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75" r:id="rId2"/>
    <p:sldId id="268" r:id="rId3"/>
    <p:sldId id="269" r:id="rId4"/>
    <p:sldId id="266" r:id="rId5"/>
    <p:sldId id="270" r:id="rId6"/>
    <p:sldId id="271" r:id="rId7"/>
    <p:sldId id="272" r:id="rId8"/>
    <p:sldId id="279" r:id="rId9"/>
    <p:sldId id="281" r:id="rId10"/>
    <p:sldId id="276" r:id="rId11"/>
    <p:sldId id="277" r:id="rId12"/>
    <p:sldId id="278" r:id="rId13"/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80" r:id="rId24"/>
    <p:sldId id="282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8D66"/>
    <a:srgbClr val="96061E"/>
    <a:srgbClr val="7428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6F734-BA11-41DB-A704-4B3FEAF3D8BB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747A0-BBC2-455E-A10D-80F00096A77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DFA5E-A3E7-4699-86FD-4FB3FA6FE68E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EFE96-7287-4E41-87A3-4326592A82A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12B4A-83D9-4355-AF12-025484B455BD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4C67C-D027-47B1-875E-1144C2492CE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1EF49-02AA-4DF7-9B2E-0EDF0A71C80A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2BF18-DAD0-4ECC-B43B-99307C35F58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820DA-0FA5-42AD-B6AD-4B4189CA7AEE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73AB9-1A40-4ED2-A4A8-65ABBC5A6C4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0E48E-0B46-4478-BE57-7371BAC5545B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877D7-D1F4-4891-8155-3DB7BFA1583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C0A45-0A08-4163-9CA4-29D7E4D3184F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B0A40-29F5-4284-BCAD-5A43FBA0781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CBF72-F290-4305-929F-D184825FD318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57FF7-ACA2-4DF0-97EC-D766E9B7BD8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76B70-2502-4CED-B492-CCDE24F6CD8E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9BC3F-A3A2-427D-A3AA-702C391EB16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2A879-4F73-494A-9A41-087F310E3C9E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2C815-09E0-4DCD-B2C0-D5B1CE545CD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BFCA5-BF3B-4203-9545-F5A32B4DB58F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5D244-E1E3-4410-BE71-82490C22415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83F70-7BD5-4DBC-88F2-D5A97781608C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7B9AA-EB4C-49B9-A6EA-93FAB5E1B6A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fld id="{B937B66B-9CF9-4F4B-A7D5-0C3DC5B44B18}" type="datetimeFigureOut">
              <a:rPr lang="ru-RU"/>
              <a:pPr>
                <a:defRPr/>
              </a:pPr>
              <a:t>22.01.2015</a:t>
            </a:fld>
            <a:endParaRPr lang="ru-RU" alt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B15084DB-AC81-45F2-8685-272748C376A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6861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861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2" r:id="rId2"/>
    <p:sldLayoutId id="2147483871" r:id="rId3"/>
    <p:sldLayoutId id="2147483870" r:id="rId4"/>
    <p:sldLayoutId id="2147483869" r:id="rId5"/>
    <p:sldLayoutId id="2147483868" r:id="rId6"/>
    <p:sldLayoutId id="2147483867" r:id="rId7"/>
    <p:sldLayoutId id="2147483866" r:id="rId8"/>
    <p:sldLayoutId id="2147483865" r:id="rId9"/>
    <p:sldLayoutId id="2147483864" r:id="rId10"/>
    <p:sldLayoutId id="2147483863" r:id="rId11"/>
    <p:sldLayoutId id="21474838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/>
          </p:cNvSpPr>
          <p:nvPr>
            <p:ph type="subTitle" idx="4294967295"/>
          </p:nvPr>
        </p:nvSpPr>
        <p:spPr>
          <a:xfrm>
            <a:off x="1331913" y="765175"/>
            <a:ext cx="7272337" cy="43926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4800" i="1" u="sng" smtClean="0">
                <a:latin typeface="Times New Roman" pitchFamily="18" charset="0"/>
              </a:rPr>
              <a:t>Роль указательных слов в сложноподчиненном предложении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219700" y="5013325"/>
            <a:ext cx="345598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</a:rPr>
              <a:t>Ахметзянова Э.А.</a:t>
            </a:r>
            <a:br>
              <a:rPr lang="ru-RU" sz="1400">
                <a:latin typeface="Times New Roman" pitchFamily="18" charset="0"/>
              </a:rPr>
            </a:br>
            <a:r>
              <a:rPr lang="ru-RU" sz="1400">
                <a:latin typeface="Times New Roman" pitchFamily="18" charset="0"/>
              </a:rPr>
              <a:t>учитель русского языка и литературы </a:t>
            </a:r>
          </a:p>
          <a:p>
            <a:r>
              <a:rPr lang="ru-RU" sz="1400">
                <a:latin typeface="Times New Roman" pitchFamily="18" charset="0"/>
              </a:rPr>
              <a:t>МОБУ СОШ № 6 РБ  ГО г. Нефтекамск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Перестроить простые предложения в сложноподчиненные, заменяя выделенные члены придаточным предложением.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989138"/>
            <a:ext cx="8229600" cy="41417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200" smtClean="0"/>
              <a:t>1)Учащиеся пришли в ботанический сад </a:t>
            </a:r>
            <a:r>
              <a:rPr lang="ru-RU" sz="3200" i="1" u="sng" smtClean="0"/>
              <a:t>посмотреть на цветущий бамбук.</a:t>
            </a:r>
            <a:endParaRPr lang="ru-RU" sz="3200" i="1" smtClean="0"/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/>
              <a:t>2)</a:t>
            </a:r>
            <a:r>
              <a:rPr lang="ru-RU" sz="3200" u="sng" smtClean="0"/>
              <a:t> </a:t>
            </a:r>
            <a:r>
              <a:rPr lang="ru-RU" sz="3200" i="1" u="sng" smtClean="0"/>
              <a:t>С наступлением летних каникул</a:t>
            </a:r>
            <a:r>
              <a:rPr lang="ru-RU" sz="3200" u="sng" smtClean="0"/>
              <a:t> </a:t>
            </a:r>
            <a:r>
              <a:rPr lang="ru-RU" sz="3200" smtClean="0"/>
              <a:t>наша семья     переехала на дачу.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200" smtClean="0"/>
              <a:t>3) Лось почувствовал </a:t>
            </a:r>
            <a:r>
              <a:rPr lang="ru-RU" sz="3200" i="1" u="sng" smtClean="0"/>
              <a:t>близость опасности</a:t>
            </a:r>
            <a:r>
              <a:rPr lang="ru-RU" sz="32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50863"/>
            <a:ext cx="8229600" cy="866775"/>
          </a:xfrm>
        </p:spPr>
        <p:txBody>
          <a:bodyPr anchor="ctr"/>
          <a:lstStyle/>
          <a:p>
            <a:pPr eaLnBrk="1" hangingPunct="1"/>
            <a:r>
              <a:rPr lang="ru-RU" sz="3800" b="1" smtClean="0"/>
              <a:t>      </a:t>
            </a:r>
            <a:r>
              <a:rPr lang="ru-RU" sz="3200" b="1" smtClean="0">
                <a:latin typeface="Times New Roman" pitchFamily="18" charset="0"/>
              </a:rPr>
              <a:t>Перестроить сложноподчиненные   предложения в простые, заменяя придаточные второстепенными членами.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989138"/>
            <a:ext cx="8229600" cy="3095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1) </a:t>
            </a:r>
            <a:r>
              <a:rPr lang="ru-RU" i="1" smtClean="0"/>
              <a:t>Туристы вынуждены были остановиться на ночлег, так как наступила ночь.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mtClean="0"/>
              <a:t>2) </a:t>
            </a:r>
            <a:r>
              <a:rPr lang="ru-RU" i="1" smtClean="0"/>
              <a:t>В летописях имеются отрывочные сведения о том, как возникли некоторые города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ru-RU" sz="3200" b="1" smtClean="0">
                <a:latin typeface="Times New Roman" pitchFamily="18" charset="0"/>
              </a:rPr>
              <a:t>В каком предложении придаточную часть сложноподчиненного предложения нельзя заменить причастным оборотом?</a:t>
            </a:r>
            <a:r>
              <a:rPr lang="ru-RU" sz="3800" smtClean="0"/>
              <a:t> </a:t>
            </a:r>
          </a:p>
        </p:txBody>
      </p:sp>
      <p:sp>
        <p:nvSpPr>
          <p:cNvPr id="256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1) Хор птичьих голосов, который доносился из лесу, поразил мой слух.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2) Я прожил жизнь, которая была насыщена интересными встречами.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3) Но ведь есть же на белом свете те далекие края, к которым так стремятся перелетные птицы!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600" smtClean="0"/>
              <a:t>4)  Горький  запах полыни, который смешивался с нежным ароматом цветов, был разлит в утреннем воздухе.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2625" y="300038"/>
            <a:ext cx="7778750" cy="1077912"/>
          </a:xfrm>
        </p:spPr>
        <p:txBody>
          <a:bodyPr anchor="ctr"/>
          <a:lstStyle/>
          <a:p>
            <a:pPr eaLnBrk="1" hangingPunct="1"/>
            <a:r>
              <a:rPr lang="ru-RU" sz="6300" i="1" smtClean="0">
                <a:latin typeface="Times New Roman" pitchFamily="18" charset="0"/>
                <a:cs typeface="Times New Roman" pitchFamily="18" charset="0"/>
              </a:rPr>
              <a:t>Найдите ошибки.</a:t>
            </a:r>
          </a:p>
        </p:txBody>
      </p:sp>
      <p:sp>
        <p:nvSpPr>
          <p:cNvPr id="26626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088" y="1412875"/>
            <a:ext cx="6945312" cy="422592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4400" smtClean="0">
                <a:latin typeface="Times New Roman" pitchFamily="18" charset="0"/>
              </a:rPr>
              <a:t>Не могли бы вы разъяснить о том, как вы относитесь к позиции нашего движения.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ru-RU" sz="4400" smtClean="0">
              <a:solidFill>
                <a:srgbClr val="898989"/>
              </a:solidFill>
              <a:latin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4400" smtClean="0">
              <a:solidFill>
                <a:srgbClr val="898989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ru-RU" sz="4400" smtClean="0">
              <a:solidFill>
                <a:srgbClr val="898989"/>
              </a:solidFill>
            </a:endParaRP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5219700" y="4724400"/>
            <a:ext cx="21383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>
                <a:solidFill>
                  <a:schemeClr val="tx1"/>
                </a:solidFill>
                <a:hlinkClick r:id="rId2" action="ppaction://hlinksldjump"/>
              </a:rPr>
              <a:t>Проверь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Не могли бы вы разъяснить  то, как вы относитесь к позиции нашего движения.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О том, что фестиваль состоится, ни у кого не было сомнений.</a:t>
            </a:r>
          </a:p>
          <a:p>
            <a:pPr eaLnBrk="1" hangingPunct="1">
              <a:buFont typeface="Wingdings" pitchFamily="2" charset="2"/>
              <a:buNone/>
            </a:pPr>
            <a:endParaRPr lang="ru-RU" sz="51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59563" y="5013325"/>
            <a:ext cx="18510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  <a:hlinkClick r:id="rId2" action="ppaction://hlinksldjump"/>
              </a:rPr>
              <a:t>Проверь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В  том, что фестиваль состоится, ни у кого не было сомнений.</a:t>
            </a:r>
            <a:endParaRPr lang="ru-RU" sz="51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 Директор попросил доложить всё, что  происходит на заводе.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72225" y="5373688"/>
            <a:ext cx="21383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Проверь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 Директор попросил доложить обо  всём, что  происходит на заводе.</a:t>
            </a:r>
            <a:endParaRPr lang="ru-RU" sz="51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Мне будет не совсем удобно вам докладывать  обо всём том, что говорилось.</a:t>
            </a:r>
          </a:p>
          <a:p>
            <a:pPr eaLnBrk="1" hangingPunct="1">
              <a:buFont typeface="Wingdings" pitchFamily="2" charset="2"/>
              <a:buNone/>
            </a:pPr>
            <a:endParaRPr lang="ru-RU" sz="51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00788" y="5661025"/>
            <a:ext cx="2209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Проверь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/>
          </p:cNvSpPr>
          <p:nvPr>
            <p:ph type="subTitle" idx="4294967295"/>
          </p:nvPr>
        </p:nvSpPr>
        <p:spPr>
          <a:xfrm>
            <a:off x="1187450" y="404813"/>
            <a:ext cx="7416800" cy="5233987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1</a:t>
            </a:r>
            <a:r>
              <a:rPr lang="ru-RU" sz="2800" b="1" smtClean="0">
                <a:latin typeface="Times New Roman" pitchFamily="18" charset="0"/>
              </a:rPr>
              <a:t>.</a:t>
            </a:r>
            <a:r>
              <a:rPr lang="ru-RU" sz="2800" b="1" i="1" smtClean="0">
                <a:solidFill>
                  <a:schemeClr val="tx2"/>
                </a:solidFill>
                <a:latin typeface="Times New Roman" pitchFamily="18" charset="0"/>
              </a:rPr>
              <a:t>Тот</a:t>
            </a:r>
            <a:r>
              <a:rPr lang="ru-RU" sz="2800" b="1" smtClean="0">
                <a:latin typeface="Times New Roman" pitchFamily="18" charset="0"/>
              </a:rPr>
              <a:t>, </a:t>
            </a:r>
            <a:r>
              <a:rPr lang="ru-RU" sz="2800" smtClean="0">
                <a:latin typeface="Times New Roman" pitchFamily="18" charset="0"/>
              </a:rPr>
              <a:t>кто любит родину, должен служить ей.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2</a:t>
            </a:r>
            <a:r>
              <a:rPr lang="ru-RU" sz="2800" b="1" smtClean="0">
                <a:latin typeface="Times New Roman" pitchFamily="18" charset="0"/>
              </a:rPr>
              <a:t>.</a:t>
            </a:r>
            <a:r>
              <a:rPr lang="ru-RU" sz="2800" b="1" i="1" smtClean="0">
                <a:solidFill>
                  <a:schemeClr val="tx2"/>
                </a:solidFill>
                <a:latin typeface="Times New Roman" pitchFamily="18" charset="0"/>
              </a:rPr>
              <a:t>Тот</a:t>
            </a:r>
            <a:r>
              <a:rPr lang="ru-RU" sz="2800" b="1" smtClean="0">
                <a:latin typeface="Times New Roman" pitchFamily="18" charset="0"/>
              </a:rPr>
              <a:t> </a:t>
            </a:r>
            <a:r>
              <a:rPr lang="ru-RU" sz="2800" smtClean="0">
                <a:latin typeface="Times New Roman" pitchFamily="18" charset="0"/>
              </a:rPr>
              <a:t>человек, который любит родину, должен служить ей.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3.Я уверен </a:t>
            </a:r>
            <a:r>
              <a:rPr lang="ru-RU" sz="2800" b="1" i="1" smtClean="0">
                <a:solidFill>
                  <a:schemeClr val="tx2"/>
                </a:solidFill>
                <a:latin typeface="Times New Roman" pitchFamily="18" charset="0"/>
              </a:rPr>
              <a:t>в</a:t>
            </a:r>
            <a:r>
              <a:rPr lang="ru-RU" sz="2800" i="1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800" b="1" i="1" smtClean="0">
                <a:solidFill>
                  <a:schemeClr val="tx2"/>
                </a:solidFill>
                <a:latin typeface="Times New Roman" pitchFamily="18" charset="0"/>
              </a:rPr>
              <a:t>том</a:t>
            </a:r>
            <a:r>
              <a:rPr lang="ru-RU" sz="2800" smtClean="0">
                <a:latin typeface="Times New Roman" pitchFamily="18" charset="0"/>
              </a:rPr>
              <a:t>, что наши дети мир увидят в золотом расцвете.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>
                <a:latin typeface="Times New Roman" pitchFamily="18" charset="0"/>
              </a:rPr>
              <a:t>4. </a:t>
            </a:r>
            <a:r>
              <a:rPr lang="ru-RU" sz="2800" i="1" smtClean="0">
                <a:solidFill>
                  <a:schemeClr val="tx2"/>
                </a:solidFill>
                <a:latin typeface="Times New Roman" pitchFamily="18" charset="0"/>
              </a:rPr>
              <a:t>О </a:t>
            </a:r>
            <a:r>
              <a:rPr lang="ru-RU" sz="2800" b="1" i="1" smtClean="0">
                <a:solidFill>
                  <a:schemeClr val="tx2"/>
                </a:solidFill>
                <a:latin typeface="Times New Roman" pitchFamily="18" charset="0"/>
              </a:rPr>
              <a:t>такой</a:t>
            </a:r>
            <a:r>
              <a:rPr lang="ru-RU" sz="2800" b="1" smtClean="0">
                <a:latin typeface="Times New Roman" pitchFamily="18" charset="0"/>
              </a:rPr>
              <a:t> </a:t>
            </a:r>
            <a:r>
              <a:rPr lang="ru-RU" sz="2800" smtClean="0">
                <a:latin typeface="Times New Roman" pitchFamily="18" charset="0"/>
              </a:rPr>
              <a:t>дружбе, которая не выдерживает прикосновения голой правды, не стоит и жалеть.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2"/>
          <p:cNvSpPr>
            <a:spLocks noGrp="1"/>
          </p:cNvSpPr>
          <p:nvPr>
            <p:ph idx="4294967295"/>
          </p:nvPr>
        </p:nvSpPr>
        <p:spPr>
          <a:xfrm>
            <a:off x="395288" y="1052513"/>
            <a:ext cx="8137525" cy="4105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Мне будет не совсем удобно вам докладывать всего того, что говорилось.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   Сам его приезд означает о том, что он хочет общества.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67400" y="5300663"/>
            <a:ext cx="170656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Проверь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Содержимое 2"/>
          <p:cNvSpPr>
            <a:spLocks noGrp="1"/>
          </p:cNvSpPr>
          <p:nvPr>
            <p:ph idx="4294967295"/>
          </p:nvPr>
        </p:nvSpPr>
        <p:spPr>
          <a:xfrm>
            <a:off x="898525" y="1627188"/>
            <a:ext cx="7634288" cy="44592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smtClean="0">
                <a:latin typeface="Times New Roman" pitchFamily="18" charset="0"/>
                <a:cs typeface="Times New Roman" pitchFamily="18" charset="0"/>
              </a:rPr>
              <a:t>Сам его приезд означает, что он хочет общества. 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3400" smtClean="0">
                <a:latin typeface="Times New Roman" pitchFamily="18" charset="0"/>
              </a:rPr>
              <a:t>- Выполнили ли мы поставленные в начале урока цели? А каждый из вас?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400" smtClean="0">
                <a:latin typeface="Times New Roman" pitchFamily="18" charset="0"/>
              </a:rPr>
              <a:t>– Довольны ли вы своей работой на уроке?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400" smtClean="0">
                <a:latin typeface="Times New Roman" pitchFamily="18" charset="0"/>
              </a:rPr>
              <a:t>– Какие задания вызвали наибольшие затруднения?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3400" smtClean="0">
                <a:latin typeface="Times New Roman" pitchFamily="18" charset="0"/>
              </a:rPr>
              <a:t>– Какие мысли вы вынесли с урока?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chemeClr val="tx1"/>
                </a:solidFill>
                <a:latin typeface="Times New Roman" pitchFamily="18" charset="0"/>
              </a:rPr>
              <a:t>                  Домашнее задание: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smtClean="0"/>
              <a:t>1) </a:t>
            </a:r>
            <a:r>
              <a:rPr lang="ru-RU" sz="2400" smtClean="0">
                <a:latin typeface="Times New Roman" pitchFamily="18" charset="0"/>
              </a:rPr>
              <a:t>составить мини-диалоги,</a:t>
            </a:r>
            <a:r>
              <a:rPr lang="ru-RU" sz="2400" smtClean="0"/>
              <a:t> </a:t>
            </a:r>
            <a:r>
              <a:rPr lang="ru-RU" sz="2400" smtClean="0">
                <a:latin typeface="Times New Roman" pitchFamily="18" charset="0"/>
              </a:rPr>
              <a:t>где были бы употреблены  в виде ответных реплик предложения с указательными словами;</a:t>
            </a:r>
          </a:p>
          <a:p>
            <a:r>
              <a:rPr lang="ru-RU" sz="2400" smtClean="0">
                <a:latin typeface="Times New Roman" pitchFamily="18" charset="0"/>
              </a:rPr>
              <a:t>2) составить кроссворд по теме;</a:t>
            </a:r>
          </a:p>
          <a:p>
            <a:r>
              <a:rPr lang="ru-RU" sz="2400" smtClean="0">
                <a:latin typeface="Times New Roman" pitchFamily="18" charset="0"/>
              </a:rPr>
              <a:t>3) найти и записать 10 пословиц с указательными словами.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ru-RU" i="1" smtClean="0"/>
              <a:t>Запомните!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Указательные слова не только помогают </a:t>
            </a:r>
            <a:r>
              <a:rPr lang="ru-RU" i="1" u="sng" smtClean="0"/>
              <a:t>выяснить вид придаточного</a:t>
            </a:r>
            <a:r>
              <a:rPr lang="ru-RU" smtClean="0"/>
              <a:t>, но и служат </a:t>
            </a:r>
            <a:r>
              <a:rPr lang="ru-RU" i="1" u="sng" smtClean="0"/>
              <a:t>для связи главного и придаточного.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27088" y="260350"/>
            <a:ext cx="7921625" cy="63373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800" smtClean="0"/>
              <a:t>1.Люди сидели молча </a:t>
            </a:r>
            <a:r>
              <a:rPr lang="ru-RU" sz="2800" u="sng" smtClean="0">
                <a:solidFill>
                  <a:schemeClr val="tx2"/>
                </a:solidFill>
              </a:rPr>
              <a:t>только</a:t>
            </a:r>
            <a:r>
              <a:rPr lang="ru-RU" sz="2800" smtClean="0"/>
              <a:t> (частица) потому, что они не хотели обратить на себя внимание.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800" smtClean="0"/>
              <a:t>2. Он </a:t>
            </a:r>
            <a:r>
              <a:rPr lang="ru-RU" sz="2800" u="sng" smtClean="0">
                <a:solidFill>
                  <a:schemeClr val="tx2"/>
                </a:solidFill>
              </a:rPr>
              <a:t>и </a:t>
            </a:r>
            <a:r>
              <a:rPr lang="ru-RU" sz="2800" smtClean="0"/>
              <a:t>(частица) поступил на филологический факультет для того, чтобы серьёзно заняться лингвистикой.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800" smtClean="0"/>
              <a:t>3. Мой брат стал хорошим гимнастом, </a:t>
            </a:r>
            <a:r>
              <a:rPr lang="ru-RU" sz="2800" u="sng" smtClean="0">
                <a:solidFill>
                  <a:schemeClr val="tx2"/>
                </a:solidFill>
              </a:rPr>
              <a:t>прежде всего</a:t>
            </a:r>
            <a:r>
              <a:rPr lang="ru-RU" sz="2800" smtClean="0"/>
              <a:t>(вводное слово), благодаря тому, что с детства ходил в спортивную секцию.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800" smtClean="0"/>
              <a:t> 4. Здесь многое напоминает </a:t>
            </a:r>
            <a:r>
              <a:rPr lang="ru-RU" sz="2800" u="sng" smtClean="0">
                <a:solidFill>
                  <a:schemeClr val="tx2"/>
                </a:solidFill>
              </a:rPr>
              <a:t>именно</a:t>
            </a:r>
            <a:r>
              <a:rPr lang="ru-RU" sz="2800" smtClean="0"/>
              <a:t> (частица) о Лермонтове потому, что с Кавказом связана часть жизни поэта.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900113" y="620713"/>
            <a:ext cx="7775575" cy="59769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Запомните!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Если перед составными союзами употреблены такие слова, как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лишь, только, ещё и, именно, очевидно ,вероятно, может быть,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а также частицы </a:t>
            </a:r>
            <a:r>
              <a:rPr lang="ru-RU" sz="3600" i="1" u="sng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и, не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они всегда расчленяются и перед союзом что ставится запятая.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5800" b="1" i="1" smtClean="0">
                <a:latin typeface="Times New Roman" pitchFamily="18" charset="0"/>
              </a:rPr>
              <a:t>   (   ), [ указ. слово].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5800" b="1" i="1" smtClean="0">
                <a:latin typeface="Times New Roman" pitchFamily="18" charset="0"/>
              </a:rPr>
              <a:t>   [ указ. слово], (     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ru-RU" smtClean="0"/>
              <a:t>Восстановите текст.</a:t>
            </a:r>
          </a:p>
        </p:txBody>
      </p:sp>
      <p:sp>
        <p:nvSpPr>
          <p:cNvPr id="204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600" i="1" smtClean="0"/>
              <a:t>Чтобы вычленить в сложном предложении придаточное, необходимо, во-первых, найти ______________________________, во-вторых, отыскать __________________________ (______________), в-третьих,  поставить _____________________________________. Придаточное предложение может пояснять ________, _________________,_____________________.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body" idx="4294967295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i="1" smtClean="0"/>
              <a:t>Чтобы вычленить в сложном предложении придаточное, необходимо, во-первых, найти  </a:t>
            </a:r>
            <a:r>
              <a:rPr lang="ru-RU" i="1" smtClean="0">
                <a:solidFill>
                  <a:srgbClr val="96061E"/>
                </a:solidFill>
              </a:rPr>
              <a:t>союз или союзное слово</a:t>
            </a:r>
            <a:r>
              <a:rPr lang="ru-RU" i="1" smtClean="0"/>
              <a:t>, во-вторых, отыскать </a:t>
            </a:r>
            <a:r>
              <a:rPr lang="ru-RU" i="1" smtClean="0">
                <a:solidFill>
                  <a:srgbClr val="96061E"/>
                </a:solidFill>
              </a:rPr>
              <a:t>указательное слово</a:t>
            </a:r>
            <a:r>
              <a:rPr lang="ru-RU" i="1" smtClean="0"/>
              <a:t> (если оно есть), в-третьих,  поставить </a:t>
            </a:r>
            <a:r>
              <a:rPr lang="ru-RU" i="1" smtClean="0">
                <a:solidFill>
                  <a:srgbClr val="96061E"/>
                </a:solidFill>
              </a:rPr>
              <a:t>вопрос к придаточному</a:t>
            </a:r>
            <a:r>
              <a:rPr lang="ru-RU" i="1" smtClean="0"/>
              <a:t>. Придаточное предложение может пояснять </a:t>
            </a:r>
            <a:r>
              <a:rPr lang="ru-RU" i="1" smtClean="0">
                <a:solidFill>
                  <a:srgbClr val="96061E"/>
                </a:solidFill>
              </a:rPr>
              <a:t>слово, словосочетание или целое предложение</a:t>
            </a:r>
            <a:r>
              <a:rPr lang="ru-RU" i="1" smtClean="0"/>
              <a:t>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latin typeface="Times New Roman" pitchFamily="18" charset="0"/>
              </a:rPr>
              <a:t>        </a:t>
            </a:r>
            <a:r>
              <a:rPr lang="ru-RU" sz="2400" b="1" smtClean="0">
                <a:latin typeface="Times New Roman" pitchFamily="18" charset="0"/>
              </a:rPr>
              <a:t>Установить соответствие между   предложением и схемой. Почему невозможно точно выполнить это задание? Что необходимо добавить в схемы? </a:t>
            </a:r>
            <a:br>
              <a:rPr lang="ru-RU" sz="2400" b="1" smtClean="0">
                <a:latin typeface="Times New Roman" pitchFamily="18" charset="0"/>
              </a:rPr>
            </a:br>
            <a:r>
              <a:rPr lang="ru-RU" sz="2400" b="1" smtClean="0"/>
              <a:t/>
            </a:r>
            <a:br>
              <a:rPr lang="ru-RU" sz="2400" b="1" smtClean="0"/>
            </a:br>
            <a:endParaRPr lang="ru-RU" sz="2400" b="1" smtClean="0"/>
          </a:p>
        </p:txBody>
      </p:sp>
      <p:graphicFrame>
        <p:nvGraphicFramePr>
          <p:cNvPr id="22543" name="Group 15"/>
          <p:cNvGraphicFramePr>
            <a:graphicFrameLocks noGrp="1"/>
          </p:cNvGraphicFramePr>
          <p:nvPr>
            <p:ph idx="1"/>
          </p:nvPr>
        </p:nvGraphicFramePr>
        <p:xfrm>
          <a:off x="395288" y="2205038"/>
          <a:ext cx="8229600" cy="2716212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1511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1.Дерево валят туда, куда оно нагнулось.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 ), [ указ. слово].</a:t>
                      </a:r>
                      <a:b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/>
                      </a:r>
                      <a:b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2.Каково лето, таково и сено.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 указ. слово], ( ).</a:t>
                      </a: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319</TotalTime>
  <Words>565</Words>
  <Application>Microsoft Office PowerPoint</Application>
  <PresentationFormat>Экран (4:3)</PresentationFormat>
  <Paragraphs>65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31" baseType="lpstr">
      <vt:lpstr>Arial</vt:lpstr>
      <vt:lpstr>Garamond</vt:lpstr>
      <vt:lpstr>Wingdings</vt:lpstr>
      <vt:lpstr>Calibri</vt:lpstr>
      <vt:lpstr>Times New Roman</vt:lpstr>
      <vt:lpstr>Край</vt:lpstr>
      <vt:lpstr>Край</vt:lpstr>
      <vt:lpstr>Слайд 1</vt:lpstr>
      <vt:lpstr>Слайд 2</vt:lpstr>
      <vt:lpstr>Запомните!</vt:lpstr>
      <vt:lpstr>Слайд 4</vt:lpstr>
      <vt:lpstr>Слайд 5</vt:lpstr>
      <vt:lpstr>Слайд 6</vt:lpstr>
      <vt:lpstr>Восстановите текст.</vt:lpstr>
      <vt:lpstr>Слайд 8</vt:lpstr>
      <vt:lpstr>        Установить соответствие между   предложением и схемой. Почему невозможно точно выполнить это задание? Что необходимо добавить в схемы?   </vt:lpstr>
      <vt:lpstr>Перестроить простые предложения в сложноподчиненные, заменяя выделенные члены придаточным предложением.</vt:lpstr>
      <vt:lpstr>      Перестроить сложноподчиненные   предложения в простые, заменяя придаточные второстепенными членами.</vt:lpstr>
      <vt:lpstr>В каком предложении придаточную часть сложноподчиненного предложения нельзя заменить причастным оборотом? </vt:lpstr>
      <vt:lpstr>Найдите ошибки.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                  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12</cp:revision>
  <dcterms:created xsi:type="dcterms:W3CDTF">2013-11-23T04:44:32Z</dcterms:created>
  <dcterms:modified xsi:type="dcterms:W3CDTF">2015-01-22T10:33:55Z</dcterms:modified>
</cp:coreProperties>
</file>