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svm" ContentType="image/unknown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720263" cy="6480175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14" y="-252"/>
      </p:cViewPr>
      <p:guideLst>
        <p:guide orient="horz" pos="2041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22858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312920" y="1027079"/>
            <a:ext cx="4933800" cy="370044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1169640" y="5086800"/>
            <a:ext cx="5226120" cy="4107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910799"/>
      </p:ext>
    </p:extLst>
  </p:cSld>
  <p:clrMap bg1="lt1" tx1="dk1" bg2="lt2" tx2="dk2" accent1="accent1" accent2="accent2" accent3="accent3" accent4="accent4" accent5="accent5" accent6="accent6" hlink="hlink" folHlink="folHlink"/>
  <p:notesStyle>
    <a:lvl1pPr rtl="0" hangingPunct="0">
      <a:tabLst/>
      <a:defRPr lang="en-US" sz="2400" b="0" i="0" u="none" strike="noStrike">
        <a:ln>
          <a:noFill/>
        </a:ln>
        <a:solidFill>
          <a:srgbClr val="000000"/>
        </a:solidFill>
        <a:latin typeface="Thorndale" pitchFamily="18"/>
        <a:cs typeface="Arial Unicode MS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8663" y="2012950"/>
            <a:ext cx="8262937" cy="13890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57325" y="3671888"/>
            <a:ext cx="6805613" cy="16557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669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945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40550" y="600075"/>
            <a:ext cx="2074863" cy="55086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4375" y="600075"/>
            <a:ext cx="6073775" cy="55086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11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386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8350" y="4164013"/>
            <a:ext cx="8261350" cy="12874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8350" y="2746375"/>
            <a:ext cx="8261350" cy="14176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23728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93750" y="1831975"/>
            <a:ext cx="398145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27600" y="1831975"/>
            <a:ext cx="3983038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455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8748713" cy="10810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5775" y="1450975"/>
            <a:ext cx="4295775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5775" y="2055813"/>
            <a:ext cx="4295775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937125" y="1450975"/>
            <a:ext cx="4297363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937125" y="2055813"/>
            <a:ext cx="4297363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669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7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545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3198813" cy="1096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00475" y="258763"/>
            <a:ext cx="5434013" cy="5529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85775" y="1355725"/>
            <a:ext cx="3198813" cy="4432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024220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00" y="4535488"/>
            <a:ext cx="5832475" cy="536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05000" y="579438"/>
            <a:ext cx="5832475" cy="3887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05000" y="5072063"/>
            <a:ext cx="5832475" cy="760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811020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9720000" cy="64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Заголовок 2"/>
          <p:cNvSpPr txBox="1">
            <a:spLocks noGrp="1"/>
          </p:cNvSpPr>
          <p:nvPr>
            <p:ph type="title"/>
          </p:nvPr>
        </p:nvSpPr>
        <p:spPr>
          <a:xfrm>
            <a:off x="714240" y="599400"/>
            <a:ext cx="8300520" cy="1081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4" name="Текст 3"/>
          <p:cNvSpPr txBox="1">
            <a:spLocks noGrp="1"/>
          </p:cNvSpPr>
          <p:nvPr>
            <p:ph type="body" idx="1"/>
          </p:nvPr>
        </p:nvSpPr>
        <p:spPr>
          <a:xfrm>
            <a:off x="793080" y="1832040"/>
            <a:ext cx="8117640" cy="4276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None/>
              <a:defRPr lang="en-US" sz="274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274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206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en-US" sz="3430" b="1" i="1" u="none" strike="noStrike">
          <a:ln>
            <a:noFill/>
          </a:ln>
          <a:solidFill>
            <a:srgbClr val="99284C"/>
          </a:solidFill>
          <a:latin typeface="Albany" pitchFamily="34"/>
          <a:cs typeface="Arial Unicode MS" pitchFamily="2"/>
        </a:defRPr>
      </a:lvl1pPr>
    </p:titleStyle>
    <p:bodyStyle>
      <a:lvl1pPr marL="0" marR="0" indent="0" algn="l" rtl="0" hangingPunct="0">
        <a:spcBef>
          <a:spcPts val="0"/>
        </a:spcBef>
        <a:spcAft>
          <a:spcPts val="0"/>
        </a:spcAft>
        <a:tabLst/>
        <a:defRPr lang="en-US" sz="2740" b="0" i="0" u="none" strike="noStrike">
          <a:ln>
            <a:noFill/>
          </a:ln>
          <a:solidFill>
            <a:srgbClr val="333333"/>
          </a:solidFill>
          <a:latin typeface="Albany" pitchFamily="34"/>
          <a:cs typeface="Arial Unicode MS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m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m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m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648000" y="-780480"/>
            <a:ext cx="8300520" cy="6264360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>
                <a:solidFill>
                  <a:srgbClr val="7E0021"/>
                </a:solidFill>
              </a:rPr>
              <a:t>Эпиграф:</a:t>
            </a:r>
            <a:br>
              <a:rPr lang="en-US">
                <a:solidFill>
                  <a:srgbClr val="7E0021"/>
                </a:solidFill>
              </a:rPr>
            </a:br>
            <a:r>
              <a:rPr lang="en-US" sz="5400">
                <a:solidFill>
                  <a:srgbClr val="7E0021"/>
                </a:solidFill>
              </a:rPr>
              <a:t>“То что запомнил, -</a:t>
            </a:r>
            <a:br>
              <a:rPr lang="en-US" sz="5400">
                <a:solidFill>
                  <a:srgbClr val="7E0021"/>
                </a:solidFill>
              </a:rPr>
            </a:br>
            <a:r>
              <a:rPr lang="en-US" sz="5400">
                <a:solidFill>
                  <a:srgbClr val="7E0021"/>
                </a:solidFill>
              </a:rPr>
              <a:t>уйдет, </a:t>
            </a:r>
            <a:br>
              <a:rPr lang="en-US" sz="5400">
                <a:solidFill>
                  <a:srgbClr val="7E0021"/>
                </a:solidFill>
              </a:rPr>
            </a:br>
            <a:r>
              <a:rPr lang="en-US" sz="5400">
                <a:solidFill>
                  <a:srgbClr val="7E0021"/>
                </a:solidFill>
              </a:rPr>
              <a:t>то, что понял, - </a:t>
            </a:r>
            <a:br>
              <a:rPr lang="en-US" sz="5400">
                <a:solidFill>
                  <a:srgbClr val="7E0021"/>
                </a:solidFill>
              </a:rPr>
            </a:br>
            <a:r>
              <a:rPr lang="en-US" sz="5400">
                <a:solidFill>
                  <a:srgbClr val="7E0021"/>
                </a:solidFill>
              </a:rPr>
              <a:t>останется”</a:t>
            </a:r>
            <a:br>
              <a:rPr lang="en-US" sz="5400">
                <a:solidFill>
                  <a:srgbClr val="7E0021"/>
                </a:solidFill>
              </a:rPr>
            </a:br>
            <a:r>
              <a:rPr lang="en-US" sz="5400">
                <a:solidFill>
                  <a:srgbClr val="7E0021"/>
                </a:solidFill>
              </a:rPr>
              <a:t>(Пословица)</a:t>
            </a:r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594360" y="1832040"/>
            <a:ext cx="8117640" cy="4082400"/>
          </a:xfrm>
        </p:spPr>
        <p:txBody>
          <a:bodyPr anchor="ctr"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●"/>
            </a:lvl1pPr>
            <a:lvl2pPr lvl="1">
              <a:buClr>
                <a:srgbClr val="000000"/>
              </a:buClr>
              <a:buSzPct val="45000"/>
              <a:buFont typeface="StarSymbol"/>
              <a:buChar char="●"/>
            </a:lvl2pPr>
            <a:lvl3pPr lvl="2">
              <a:buClr>
                <a:srgbClr val="000000"/>
              </a:buClr>
              <a:buSzPct val="45000"/>
              <a:buFont typeface="StarSymbol"/>
              <a:buChar char="●"/>
            </a:lvl3pPr>
            <a:lvl4pPr lvl="3">
              <a:buClr>
                <a:srgbClr val="000000"/>
              </a:buClr>
              <a:buSzPct val="45000"/>
              <a:buFont typeface="StarSymbol"/>
              <a:buChar char="●"/>
            </a:lvl4pPr>
            <a:lvl5pPr lvl="4">
              <a:buClr>
                <a:srgbClr val="000000"/>
              </a:buClr>
              <a:buSzPct val="45000"/>
              <a:buFont typeface="StarSymbol"/>
              <a:buChar char="●"/>
            </a:lvl5pPr>
            <a:lvl6pPr lvl="5">
              <a:buClr>
                <a:srgbClr val="000000"/>
              </a:buClr>
              <a:buSzPct val="45000"/>
              <a:buFont typeface="StarSymbol"/>
              <a:buChar char="●"/>
            </a:lvl6pPr>
            <a:lvl7pPr lvl="6">
              <a:buClr>
                <a:srgbClr val="000000"/>
              </a:buClr>
              <a:buSzPct val="45000"/>
              <a:buFont typeface="StarSymbol"/>
              <a:buChar char="●"/>
            </a:lvl7pPr>
            <a:lvl8pPr lvl="7">
              <a:buClr>
                <a:srgbClr val="000000"/>
              </a:buClr>
              <a:buSzPct val="45000"/>
              <a:buFont typeface="StarSymbol"/>
              <a:buChar char="●"/>
            </a:lvl8pPr>
            <a:lvl9pPr lvl="8">
              <a:buClr>
                <a:srgbClr val="000000"/>
              </a:buClr>
              <a:buSzPct val="45000"/>
              <a:buFont typeface="StarSymbol"/>
              <a:buChar char="●"/>
            </a:lvl9pPr>
          </a:lstStyle>
          <a:p>
            <a:pPr marL="0" indent="0" algn="ctr"/>
            <a:endParaRPr lang="en-US" sz="2400">
              <a:solidFill>
                <a:srgbClr val="99284C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Долгосрочная выго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793080" y="720000"/>
            <a:ext cx="8117640" cy="6087960"/>
          </a:xfrm>
        </p:spPr>
        <p:txBody>
          <a:bodyPr>
            <a:spAutoFit/>
          </a:bodyPr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None/>
              <a:defRPr lang="en-US" sz="274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274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206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9pPr>
          </a:lstStyle>
          <a:p>
            <a:pPr marL="0" lvl="0" indent="0">
              <a:buNone/>
            </a:pPr>
            <a:endParaRPr lang="en-US"/>
          </a:p>
          <a:p>
            <a:pPr marL="0" lvl="0" indent="0"/>
            <a:r>
              <a:rPr lang="en-US" sz="5400" b="1">
                <a:solidFill>
                  <a:srgbClr val="7E0021"/>
                </a:solidFill>
              </a:rPr>
              <a:t>Я понял, что...</a:t>
            </a:r>
          </a:p>
          <a:p>
            <a:pPr marL="0" lvl="0" indent="0"/>
            <a:r>
              <a:rPr lang="en-US" sz="5400" b="1">
                <a:solidFill>
                  <a:srgbClr val="7E0021"/>
                </a:solidFill>
              </a:rPr>
              <a:t>Я запомнил, что...</a:t>
            </a:r>
          </a:p>
          <a:p>
            <a:pPr marL="0" lvl="0" indent="0"/>
            <a:r>
              <a:rPr lang="en-US" sz="5400" b="1">
                <a:solidFill>
                  <a:srgbClr val="7E0021"/>
                </a:solidFill>
              </a:rPr>
              <a:t>Мне стало понятно, когда....</a:t>
            </a:r>
          </a:p>
          <a:p>
            <a:pPr marL="0" lvl="0" indent="0"/>
            <a:r>
              <a:rPr lang="en-US" sz="5400" b="1">
                <a:solidFill>
                  <a:srgbClr val="7E0021"/>
                </a:solidFill>
              </a:rPr>
              <a:t>Я теперь могу...</a:t>
            </a:r>
          </a:p>
          <a:p>
            <a:pPr marL="0" lvl="0" indent="0"/>
            <a:r>
              <a:rPr lang="en-US" sz="5400" b="1">
                <a:solidFill>
                  <a:srgbClr val="7E0021"/>
                </a:solidFill>
              </a:rPr>
              <a:t>Я знаю, что...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Пожелания клиен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792000" y="936000"/>
            <a:ext cx="8117640" cy="4590360"/>
          </a:xfrm>
        </p:spPr>
        <p:txBody>
          <a:bodyPr/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None/>
              <a:defRPr lang="en-US" sz="274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274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206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9pPr>
          </a:lstStyle>
          <a:p>
            <a:pPr lvl="0">
              <a:buNone/>
            </a:pPr>
            <a:r>
              <a:rPr lang="en-US" sz="5400" b="1">
                <a:solidFill>
                  <a:srgbClr val="66FF00"/>
                </a:solidFill>
              </a:rPr>
              <a:t>   </a:t>
            </a:r>
            <a:r>
              <a:rPr lang="en-US" sz="5400" b="1">
                <a:solidFill>
                  <a:srgbClr val="7E0021"/>
                </a:solidFill>
              </a:rPr>
              <a:t>Тема урока:</a:t>
            </a:r>
          </a:p>
          <a:p>
            <a:pPr lvl="0">
              <a:buNone/>
            </a:pPr>
            <a:r>
              <a:rPr lang="en-US" sz="5400" b="1">
                <a:solidFill>
                  <a:srgbClr val="7E0021"/>
                </a:solidFill>
              </a:rPr>
              <a:t>“ Слитное и         раздельное написание НЕ с разными частями речи”.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Удовлетворение потребностей заказчи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936000" y="-792000"/>
            <a:ext cx="8300520" cy="1081800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000" y="432000"/>
            <a:ext cx="9287280" cy="5540400"/>
          </a:xfrm>
          <a:prstGeom prst="rect">
            <a:avLst/>
          </a:prstGeom>
          <a:solidFill>
            <a:srgbClr val="00B8FF"/>
          </a:solidFill>
          <a:ln w="0">
            <a:solidFill>
              <a:srgbClr val="000000"/>
            </a:solidFill>
            <a:prstDash val="solid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Финансовый анали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738359" y="-648000"/>
            <a:ext cx="8300520" cy="1081800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738359" y="433799"/>
            <a:ext cx="8333640" cy="5934959"/>
          </a:xfrm>
        </p:spPr>
        <p:txBody>
          <a:bodyPr>
            <a:spAutoFit/>
          </a:bodyPr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None/>
              <a:defRPr lang="en-US" sz="274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274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206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9pPr>
          </a:lstStyle>
          <a:p>
            <a:pPr lvl="0"/>
            <a:r>
              <a:rPr lang="en-US" sz="2800" b="1">
                <a:solidFill>
                  <a:srgbClr val="7E0021"/>
                </a:solidFill>
              </a:rPr>
              <a:t>Друг познается в (НЕ)счастье.</a:t>
            </a:r>
          </a:p>
          <a:p>
            <a:pPr lvl="0"/>
            <a:r>
              <a:rPr lang="en-US" sz="2800" b="1">
                <a:solidFill>
                  <a:srgbClr val="7E0021"/>
                </a:solidFill>
              </a:rPr>
              <a:t>Красна дружба (НЕ)лестью, а правдой и честью.</a:t>
            </a:r>
          </a:p>
          <a:p>
            <a:pPr lvl="0"/>
            <a:r>
              <a:rPr lang="en-US" sz="2800" b="1">
                <a:solidFill>
                  <a:srgbClr val="7E0021"/>
                </a:solidFill>
              </a:rPr>
              <a:t>Головня на шесток упала –(НЕ)чаянный гость.</a:t>
            </a:r>
          </a:p>
          <a:p>
            <a:pPr lvl="0"/>
            <a:r>
              <a:rPr lang="en-US" sz="2800" b="1">
                <a:solidFill>
                  <a:srgbClr val="7E0021"/>
                </a:solidFill>
              </a:rPr>
              <a:t>(НЕ)большой дождишко, а лодырям отдышка.</a:t>
            </a:r>
          </a:p>
          <a:p>
            <a:pPr lvl="0"/>
            <a:r>
              <a:rPr lang="en-US" sz="2800" b="1">
                <a:solidFill>
                  <a:srgbClr val="7E0021"/>
                </a:solidFill>
              </a:rPr>
              <a:t>И зубы есть, да (НЕ)чего есть.</a:t>
            </a:r>
          </a:p>
          <a:p>
            <a:pPr lvl="0"/>
            <a:r>
              <a:rPr lang="en-US" sz="2800" b="1">
                <a:solidFill>
                  <a:srgbClr val="7E0021"/>
                </a:solidFill>
              </a:rPr>
              <a:t>Лежа хлеба (НЕ)добудешь.</a:t>
            </a:r>
          </a:p>
          <a:p>
            <a:pPr lvl="0"/>
            <a:r>
              <a:rPr lang="en-US" sz="2800" b="1">
                <a:solidFill>
                  <a:srgbClr val="7E0021"/>
                </a:solidFill>
              </a:rPr>
              <a:t>Лодырю всегда (НЕ)здоровится.</a:t>
            </a:r>
          </a:p>
          <a:p>
            <a:pPr lvl="0"/>
            <a:r>
              <a:rPr lang="en-US" sz="2800" b="1">
                <a:solidFill>
                  <a:srgbClr val="7E0021"/>
                </a:solidFill>
              </a:rPr>
              <a:t>(НЕ)сподручно волку слисой промышлять.</a:t>
            </a:r>
          </a:p>
          <a:p>
            <a:pPr lvl="0"/>
            <a:r>
              <a:rPr lang="en-US" sz="2800" b="1">
                <a:solidFill>
                  <a:srgbClr val="7E0021"/>
                </a:solidFill>
              </a:rPr>
              <a:t>(НЕ)убив медведя, шкуры не(дели).</a:t>
            </a:r>
          </a:p>
          <a:p>
            <a:pPr lvl="0"/>
            <a:r>
              <a:rPr lang="en-US" sz="2800" b="1">
                <a:solidFill>
                  <a:srgbClr val="7E0021"/>
                </a:solidFill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Преимущест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00" y="707760"/>
            <a:ext cx="8322840" cy="5086440"/>
          </a:xfrm>
          <a:prstGeom prst="rect">
            <a:avLst/>
          </a:prstGeom>
          <a:solidFill>
            <a:srgbClr val="00B8FF"/>
          </a:solidFill>
          <a:ln w="0">
            <a:solidFill>
              <a:srgbClr val="000000"/>
            </a:solidFill>
            <a:prstDash val="solid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880" y="433799"/>
            <a:ext cx="8117279" cy="5629319"/>
          </a:xfrm>
          <a:prstGeom prst="rect">
            <a:avLst/>
          </a:prstGeom>
          <a:solidFill>
            <a:srgbClr val="00B8FF"/>
          </a:solidFill>
          <a:ln w="0">
            <a:solidFill>
              <a:srgbClr val="000000"/>
            </a:solidFill>
            <a:prstDash val="solid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810360" y="360000"/>
            <a:ext cx="8300520" cy="750960"/>
          </a:xfrm>
        </p:spPr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en-US" sz="4000"/>
              <a:t>Рефлексия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648000" y="1007999"/>
            <a:ext cx="8352000" cy="5153040"/>
          </a:xfrm>
        </p:spPr>
        <p:txBody>
          <a:bodyPr/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None/>
              <a:defRPr lang="en-US" sz="274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274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206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9pPr>
          </a:lstStyle>
          <a:p>
            <a:pPr lvl="0"/>
            <a:r>
              <a:rPr lang="en-US" b="1">
                <a:solidFill>
                  <a:srgbClr val="663300"/>
                </a:solidFill>
              </a:rPr>
              <a:t>Что каждый из вас сделал сегодня на уроке?</a:t>
            </a:r>
          </a:p>
          <a:p>
            <a:pPr lvl="0"/>
            <a:r>
              <a:rPr lang="en-US" b="1">
                <a:solidFill>
                  <a:srgbClr val="663300"/>
                </a:solidFill>
              </a:rPr>
              <a:t>Как решал поставленную задачу?</a:t>
            </a:r>
          </a:p>
          <a:p>
            <a:pPr lvl="0"/>
            <a:r>
              <a:rPr lang="en-US" b="1">
                <a:solidFill>
                  <a:srgbClr val="663300"/>
                </a:solidFill>
              </a:rPr>
              <a:t>Что учились делать?</a:t>
            </a:r>
          </a:p>
          <a:p>
            <a:pPr lvl="0"/>
            <a:r>
              <a:rPr lang="en-US" b="1">
                <a:solidFill>
                  <a:srgbClr val="663300"/>
                </a:solidFill>
              </a:rPr>
              <a:t>Как ты думаешь, почему до сегодняшнего дня ты делал ошибки в употреблении НЕ?</a:t>
            </a:r>
          </a:p>
          <a:p>
            <a:pPr lvl="0"/>
            <a:r>
              <a:rPr lang="en-US" b="1">
                <a:solidFill>
                  <a:srgbClr val="663300"/>
                </a:solidFill>
              </a:rPr>
              <a:t>Понял ли ты как мы создавали схему?</a:t>
            </a:r>
          </a:p>
          <a:p>
            <a:pPr lvl="0"/>
            <a:r>
              <a:rPr lang="en-US" b="1">
                <a:solidFill>
                  <a:srgbClr val="663300"/>
                </a:solidFill>
              </a:rPr>
              <a:t>Удалась ли тебе работа на уроке?</a:t>
            </a:r>
          </a:p>
          <a:p>
            <a:pPr lvl="0"/>
            <a:r>
              <a:rPr lang="en-US" b="1">
                <a:solidFill>
                  <a:srgbClr val="663300"/>
                </a:solidFill>
              </a:rPr>
              <a:t>Какие личностные качества тебе помогли в этом?</a:t>
            </a:r>
          </a:p>
          <a:p>
            <a:pPr lvl="0"/>
            <a:r>
              <a:rPr lang="en-US" b="1">
                <a:solidFill>
                  <a:srgbClr val="663300"/>
                </a:solidFill>
              </a:rPr>
              <a:t>Как ты думаешь, где в повседневной жизни тебе может понадобиться  написать НЕ слитно или раздельно?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714240" y="-260280"/>
            <a:ext cx="8300520" cy="975960"/>
          </a:xfrm>
        </p:spPr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720000" y="648000"/>
            <a:ext cx="8117640" cy="5112000"/>
          </a:xfrm>
        </p:spPr>
        <p:txBody>
          <a:bodyPr/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None/>
              <a:defRPr lang="en-US" sz="274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274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240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206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99284C"/>
              </a:buClr>
              <a:buSzPct val="75000"/>
              <a:buFont typeface="StarSymbol" pitchFamily="2"/>
              <a:buChar char=""/>
              <a:defRPr lang="en-US" sz="1720" b="0" i="0" u="none" strike="noStrike">
                <a:ln>
                  <a:noFill/>
                </a:ln>
                <a:solidFill>
                  <a:srgbClr val="333333"/>
                </a:solidFill>
                <a:latin typeface="Albany" pitchFamily="34"/>
                <a:ea typeface="HG Mincho Light J" pitchFamily="2"/>
                <a:cs typeface="Arial Unicode MS" pitchFamily="2"/>
              </a:defRPr>
            </a:lvl9pPr>
          </a:lstStyle>
          <a:p>
            <a:pPr lvl="0">
              <a:buNone/>
            </a:pPr>
            <a:r>
              <a:rPr lang="en-US" sz="4800" b="1">
                <a:solidFill>
                  <a:srgbClr val="996633"/>
                </a:solidFill>
              </a:rPr>
              <a:t>Домашнее задание</a:t>
            </a:r>
          </a:p>
          <a:p>
            <a:pPr lvl="0">
              <a:buNone/>
            </a:pPr>
            <a:endParaRPr lang="en-US" sz="3200" b="1">
              <a:solidFill>
                <a:srgbClr val="996633"/>
              </a:solidFill>
            </a:endParaRPr>
          </a:p>
          <a:p>
            <a:pPr lvl="0"/>
            <a:r>
              <a:rPr lang="en-US" sz="3200">
                <a:solidFill>
                  <a:srgbClr val="996633"/>
                </a:solidFill>
              </a:rPr>
              <a:t>Перенести таблицу в грамматическую тетрадь.</a:t>
            </a:r>
          </a:p>
          <a:p>
            <a:pPr lvl="0"/>
            <a:r>
              <a:rPr lang="en-US" sz="3200">
                <a:solidFill>
                  <a:srgbClr val="996633"/>
                </a:solidFill>
              </a:rPr>
              <a:t>Письменно ответить на вопрос: “Где в повседневной жизни тебе может понадобиться изученное правило “Слитное или раздельное написание НЕ с разными частями речи”.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s-novelty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../../Program%20Files%20(x86)/OpenOffice%204/share/template/ru/presnt/prs-novelty.otp</Template>
  <TotalTime>271</TotalTime>
  <Words>213</Words>
  <Application>Microsoft Office PowerPoint</Application>
  <PresentationFormat>Экран (4:3)</PresentationFormat>
  <Paragraphs>32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prs-novelty</vt:lpstr>
      <vt:lpstr>    Эпиграф: “То что запомнил, - уйдет,  то, что понял, -  останется” (Пословица)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Рефлексия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нового продукта</dc:title>
  <dc:description>Общая презентация нового продукта, учитывающая пожелания заказчика</dc:description>
  <cp:lastModifiedBy>Надежда Пронская</cp:lastModifiedBy>
  <cp:revision>12</cp:revision>
  <dcterms:created xsi:type="dcterms:W3CDTF">2014-11-07T10:48:30Z</dcterms:created>
  <dcterms:modified xsi:type="dcterms:W3CDTF">2015-02-10T14:18:49Z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0">
    <vt:lpwstr/>
  </property>
  <property fmtid="{D5CDD505-2E9C-101B-9397-08002B2CF9AE}" pid="3" name="Info 1">
    <vt:lpwstr/>
  </property>
  <property fmtid="{D5CDD505-2E9C-101B-9397-08002B2CF9AE}" pid="4" name="Info 2">
    <vt:lpwstr/>
  </property>
  <property fmtid="{D5CDD505-2E9C-101B-9397-08002B2CF9AE}" pid="5" name="Info 3">
    <vt:lpwstr/>
  </property>
</Properties>
</file>