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56" r:id="rId5"/>
    <p:sldId id="257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58" r:id="rId23"/>
    <p:sldId id="259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13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D41605F-F0F9-4AE8-93AD-5CE47F97F51E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24CED62-5D2D-43B7-BADF-6BF0E2165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7203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ru-RU" sz="8800" b="1" dirty="0" smtClean="0">
                <a:solidFill>
                  <a:srgbClr val="002060"/>
                </a:solidFill>
              </a:rPr>
              <a:t>Что такое </a:t>
            </a:r>
            <a:r>
              <a:rPr lang="ru-RU" sz="8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химическое явление</a:t>
            </a:r>
            <a:r>
              <a:rPr lang="ru-RU" sz="8800" b="1" dirty="0" smtClean="0">
                <a:solidFill>
                  <a:srgbClr val="002060"/>
                </a:solidFill>
              </a:rPr>
              <a:t>?</a:t>
            </a:r>
            <a:endParaRPr lang="ru-RU" sz="8800" b="1" dirty="0">
              <a:solidFill>
                <a:srgbClr val="002060"/>
              </a:solidFill>
            </a:endParaRPr>
          </a:p>
        </p:txBody>
      </p:sp>
      <p:pic>
        <p:nvPicPr>
          <p:cNvPr id="14338" name="Picture 2" descr="http://im8-tub.yandex.net/i?id=317243255-22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3214686"/>
            <a:ext cx="8229600" cy="1285884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</a:rPr>
              <a:t>Cu(OH)</a:t>
            </a:r>
            <a:r>
              <a:rPr lang="en-US" sz="60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6000" b="1" dirty="0" smtClean="0">
                <a:solidFill>
                  <a:srgbClr val="002060"/>
                </a:solidFill>
              </a:rPr>
              <a:t> = </a:t>
            </a:r>
            <a:r>
              <a:rPr lang="en-US" sz="6000" b="1" dirty="0" err="1" smtClean="0">
                <a:solidFill>
                  <a:srgbClr val="002060"/>
                </a:solidFill>
              </a:rPr>
              <a:t>CuO</a:t>
            </a:r>
            <a:r>
              <a:rPr lang="en-US" sz="6000" b="1" dirty="0" smtClean="0">
                <a:solidFill>
                  <a:srgbClr val="002060"/>
                </a:solidFill>
              </a:rPr>
              <a:t> + H</a:t>
            </a:r>
            <a:r>
              <a:rPr lang="en-US" sz="60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6000" b="1" dirty="0" smtClean="0">
                <a:solidFill>
                  <a:srgbClr val="002060"/>
                </a:solidFill>
              </a:rPr>
              <a:t>O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229600" cy="1490650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Реакция разложения гидроксида меди (</a:t>
            </a:r>
            <a:r>
              <a:rPr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ru-RU" sz="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6252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</a:rPr>
              <a:t>Запишите в тетради реакцию разложения </a:t>
            </a: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гидроксида железа (</a:t>
            </a:r>
            <a:r>
              <a:rPr lang="en-US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</a:t>
            </a: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4800" b="1" dirty="0" smtClean="0">
                <a:solidFill>
                  <a:srgbClr val="002060"/>
                </a:solidFill>
              </a:rPr>
              <a:t>, зная, что при этом получатся </a:t>
            </a: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оксид железа (</a:t>
            </a:r>
            <a:r>
              <a:rPr lang="en-US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III) </a:t>
            </a: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вода</a:t>
            </a:r>
            <a:r>
              <a:rPr lang="ru-RU" sz="4800" b="1" dirty="0" smtClean="0">
                <a:solidFill>
                  <a:srgbClr val="002060"/>
                </a:solidFill>
              </a:rPr>
              <a:t>.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7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</a:t>
            </a:r>
            <a:endParaRPr lang="ru-RU" sz="7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2714620"/>
            <a:ext cx="8229600" cy="3071834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8800" b="1" dirty="0" smtClean="0">
                <a:solidFill>
                  <a:srgbClr val="002060"/>
                </a:solidFill>
              </a:rPr>
              <a:t>2</a:t>
            </a:r>
            <a:r>
              <a:rPr lang="en-US" sz="8800" b="1" dirty="0" smtClean="0">
                <a:solidFill>
                  <a:srgbClr val="002060"/>
                </a:solidFill>
              </a:rPr>
              <a:t>Fe(OH)</a:t>
            </a:r>
            <a:r>
              <a:rPr lang="en-US" sz="8800" b="1" baseline="-25000" dirty="0" smtClean="0">
                <a:solidFill>
                  <a:srgbClr val="002060"/>
                </a:solidFill>
              </a:rPr>
              <a:t>3</a:t>
            </a:r>
            <a:r>
              <a:rPr lang="en-US" sz="8800" b="1" dirty="0" smtClean="0">
                <a:solidFill>
                  <a:srgbClr val="002060"/>
                </a:solidFill>
              </a:rPr>
              <a:t> =      = Fe</a:t>
            </a:r>
            <a:r>
              <a:rPr lang="en-US" sz="88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8800" b="1" dirty="0" smtClean="0">
                <a:solidFill>
                  <a:srgbClr val="002060"/>
                </a:solidFill>
              </a:rPr>
              <a:t>O</a:t>
            </a:r>
            <a:r>
              <a:rPr lang="en-US" sz="8800" b="1" baseline="-25000" dirty="0" smtClean="0">
                <a:solidFill>
                  <a:srgbClr val="002060"/>
                </a:solidFill>
              </a:rPr>
              <a:t>3</a:t>
            </a:r>
            <a:r>
              <a:rPr lang="en-US" sz="8800" b="1" dirty="0" smtClean="0">
                <a:solidFill>
                  <a:srgbClr val="002060"/>
                </a:solidFill>
              </a:rPr>
              <a:t> + 3H</a:t>
            </a:r>
            <a:r>
              <a:rPr lang="en-US" sz="88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8800" b="1" dirty="0" smtClean="0">
                <a:solidFill>
                  <a:srgbClr val="002060"/>
                </a:solidFill>
              </a:rPr>
              <a:t>O</a:t>
            </a:r>
            <a:endParaRPr lang="ru-RU" sz="88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928670"/>
            <a:ext cx="9144000" cy="1576390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Реакция разложения гидроксида железа (</a:t>
            </a:r>
            <a:r>
              <a:rPr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</a:t>
            </a:r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ru-RU" sz="60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5667396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</a:rPr>
              <a:t>Мы все время говорим, что исходное вещество разлагается.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 Этот тип реакций так и называется – </a:t>
            </a:r>
            <a:r>
              <a:rPr lang="ru-RU" sz="6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реакции разложения</a:t>
            </a:r>
            <a:r>
              <a:rPr lang="ru-RU" sz="6000" b="1" dirty="0" smtClean="0">
                <a:solidFill>
                  <a:srgbClr val="002060"/>
                </a:solidFill>
              </a:rPr>
              <a:t>.</a:t>
            </a:r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48272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</a:rPr>
              <a:t>В реакции принимает участие только </a:t>
            </a:r>
            <a:r>
              <a:rPr lang="ru-RU" sz="48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 исходное вещество</a:t>
            </a:r>
            <a:r>
              <a:rPr lang="ru-RU" sz="4800" b="1" dirty="0" smtClean="0">
                <a:solidFill>
                  <a:srgbClr val="002060"/>
                </a:solidFill>
              </a:rPr>
              <a:t>, обязательно </a:t>
            </a:r>
            <a:r>
              <a:rPr lang="ru-RU" sz="48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сложное</a:t>
            </a:r>
            <a:r>
              <a:rPr lang="ru-RU" sz="4800" b="1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4800" b="1" dirty="0" smtClean="0">
                <a:solidFill>
                  <a:srgbClr val="002060"/>
                </a:solidFill>
              </a:rPr>
              <a:t> Образуется </a:t>
            </a:r>
            <a:r>
              <a:rPr lang="ru-RU" sz="4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два или более новых веществ</a:t>
            </a:r>
            <a:r>
              <a:rPr lang="ru-RU" sz="4800" b="1" dirty="0" smtClean="0">
                <a:solidFill>
                  <a:srgbClr val="002060"/>
                </a:solidFill>
              </a:rPr>
              <a:t>, как простых, так и сложных.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Реакции разложения</a:t>
            </a:r>
            <a:endParaRPr lang="ru-RU" sz="5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6600" b="1" dirty="0" smtClean="0">
                <a:solidFill>
                  <a:srgbClr val="002060"/>
                </a:solidFill>
              </a:rPr>
              <a:t>Запишите определение </a:t>
            </a:r>
            <a:r>
              <a:rPr lang="ru-RU" sz="7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реакции разложения </a:t>
            </a:r>
            <a:r>
              <a:rPr lang="ru-RU" sz="6600" b="1" dirty="0" smtClean="0">
                <a:solidFill>
                  <a:srgbClr val="002060"/>
                </a:solidFill>
              </a:rPr>
              <a:t>в тетрадь со страницы 155 (§29).</a:t>
            </a:r>
            <a:endParaRPr lang="ru-RU" sz="6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8621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</a:rPr>
              <a:t>По тепловому эффекту химические реакции бывают </a:t>
            </a:r>
            <a:r>
              <a:rPr lang="ru-RU" sz="5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экзотермические </a:t>
            </a:r>
            <a:r>
              <a:rPr lang="ru-RU" sz="4400" b="1" dirty="0" smtClean="0">
                <a:solidFill>
                  <a:srgbClr val="002060"/>
                </a:solidFill>
              </a:rPr>
              <a:t>(идущие с выделением теплоты) и </a:t>
            </a:r>
            <a:r>
              <a:rPr lang="ru-RU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эндотермические</a:t>
            </a:r>
            <a:r>
              <a:rPr lang="ru-RU" sz="4400" b="1" dirty="0" smtClean="0">
                <a:solidFill>
                  <a:srgbClr val="002060"/>
                </a:solidFill>
              </a:rPr>
              <a:t> (идущие с поглощением теплоты).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419344"/>
          </a:xfrm>
        </p:spPr>
        <p:txBody>
          <a:bodyPr>
            <a:noAutofit/>
          </a:bodyPr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Какие по тепловому эффекту реакции вы знаете?</a:t>
            </a:r>
            <a:endParaRPr lang="ru-RU" sz="5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929354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</a:rPr>
              <a:t>Сегодня появляется еще одна классификация – </a:t>
            </a:r>
            <a:r>
              <a:rPr lang="ru-RU" sz="5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числу и составу исходных веществ и продуктов реакции</a:t>
            </a:r>
            <a:r>
              <a:rPr lang="ru-RU" sz="48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4800" b="1" dirty="0" smtClean="0">
                <a:solidFill>
                  <a:srgbClr val="002060"/>
                </a:solidFill>
              </a:rPr>
              <a:t> </a:t>
            </a:r>
            <a:r>
              <a:rPr lang="ru-RU" sz="5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Реакции разложения </a:t>
            </a:r>
            <a:r>
              <a:rPr lang="ru-RU" sz="4800" b="1" dirty="0" smtClean="0">
                <a:solidFill>
                  <a:srgbClr val="002060"/>
                </a:solidFill>
              </a:rPr>
              <a:t>– это первые реакции в этой классификации.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524000"/>
            <a:ext cx="8786842" cy="4572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7200" b="1" dirty="0" smtClean="0">
                <a:solidFill>
                  <a:srgbClr val="002060"/>
                </a:solidFill>
              </a:rPr>
              <a:t>Все </a:t>
            </a:r>
            <a:r>
              <a:rPr lang="ru-RU" sz="7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реакции разложения </a:t>
            </a:r>
            <a:r>
              <a:rPr lang="ru-RU" sz="7200" b="1" dirty="0" smtClean="0">
                <a:solidFill>
                  <a:srgbClr val="002060"/>
                </a:solidFill>
              </a:rPr>
              <a:t>– </a:t>
            </a:r>
            <a:r>
              <a:rPr lang="ru-RU" sz="8000" b="1" u="sng" dirty="0" smtClean="0">
                <a:solidFill>
                  <a:srgbClr val="FF0000"/>
                </a:solidFill>
              </a:rPr>
              <a:t>эндотермические</a:t>
            </a:r>
            <a:r>
              <a:rPr lang="ru-RU" sz="7200" b="1" dirty="0" smtClean="0">
                <a:solidFill>
                  <a:srgbClr val="002060"/>
                </a:solidFill>
              </a:rPr>
              <a:t>!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8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Запомни!</a:t>
            </a:r>
            <a:endParaRPr lang="ru-RU" sz="8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578645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6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может ли человек управлять химической реакцией, увеличивать или уменьшать ее </a:t>
            </a:r>
            <a:r>
              <a:rPr lang="ru-RU" sz="66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скорость протекания</a:t>
            </a:r>
            <a:r>
              <a:rPr lang="ru-RU" sz="6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458" name="Picture 2" descr="http://im7-tub.yandex.net/i?id=51410496-41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256"/>
            <a:ext cx="1701754" cy="1643074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8800" b="1" dirty="0" smtClean="0">
                <a:solidFill>
                  <a:srgbClr val="002060"/>
                </a:solidFill>
              </a:rPr>
              <a:t>Что такое </a:t>
            </a:r>
            <a:r>
              <a:rPr lang="ru-RU" sz="8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уравнение химической реакции</a:t>
            </a:r>
            <a:r>
              <a:rPr lang="ru-RU" sz="8800" b="1" dirty="0" smtClean="0">
                <a:solidFill>
                  <a:srgbClr val="002060"/>
                </a:solidFill>
              </a:rPr>
              <a:t>?</a:t>
            </a:r>
            <a:endParaRPr lang="ru-RU" sz="8800" b="1" dirty="0">
              <a:solidFill>
                <a:srgbClr val="002060"/>
              </a:solidFill>
            </a:endParaRPr>
          </a:p>
        </p:txBody>
      </p:sp>
      <p:pic>
        <p:nvPicPr>
          <p:cNvPr id="18434" name="Picture 2" descr="http://im3-tub.yandex.net/i?id=315337370-49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1689783" cy="178595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Вещества, изменяющие скорость химической реакции, но по окончании реакции остающиеся качественно и количественно неизменными.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           </a:t>
            </a:r>
            <a:r>
              <a:rPr lang="en-US" sz="4000" b="1" dirty="0" smtClean="0">
                <a:solidFill>
                  <a:srgbClr val="002060"/>
                </a:solidFill>
              </a:rPr>
              <a:t>     </a:t>
            </a:r>
            <a:r>
              <a:rPr lang="en-US" sz="3200" b="1" dirty="0" smtClean="0">
                <a:solidFill>
                  <a:srgbClr val="002060"/>
                </a:solidFill>
              </a:rPr>
              <a:t>MnO</a:t>
            </a:r>
            <a:r>
              <a:rPr lang="en-US" sz="3200" b="1" baseline="-25000" dirty="0" smtClean="0">
                <a:solidFill>
                  <a:srgbClr val="002060"/>
                </a:solidFill>
              </a:rPr>
              <a:t>2</a:t>
            </a:r>
          </a:p>
          <a:p>
            <a:pPr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</a:rPr>
              <a:t>2H</a:t>
            </a:r>
            <a:r>
              <a:rPr lang="en-US" sz="54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5400" b="1" dirty="0" smtClean="0">
                <a:solidFill>
                  <a:srgbClr val="002060"/>
                </a:solidFill>
              </a:rPr>
              <a:t>O</a:t>
            </a:r>
            <a:r>
              <a:rPr lang="en-US" sz="54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5400" b="1" dirty="0" smtClean="0">
                <a:solidFill>
                  <a:srgbClr val="002060"/>
                </a:solidFill>
              </a:rPr>
              <a:t>    =        O</a:t>
            </a:r>
            <a:r>
              <a:rPr lang="en-US" sz="54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5400" b="1" dirty="0" smtClean="0">
                <a:solidFill>
                  <a:srgbClr val="002060"/>
                </a:solidFill>
              </a:rPr>
              <a:t>↑ + 2H</a:t>
            </a:r>
            <a:r>
              <a:rPr lang="en-US" sz="54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5400" b="1" dirty="0" smtClean="0">
                <a:solidFill>
                  <a:srgbClr val="002060"/>
                </a:solidFill>
              </a:rPr>
              <a:t>O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Катализаторы</a:t>
            </a:r>
            <a:endParaRPr lang="ru-RU" sz="7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4827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</a:rPr>
              <a:t>1. Обладают высокой избирательностью.</a:t>
            </a:r>
          </a:p>
          <a:p>
            <a:r>
              <a:rPr lang="ru-RU" sz="4800" b="1" dirty="0" smtClean="0">
                <a:solidFill>
                  <a:srgbClr val="002060"/>
                </a:solidFill>
              </a:rPr>
              <a:t> 2. Действуют в строго определенной среде раствора (</a:t>
            </a:r>
            <a:r>
              <a:rPr lang="ru-RU" sz="5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птиалин</a:t>
            </a:r>
            <a:r>
              <a:rPr lang="ru-RU" sz="4800" b="1" dirty="0" smtClean="0">
                <a:solidFill>
                  <a:srgbClr val="002060"/>
                </a:solidFill>
              </a:rPr>
              <a:t> слюны работает только в щелочной среде).</a:t>
            </a:r>
          </a:p>
          <a:p>
            <a:r>
              <a:rPr lang="ru-RU" sz="4800" b="1" dirty="0" smtClean="0">
                <a:solidFill>
                  <a:srgbClr val="002060"/>
                </a:solidFill>
              </a:rPr>
              <a:t> 3. «Работают» в строго определенном интервале температур.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Биологические катализаторы - ферменты</a:t>
            </a:r>
            <a:endParaRPr lang="ru-RU" sz="4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6252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</a:rPr>
              <a:t>Какой объем углекислого газа </a:t>
            </a:r>
            <a:r>
              <a:rPr lang="en-US" sz="4400" b="1" dirty="0" smtClean="0">
                <a:solidFill>
                  <a:srgbClr val="002060"/>
                </a:solidFill>
              </a:rPr>
              <a:t>CO</a:t>
            </a:r>
            <a:r>
              <a:rPr lang="en-US" sz="44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</a:rPr>
              <a:t> и оксида кальция выделится при разложении 15г карбоната кальция, содержащего 10% примесей?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8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</a:t>
            </a:r>
            <a:endParaRPr lang="ru-RU" sz="8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108520" y="3068960"/>
            <a:ext cx="9001000" cy="144016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en-US" sz="6600" b="1" dirty="0" smtClean="0">
                <a:solidFill>
                  <a:srgbClr val="002060"/>
                </a:solidFill>
              </a:rPr>
              <a:t>CaCO</a:t>
            </a:r>
            <a:r>
              <a:rPr lang="en-US" sz="6600" b="1" baseline="-25000" dirty="0" smtClean="0">
                <a:solidFill>
                  <a:srgbClr val="002060"/>
                </a:solidFill>
              </a:rPr>
              <a:t>3</a:t>
            </a:r>
            <a:r>
              <a:rPr lang="en-US" sz="6600" b="1" dirty="0" smtClean="0">
                <a:solidFill>
                  <a:srgbClr val="002060"/>
                </a:solidFill>
              </a:rPr>
              <a:t> = CaO  + CO</a:t>
            </a:r>
            <a:r>
              <a:rPr lang="en-US" sz="66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6600" b="1" dirty="0" smtClean="0">
                <a:solidFill>
                  <a:srgbClr val="002060"/>
                </a:solidFill>
              </a:rPr>
              <a:t>↑</a:t>
            </a:r>
            <a:endParaRPr lang="ru-RU" sz="66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562088"/>
          </a:xfrm>
        </p:spPr>
        <p:txBody>
          <a:bodyPr>
            <a:noAutofit/>
          </a:bodyPr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Уравнение реакции для решения задачи:</a:t>
            </a:r>
            <a:endParaRPr lang="ru-RU" sz="5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</a:rPr>
              <a:t>§29, записи в тетради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 №1, страница </a:t>
            </a:r>
            <a:r>
              <a:rPr lang="en-US" sz="6000" b="1" dirty="0" smtClean="0">
                <a:solidFill>
                  <a:srgbClr val="002060"/>
                </a:solidFill>
              </a:rPr>
              <a:t>155</a:t>
            </a:r>
            <a:r>
              <a:rPr lang="ru-RU" sz="6000" b="1" dirty="0" smtClean="0">
                <a:solidFill>
                  <a:srgbClr val="002060"/>
                </a:solidFill>
              </a:rPr>
              <a:t> - письменно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</a:t>
            </a:r>
            <a:endParaRPr lang="ru-RU" sz="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Умная сов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3571876"/>
            <a:ext cx="3286124" cy="3286124"/>
          </a:xfrm>
          <a:prstGeom prst="rect">
            <a:avLst/>
          </a:prstGeom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310206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</a:rPr>
              <a:t>Сегодня на уроке мы с вами будем рассматривать определенный </a:t>
            </a:r>
            <a:r>
              <a:rPr lang="ru-RU" sz="6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 химической реакции</a:t>
            </a:r>
            <a:endParaRPr lang="ru-RU" sz="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14290"/>
            <a:ext cx="8305800" cy="1143000"/>
          </a:xfrm>
        </p:spPr>
        <p:txBody>
          <a:bodyPr/>
          <a:lstStyle/>
          <a:p>
            <a:r>
              <a:rPr lang="ru-RU" sz="6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Урок на тему:</a:t>
            </a:r>
            <a:endParaRPr lang="ru-RU" sz="6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357298"/>
            <a:ext cx="8305800" cy="2129072"/>
          </a:xfrm>
        </p:spPr>
        <p:txBody>
          <a:bodyPr/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Реакции разложения</a:t>
            </a:r>
            <a:endParaRPr lang="ru-RU" sz="7200" b="1" dirty="0">
              <a:solidFill>
                <a:srgbClr val="002060"/>
              </a:solidFill>
            </a:endParaRPr>
          </a:p>
        </p:txBody>
      </p:sp>
      <p:pic>
        <p:nvPicPr>
          <p:cNvPr id="13314" name="Picture 2" descr="http://im7-tub.yandex.net/i?id=114260080-34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4000503"/>
            <a:ext cx="3071834" cy="2511283"/>
          </a:xfrm>
          <a:prstGeom prst="rect">
            <a:avLst/>
          </a:prstGeom>
          <a:noFill/>
        </p:spPr>
      </p:pic>
      <p:pic>
        <p:nvPicPr>
          <p:cNvPr id="13316" name="Picture 4" descr="http://im3-tub.yandex.net/i?id=60180473-64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89" y="4143380"/>
            <a:ext cx="3111519" cy="2286016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524000"/>
            <a:ext cx="8501122" cy="4833958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1. Дать понятие о сущности </a:t>
            </a:r>
            <a:r>
              <a:rPr 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реакций разложения</a:t>
            </a:r>
            <a:r>
              <a:rPr lang="ru-RU" sz="40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 2. Продолжить формирование умения записывать уравнения химических реакций.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 3. Рассмотреть понятия о скорости химической реакции и катализаторах.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урока:</a:t>
            </a:r>
            <a:endParaRPr lang="ru-RU" sz="6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395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</a:rPr>
              <a:t>Запишите в тетради следующую реакцию: </a:t>
            </a:r>
            <a:r>
              <a:rPr lang="ru-RU" sz="6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нитрат калия разлагается на кислород и нитрит калия</a:t>
            </a:r>
            <a:endParaRPr lang="ru-RU" sz="6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</a:t>
            </a:r>
            <a:endParaRPr lang="ru-RU" sz="7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3000372"/>
            <a:ext cx="8229600" cy="3595694"/>
          </a:xfrm>
        </p:spPr>
        <p:txBody>
          <a:bodyPr/>
          <a:lstStyle/>
          <a:p>
            <a:r>
              <a:rPr lang="ru-RU" b="1" dirty="0" smtClean="0"/>
              <a:t> </a:t>
            </a:r>
            <a:r>
              <a:rPr lang="en-US" sz="6000" b="1" dirty="0" smtClean="0">
                <a:solidFill>
                  <a:srgbClr val="002060"/>
                </a:solidFill>
              </a:rPr>
              <a:t>KNO</a:t>
            </a:r>
            <a:r>
              <a:rPr lang="en-US" sz="6000" b="1" baseline="-25000" dirty="0" smtClean="0">
                <a:solidFill>
                  <a:srgbClr val="002060"/>
                </a:solidFill>
              </a:rPr>
              <a:t>3</a:t>
            </a:r>
            <a:r>
              <a:rPr lang="en-US" sz="6000" b="1" dirty="0" smtClean="0">
                <a:solidFill>
                  <a:srgbClr val="002060"/>
                </a:solidFill>
              </a:rPr>
              <a:t> = KNO</a:t>
            </a:r>
            <a:r>
              <a:rPr lang="en-US" sz="60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6000" b="1" dirty="0" smtClean="0">
                <a:solidFill>
                  <a:srgbClr val="002060"/>
                </a:solidFill>
              </a:rPr>
              <a:t> + O</a:t>
            </a:r>
            <a:r>
              <a:rPr lang="en-US" sz="60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6000" b="1" dirty="0" smtClean="0">
                <a:solidFill>
                  <a:srgbClr val="002060"/>
                </a:solidFill>
              </a:rPr>
              <a:t>↑</a:t>
            </a:r>
          </a:p>
          <a:p>
            <a:r>
              <a:rPr lang="en-US" sz="6000" b="1" dirty="0" smtClean="0">
                <a:solidFill>
                  <a:srgbClr val="002060"/>
                </a:solidFill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</a:rPr>
              <a:t>Расставь коэффициенты!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2433622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Проверь получившуюся реакцию:</a:t>
            </a:r>
            <a:endParaRPr lang="ru-RU" sz="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2928934"/>
            <a:ext cx="8229600" cy="1357322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2</a:t>
            </a:r>
            <a:r>
              <a:rPr lang="en-US" sz="5400" b="1" dirty="0" smtClean="0">
                <a:solidFill>
                  <a:srgbClr val="002060"/>
                </a:solidFill>
              </a:rPr>
              <a:t>KNO</a:t>
            </a:r>
            <a:r>
              <a:rPr lang="en-US" sz="5400" b="1" baseline="-25000" dirty="0" smtClean="0">
                <a:solidFill>
                  <a:srgbClr val="002060"/>
                </a:solidFill>
              </a:rPr>
              <a:t>3</a:t>
            </a:r>
            <a:r>
              <a:rPr lang="en-US" sz="5400" b="1" dirty="0" smtClean="0">
                <a:solidFill>
                  <a:srgbClr val="002060"/>
                </a:solidFill>
              </a:rPr>
              <a:t> = </a:t>
            </a:r>
            <a:r>
              <a:rPr lang="ru-RU" sz="5400" b="1" dirty="0" smtClean="0">
                <a:solidFill>
                  <a:srgbClr val="002060"/>
                </a:solidFill>
              </a:rPr>
              <a:t>2</a:t>
            </a:r>
            <a:r>
              <a:rPr lang="en-US" sz="5400" b="1" dirty="0" smtClean="0">
                <a:solidFill>
                  <a:srgbClr val="002060"/>
                </a:solidFill>
              </a:rPr>
              <a:t>KNO</a:t>
            </a:r>
            <a:r>
              <a:rPr lang="en-US" sz="54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5400" b="1" dirty="0" smtClean="0">
                <a:solidFill>
                  <a:srgbClr val="002060"/>
                </a:solidFill>
              </a:rPr>
              <a:t> + O</a:t>
            </a:r>
            <a:r>
              <a:rPr lang="en-US" sz="54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5400" b="1" dirty="0" smtClean="0">
                <a:solidFill>
                  <a:srgbClr val="002060"/>
                </a:solidFill>
              </a:rPr>
              <a:t>↑</a:t>
            </a:r>
            <a:endParaRPr lang="ru-RU" sz="5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862142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Уравнение реакции с коэффициентами:</a:t>
            </a:r>
            <a:endParaRPr lang="ru-RU" sz="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539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</a:rPr>
              <a:t>Проведем реакцию разложения гидроксида меди (</a:t>
            </a:r>
            <a:r>
              <a:rPr lang="en-US" sz="4800" b="1" dirty="0" smtClean="0">
                <a:solidFill>
                  <a:srgbClr val="002060"/>
                </a:solidFill>
              </a:rPr>
              <a:t>II</a:t>
            </a:r>
            <a:r>
              <a:rPr lang="ru-RU" sz="4800" b="1" dirty="0" smtClean="0">
                <a:solidFill>
                  <a:srgbClr val="002060"/>
                </a:solidFill>
              </a:rPr>
              <a:t>) при нагревании.</a:t>
            </a:r>
          </a:p>
          <a:p>
            <a:r>
              <a:rPr lang="ru-RU" sz="4800" b="1" dirty="0" smtClean="0">
                <a:solidFill>
                  <a:srgbClr val="002060"/>
                </a:solidFill>
              </a:rPr>
              <a:t> Запишем уравнение реакции: </a:t>
            </a: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гидроксид меди (</a:t>
            </a:r>
            <a:r>
              <a:rPr lang="en-US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разлагается на оксид меди (</a:t>
            </a:r>
            <a:r>
              <a:rPr lang="en-US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и воду</a:t>
            </a:r>
            <a:r>
              <a:rPr lang="ru-RU" sz="4800" b="1" dirty="0" smtClean="0">
                <a:solidFill>
                  <a:srgbClr val="002060"/>
                </a:solidFill>
              </a:rPr>
              <a:t>.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Проделаем опыт</a:t>
            </a:r>
            <a:endParaRPr lang="ru-RU" sz="7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244</TotalTime>
  <Words>468</Words>
  <Application>Microsoft Office PowerPoint</Application>
  <PresentationFormat>Экран (4:3)</PresentationFormat>
  <Paragraphs>53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Wingdings 2</vt:lpstr>
      <vt:lpstr>Бумажная</vt:lpstr>
      <vt:lpstr>Презентация PowerPoint</vt:lpstr>
      <vt:lpstr>Презентация PowerPoint</vt:lpstr>
      <vt:lpstr>Презентация PowerPoint</vt:lpstr>
      <vt:lpstr>Реакции разложения</vt:lpstr>
      <vt:lpstr>Цель урока:</vt:lpstr>
      <vt:lpstr>Задание</vt:lpstr>
      <vt:lpstr>Проверь получившуюся реакцию:</vt:lpstr>
      <vt:lpstr>Уравнение реакции с коэффициентами:</vt:lpstr>
      <vt:lpstr>Проделаем опыт</vt:lpstr>
      <vt:lpstr>Реакция разложения гидроксида меди (II):</vt:lpstr>
      <vt:lpstr>Задание</vt:lpstr>
      <vt:lpstr>Реакция разложения гидроксида железа (III):</vt:lpstr>
      <vt:lpstr>Презентация PowerPoint</vt:lpstr>
      <vt:lpstr>Реакции разложения</vt:lpstr>
      <vt:lpstr>Презентация PowerPoint</vt:lpstr>
      <vt:lpstr>Какие по тепловому эффекту реакции вы знаете?</vt:lpstr>
      <vt:lpstr>Презентация PowerPoint</vt:lpstr>
      <vt:lpstr>Запомни!</vt:lpstr>
      <vt:lpstr>Презентация PowerPoint</vt:lpstr>
      <vt:lpstr>Катализаторы</vt:lpstr>
      <vt:lpstr>Биологические катализаторы - ферменты</vt:lpstr>
      <vt:lpstr>Задача</vt:lpstr>
      <vt:lpstr>Уравнение реакции для решения задачи: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Реакции разложения</dc:title>
  <dc:creator>user</dc:creator>
  <cp:lastModifiedBy>paurina</cp:lastModifiedBy>
  <cp:revision>37</cp:revision>
  <dcterms:created xsi:type="dcterms:W3CDTF">2011-07-19T10:47:53Z</dcterms:created>
  <dcterms:modified xsi:type="dcterms:W3CDTF">2015-02-07T12:44:42Z</dcterms:modified>
</cp:coreProperties>
</file>