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8" r:id="rId2"/>
    <p:sldId id="291" r:id="rId3"/>
    <p:sldId id="271" r:id="rId4"/>
    <p:sldId id="256" r:id="rId5"/>
    <p:sldId id="272" r:id="rId6"/>
    <p:sldId id="273" r:id="rId7"/>
    <p:sldId id="288" r:id="rId8"/>
    <p:sldId id="289" r:id="rId9"/>
    <p:sldId id="284" r:id="rId10"/>
    <p:sldId id="285" r:id="rId11"/>
    <p:sldId id="296" r:id="rId12"/>
    <p:sldId id="293" r:id="rId13"/>
    <p:sldId id="278" r:id="rId14"/>
    <p:sldId id="292" r:id="rId15"/>
    <p:sldId id="266" r:id="rId16"/>
    <p:sldId id="258" r:id="rId1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1" autoAdjust="0"/>
    <p:restoredTop sz="93304" autoAdjust="0"/>
  </p:normalViewPr>
  <p:slideViewPr>
    <p:cSldViewPr>
      <p:cViewPr varScale="1">
        <p:scale>
          <a:sx n="44" d="100"/>
          <a:sy n="44" d="100"/>
        </p:scale>
        <p:origin x="-11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360" y="-114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5895E-86D5-453A-A943-DFFF6C17F064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640EC-62E6-4B23-AFE6-9BCA907E81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61997D-0B3F-49F3-9040-E8B450FF5A8D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6557C-16B9-48D0-9156-3CCA360A6F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C6557C-16B9-48D0-9156-3CCA360A6F0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C6557C-16B9-48D0-9156-3CCA360A6F0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C6557C-16B9-48D0-9156-3CCA360A6F0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C6557C-16B9-48D0-9156-3CCA360A6F0B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C6557C-16B9-48D0-9156-3CCA360A6F0B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BDD6E-23E2-4EA1-9547-DBA706DBD476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8D5D-02D7-45AA-9B03-E4C44D1AE7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BDD6E-23E2-4EA1-9547-DBA706DBD476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8D5D-02D7-45AA-9B03-E4C44D1AE7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BDD6E-23E2-4EA1-9547-DBA706DBD476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8D5D-02D7-45AA-9B03-E4C44D1AE7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BDD6E-23E2-4EA1-9547-DBA706DBD476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8D5D-02D7-45AA-9B03-E4C44D1AE7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BDD6E-23E2-4EA1-9547-DBA706DBD476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8D5D-02D7-45AA-9B03-E4C44D1AE7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BDD6E-23E2-4EA1-9547-DBA706DBD476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8D5D-02D7-45AA-9B03-E4C44D1AE7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BDD6E-23E2-4EA1-9547-DBA706DBD476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8D5D-02D7-45AA-9B03-E4C44D1AE7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BDD6E-23E2-4EA1-9547-DBA706DBD476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8D5D-02D7-45AA-9B03-E4C44D1AE7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BDD6E-23E2-4EA1-9547-DBA706DBD476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8D5D-02D7-45AA-9B03-E4C44D1AE7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BDD6E-23E2-4EA1-9547-DBA706DBD476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8D5D-02D7-45AA-9B03-E4C44D1AE7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BDD6E-23E2-4EA1-9547-DBA706DBD476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8D5D-02D7-45AA-9B03-E4C44D1AE7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BDD6E-23E2-4EA1-9547-DBA706DBD476}" type="datetimeFigureOut">
              <a:rPr lang="ru-RU" smtClean="0"/>
              <a:pPr/>
              <a:t>10.04.2015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88D5D-02D7-45AA-9B03-E4C44D1AE7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-apteka.kz/img/upload/13124553914515.jpg" TargetMode="External"/><Relationship Id="rId13" Type="http://schemas.openxmlformats.org/officeDocument/2006/relationships/hyperlink" Target="http://apteka007.ru/d/158513/d/173012038.jpg" TargetMode="External"/><Relationship Id="rId18" Type="http://schemas.openxmlformats.org/officeDocument/2006/relationships/hyperlink" Target="http://medicinesdelivery.com/image/cache/data/products/Liquid-ammonia--40ml_B-500x500-500x500.jpg" TargetMode="External"/><Relationship Id="rId26" Type="http://schemas.openxmlformats.org/officeDocument/2006/relationships/hyperlink" Target="http://projects.edu.yar.ru/chemistry/14-15/tur1/tasks.html" TargetMode="External"/><Relationship Id="rId3" Type="http://schemas.openxmlformats.org/officeDocument/2006/relationships/hyperlink" Target="http://lady-area.ru/images/pages/fill/h600/827a35b5cbafcf41a1705d372428893f.jpg" TargetMode="External"/><Relationship Id="rId21" Type="http://schemas.openxmlformats.org/officeDocument/2006/relationships/hyperlink" Target="http://pharm-market.ru/Storage/Resized/w_250_h_250/8752.jpg" TargetMode="External"/><Relationship Id="rId7" Type="http://schemas.openxmlformats.org/officeDocument/2006/relationships/hyperlink" Target="http://static1.ozone.ru/multimedia/books_covers/c200/1005207924.jpg" TargetMode="External"/><Relationship Id="rId12" Type="http://schemas.openxmlformats.org/officeDocument/2006/relationships/hyperlink" Target="https://ru.wikipedia.org/wiki/%D1%F3%EB%FC%F4%E0%F2_%E1%E0%F0%E8%FF" TargetMode="External"/><Relationship Id="rId17" Type="http://schemas.openxmlformats.org/officeDocument/2006/relationships/hyperlink" Target="http://s.66.ru/pharmacy/imgs/15861.jpg" TargetMode="External"/><Relationship Id="rId25" Type="http://schemas.openxmlformats.org/officeDocument/2006/relationships/hyperlink" Target="http://funforkids.ru/pictures/mim/mim025.png" TargetMode="External"/><Relationship Id="rId2" Type="http://schemas.openxmlformats.org/officeDocument/2006/relationships/notesSlide" Target="../notesSlides/notesSlide5.xml"/><Relationship Id="rId16" Type="http://schemas.openxmlformats.org/officeDocument/2006/relationships/hyperlink" Target="http://medinstrukciya.ru/wp-content/images/kaliya_permanganat_4.jpg" TargetMode="External"/><Relationship Id="rId20" Type="http://schemas.openxmlformats.org/officeDocument/2006/relationships/hyperlink" Target="https://ru.wikipedia.org/wiki/%C0%ED%F2%E8%F1%E5%EF%F2%E8%EA%E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neostom.ru/file/%D0%A0%D0%B8%D1%81%D1%83%D0%BD%D0%BE%D0%BA12.jpg" TargetMode="External"/><Relationship Id="rId11" Type="http://schemas.openxmlformats.org/officeDocument/2006/relationships/hyperlink" Target="http://rlsm.ru/img/release_forms/2/bary4.gif" TargetMode="External"/><Relationship Id="rId24" Type="http://schemas.openxmlformats.org/officeDocument/2006/relationships/hyperlink" Target="http://velport.ru/public/images/catalog/f06529_full.jpg" TargetMode="External"/><Relationship Id="rId5" Type="http://schemas.openxmlformats.org/officeDocument/2006/relationships/hyperlink" Target="http://www.lynix.biz/sites/default/files/anonce/admin/8456854trgfhj4853483.jpg" TargetMode="External"/><Relationship Id="rId15" Type="http://schemas.openxmlformats.org/officeDocument/2006/relationships/hyperlink" Target="http://img1.liveinternet.ru/images/attach/c/5/85/304/85304829_Iod_5_10.jpg" TargetMode="External"/><Relationship Id="rId23" Type="http://schemas.openxmlformats.org/officeDocument/2006/relationships/hyperlink" Target="http://pr.adcontext.net/files/%D0%9A%D0%BE%D0%BF%D0%B8%D1%8F%20Group_Gaviscon%20(2).JPG" TargetMode="External"/><Relationship Id="rId10" Type="http://schemas.openxmlformats.org/officeDocument/2006/relationships/hyperlink" Target="http://apteka-rossosh.ru/published/publicdata/APTEKAROSSOSH/attachments/SC/products_pictures/5f140a0bfe08ba0d1aebc1b4789206c2_enl.jpg" TargetMode="External"/><Relationship Id="rId19" Type="http://schemas.openxmlformats.org/officeDocument/2006/relationships/hyperlink" Target="https://ru.wikipedia.org/wiki/%C0%EC%EC%E8%E0%EA" TargetMode="External"/><Relationship Id="rId4" Type="http://schemas.openxmlformats.org/officeDocument/2006/relationships/hyperlink" Target="http://pereodenem.com/wp-content/uploads/1240685840.gif_big.gif.jpg" TargetMode="External"/><Relationship Id="rId9" Type="http://schemas.openxmlformats.org/officeDocument/2006/relationships/hyperlink" Target="http://www.ircenter.ru/files/products/pics/200381/fullsize/150944.jpg" TargetMode="External"/><Relationship Id="rId14" Type="http://schemas.openxmlformats.org/officeDocument/2006/relationships/hyperlink" Target="http://ladyvenus.ru/uploads/uploaded_images/users/user9195/cinkovaya-maz-ot-pryschey-primenenie.jpg" TargetMode="External"/><Relationship Id="rId22" Type="http://schemas.openxmlformats.org/officeDocument/2006/relationships/hyperlink" Target="http://www.add.ua/media/catalog/product/cache/1/thumbnail/9df78eab33525d08d6e5fb8d27136e95/6/9/692_large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Виртуальный музей лекарственных препаратов, 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полученных  на основе минеральных веществ 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932040" y="5373216"/>
            <a:ext cx="4032448" cy="136815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Материал подготовила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Мамченко Светлана Анатольевна,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учитель химии МБОУ «СШ № 6»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г. Смоленска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1700808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Внеклассное мероприятие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8 класс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84849" y="2636912"/>
            <a:ext cx="3574303" cy="2377550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499992" y="3501008"/>
            <a:ext cx="1656184" cy="1636699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084168" y="3429000"/>
            <a:ext cx="305983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Фосфалюгель</a:t>
            </a:r>
            <a:endParaRPr lang="ru-RU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2000" b="1" i="1" baseline="-25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0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фосфат алюминия, </a:t>
            </a:r>
          </a:p>
          <a:p>
            <a:pPr algn="ctr">
              <a:lnSpc>
                <a:spcPct val="130000"/>
              </a:lnSpc>
            </a:pP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средняя соль</a:t>
            </a:r>
            <a:endParaRPr lang="ru-RU" sz="2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71600" y="908720"/>
            <a:ext cx="1725620" cy="1666116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179512" y="2564904"/>
            <a:ext cx="341987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Гевискон</a:t>
            </a:r>
            <a:endParaRPr lang="ru-RU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en-US" sz="20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NaH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0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гидрокарбонат  натрия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  <a:endParaRPr lang="ru-RU" sz="20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кислая соль,</a:t>
            </a: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Ca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0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карбонат  кальция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  <a:endParaRPr lang="ru-RU" sz="20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средняя соль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26064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Антациды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23928" y="1556792"/>
            <a:ext cx="47525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NaH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en-US" sz="20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HCl→NaCl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H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 +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↑</a:t>
            </a:r>
            <a:endParaRPr lang="ru-RU" sz="2000" dirty="0" smtClean="0"/>
          </a:p>
          <a:p>
            <a:pPr>
              <a:lnSpc>
                <a:spcPct val="150000"/>
              </a:lnSpc>
            </a:pPr>
            <a:r>
              <a:rPr lang="ru-RU" sz="20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СаС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+ 2HCl→</a:t>
            </a:r>
            <a:r>
              <a:rPr lang="ru-RU" sz="20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Cl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H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 +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↑</a:t>
            </a:r>
            <a:endParaRPr lang="en-US" sz="2000" i="1" baseline="-25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+ 3HCl→AlCl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H</a:t>
            </a:r>
            <a:r>
              <a:rPr lang="ru-RU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995936" y="1052736"/>
            <a:ext cx="46805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Механизм действия антацидов: </a:t>
            </a:r>
            <a:endParaRPr lang="ru-RU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661248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Антацидами нельзя  злоупотреблять: они нейтрализуют соляную кислоту,  </a:t>
            </a:r>
          </a:p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но  некоторое её количество  необходимо для переваривания пищи</a:t>
            </a:r>
            <a:endParaRPr lang="ru-RU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39552" y="260648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Интерактивная лаборатория </a:t>
            </a:r>
          </a:p>
          <a:p>
            <a:pPr algn="ctr"/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1268760"/>
            <a:ext cx="54726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Подготовим оборудование </a:t>
            </a:r>
          </a:p>
          <a:p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реактивы для эксперимента</a:t>
            </a:r>
            <a:endParaRPr lang="ru-RU" sz="2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3501008"/>
            <a:ext cx="28021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HCl</a:t>
            </a:r>
            <a:r>
              <a:rPr lang="ru-RU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р-р</a:t>
            </a:r>
            <a:endParaRPr lang="ru-RU" sz="1600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Таблетка «</a:t>
            </a:r>
            <a:r>
              <a:rPr lang="ru-RU" sz="16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Ренни</a:t>
            </a:r>
            <a:r>
              <a:rPr lang="ru-RU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</a:t>
            </a:r>
          </a:p>
          <a:p>
            <a:r>
              <a:rPr lang="ru-RU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Универсальный индикатор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0" y="4365104"/>
            <a:ext cx="4104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Определим среду раствора </a:t>
            </a:r>
            <a:r>
              <a:rPr lang="en-US" sz="20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HCl</a:t>
            </a:r>
            <a:endParaRPr lang="en-US" sz="2000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628" y="1285860"/>
            <a:ext cx="39604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Добавим таблетку «</a:t>
            </a:r>
            <a:r>
              <a:rPr lang="ru-RU" sz="20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Ренни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</a:t>
            </a:r>
          </a:p>
          <a:p>
            <a:pPr algn="r"/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 раствор </a:t>
            </a:r>
            <a:r>
              <a:rPr lang="en-US" sz="20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HCl</a:t>
            </a:r>
            <a:endParaRPr lang="en-US" sz="2000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348441" y="5445224"/>
            <a:ext cx="1337226" cy="4565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рН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≈ 0,8 -1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259632" y="692696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Моделирование процесса действия антацидов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411760" y="2060848"/>
            <a:ext cx="4824536" cy="1294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Происходят химические реакции:</a:t>
            </a:r>
          </a:p>
          <a:p>
            <a:pPr algn="r">
              <a:lnSpc>
                <a:spcPct val="150000"/>
              </a:lnSpc>
            </a:pPr>
            <a:r>
              <a:rPr lang="en-US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Mg</a:t>
            </a: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+ 2HCl→MgCl</a:t>
            </a:r>
            <a:r>
              <a:rPr lang="en-US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H</a:t>
            </a:r>
            <a:r>
              <a:rPr lang="en-US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 +</a:t>
            </a: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</a:t>
            </a:r>
            <a:r>
              <a:rPr lang="en-US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↑ </a:t>
            </a:r>
            <a:endParaRPr lang="ru-RU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50000"/>
              </a:lnSpc>
            </a:pPr>
            <a:r>
              <a:rPr lang="ru-RU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СаС</a:t>
            </a:r>
            <a:r>
              <a:rPr lang="en-US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+ 2HCl→</a:t>
            </a:r>
            <a:r>
              <a:rPr lang="ru-RU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</a:t>
            </a:r>
            <a:r>
              <a:rPr lang="en-US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Cl</a:t>
            </a:r>
            <a:r>
              <a:rPr lang="en-US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H</a:t>
            </a:r>
            <a:r>
              <a:rPr lang="en-US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 +</a:t>
            </a: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</a:t>
            </a:r>
            <a:r>
              <a:rPr lang="en-US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↑ 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3526360" y="6309320"/>
            <a:ext cx="56176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Вывод: кислотность  раствора понизилась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6156176" y="5445224"/>
            <a:ext cx="87556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рН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≈ 2</a:t>
            </a: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email">
            <a:lum/>
          </a:blip>
          <a:srcRect/>
          <a:stretch>
            <a:fillRect/>
          </a:stretch>
        </p:blipFill>
        <p:spPr bwMode="auto">
          <a:xfrm>
            <a:off x="7524328" y="4941168"/>
            <a:ext cx="936104" cy="1219117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33" name="Прямоугольник 32"/>
          <p:cNvSpPr/>
          <p:nvPr/>
        </p:nvSpPr>
        <p:spPr>
          <a:xfrm>
            <a:off x="7956376" y="4797152"/>
            <a:ext cx="521297" cy="4160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№2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7452320" y="4797152"/>
            <a:ext cx="521297" cy="4160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№1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email">
            <a:lum/>
          </a:blip>
          <a:srcRect/>
          <a:stretch>
            <a:fillRect/>
          </a:stretch>
        </p:blipFill>
        <p:spPr bwMode="auto">
          <a:xfrm>
            <a:off x="4716016" y="4941168"/>
            <a:ext cx="1304925" cy="1235075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email">
            <a:lum/>
          </a:blip>
          <a:srcRect/>
          <a:stretch>
            <a:fillRect/>
          </a:stretch>
        </p:blipFill>
        <p:spPr bwMode="auto">
          <a:xfrm>
            <a:off x="899592" y="4869160"/>
            <a:ext cx="1385814" cy="1440160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5" cstate="email">
            <a:lum/>
          </a:blip>
          <a:srcRect/>
          <a:stretch>
            <a:fillRect/>
          </a:stretch>
        </p:blipFill>
        <p:spPr bwMode="auto">
          <a:xfrm>
            <a:off x="899592" y="2060848"/>
            <a:ext cx="1368152" cy="1296987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25" name="Прямоугольник 24"/>
          <p:cNvSpPr/>
          <p:nvPr/>
        </p:nvSpPr>
        <p:spPr>
          <a:xfrm>
            <a:off x="1785918" y="5929330"/>
            <a:ext cx="521297" cy="4160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№1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292080" y="5805264"/>
            <a:ext cx="521297" cy="4160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№2</a:t>
            </a: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 cstate="email">
            <a:lum/>
          </a:blip>
          <a:srcRect/>
          <a:stretch>
            <a:fillRect/>
          </a:stretch>
        </p:blipFill>
        <p:spPr bwMode="auto">
          <a:xfrm>
            <a:off x="7236296" y="2132856"/>
            <a:ext cx="1584325" cy="1336675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36" name="Прямоугольник 35"/>
          <p:cNvSpPr/>
          <p:nvPr/>
        </p:nvSpPr>
        <p:spPr>
          <a:xfrm>
            <a:off x="5148064" y="3573016"/>
            <a:ext cx="38539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Определим среду раствора </a:t>
            </a:r>
          </a:p>
          <a:p>
            <a:pPr algn="r"/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после реакции,</a:t>
            </a:r>
            <a:endParaRPr lang="en-US" sz="2000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652120" y="4221088"/>
            <a:ext cx="33123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сравним результаты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21" grpId="0"/>
      <p:bldP spid="30" grpId="0"/>
      <p:bldP spid="31" grpId="0"/>
      <p:bldP spid="32" grpId="0"/>
      <p:bldP spid="33" grpId="0"/>
      <p:bldP spid="34" grpId="0"/>
      <p:bldP spid="25" grpId="0"/>
      <p:bldP spid="36" grpId="0"/>
      <p:bldP spid="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260648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Интерактивная лаборатория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259632" y="2060848"/>
            <a:ext cx="6372065" cy="1855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Ход работы</a:t>
            </a:r>
          </a:p>
          <a:p>
            <a:pPr marL="0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1. Расчёт массы растворяемого вещества и объёма воды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2. Взвешивание вещества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3. Измерение объёма воды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4. Приготовление раствора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0" y="1628800"/>
            <a:ext cx="9292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Приготовьте для школьной аптечки  50 граммов 4% раствора соды,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NaHCO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3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99592" y="4077072"/>
            <a:ext cx="1296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Дано:</a:t>
            </a:r>
          </a:p>
        </p:txBody>
      </p:sp>
      <p:cxnSp>
        <p:nvCxnSpPr>
          <p:cNvPr id="11" name="Прямая соединительная линия 10"/>
          <p:cNvCxnSpPr>
            <a:cxnSpLocks noChangeShapeType="1"/>
          </p:cNvCxnSpPr>
          <p:nvPr/>
        </p:nvCxnSpPr>
        <p:spPr bwMode="auto">
          <a:xfrm>
            <a:off x="683568" y="5301208"/>
            <a:ext cx="1872208" cy="0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779912" y="4077072"/>
            <a:ext cx="19442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 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3568" y="5589240"/>
            <a:ext cx="1656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),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O)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1560" y="443711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р-ра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50г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9552" y="4869160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%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827584" y="5301208"/>
            <a:ext cx="11156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Найти: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87824" y="5085184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р-ра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)∙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Группа 8"/>
          <p:cNvGrpSpPr/>
          <p:nvPr/>
        </p:nvGrpSpPr>
        <p:grpSpPr>
          <a:xfrm>
            <a:off x="2987824" y="4437112"/>
            <a:ext cx="2376264" cy="792088"/>
            <a:chOff x="36888" y="1136871"/>
            <a:chExt cx="2664275" cy="1599847"/>
          </a:xfrm>
        </p:grpSpPr>
        <p:sp>
          <p:nvSpPr>
            <p:cNvPr id="19" name="TextBox 2"/>
            <p:cNvSpPr/>
            <p:nvPr/>
          </p:nvSpPr>
          <p:spPr>
            <a:xfrm>
              <a:off x="36888" y="1427752"/>
              <a:ext cx="807356" cy="866878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1600"/>
                <a:gd name="f4" fmla="*/ f0 1 21600"/>
                <a:gd name="f5" fmla="*/ f1 1 21600"/>
                <a:gd name="f6" fmla="val f2"/>
                <a:gd name="f7" fmla="val f3"/>
                <a:gd name="f8" fmla="+- f7 0 f6"/>
                <a:gd name="f9" fmla="*/ f8 1 21600"/>
                <a:gd name="f10" fmla="*/ f6 1 f9"/>
                <a:gd name="f11" fmla="*/ f7 1 f9"/>
                <a:gd name="f12" fmla="*/ f10 f4 1"/>
                <a:gd name="f13" fmla="*/ f11 f4 1"/>
                <a:gd name="f14" fmla="*/ f11 f5 1"/>
                <a:gd name="f15" fmla="*/ f10 f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2" t="f15" r="f13" b="f14"/>
              <a:pathLst>
                <a:path w="21600" h="21600">
                  <a:moveTo>
                    <a:pt x="f2" y="f2"/>
                  </a:moveTo>
                  <a:lnTo>
                    <a:pt x="f3" y="f2"/>
                  </a:lnTo>
                  <a:lnTo>
                    <a:pt x="f3" y="f3"/>
                  </a:lnTo>
                  <a:lnTo>
                    <a:pt x="f2" y="f3"/>
                  </a:lnTo>
                  <a:lnTo>
                    <a:pt x="f2" y="f2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5000" rIns="90000" bIns="450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>
                <a:buNone/>
              </a:pPr>
              <a:r>
                <a:rPr lang="ru-RU" sz="2400" dirty="0">
                  <a:solidFill>
                    <a:srgbClr val="002060"/>
                  </a:solidFill>
                  <a:latin typeface="Arial" pitchFamily="34" charset="0"/>
                  <a:ea typeface="Times New Roman" pitchFamily="18" charset="0"/>
                </a:rPr>
                <a:t>W</a:t>
              </a:r>
            </a:p>
          </p:txBody>
        </p:sp>
        <p:sp>
          <p:nvSpPr>
            <p:cNvPr id="20" name="TextBox 3"/>
            <p:cNvSpPr/>
            <p:nvPr/>
          </p:nvSpPr>
          <p:spPr>
            <a:xfrm>
              <a:off x="602037" y="1573193"/>
              <a:ext cx="403677" cy="346191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1600"/>
                <a:gd name="f4" fmla="*/ f0 1 21600"/>
                <a:gd name="f5" fmla="*/ f1 1 21600"/>
                <a:gd name="f6" fmla="val f2"/>
                <a:gd name="f7" fmla="val f3"/>
                <a:gd name="f8" fmla="+- f7 0 f6"/>
                <a:gd name="f9" fmla="*/ f8 1 21600"/>
                <a:gd name="f10" fmla="*/ f6 1 f9"/>
                <a:gd name="f11" fmla="*/ f7 1 f9"/>
                <a:gd name="f12" fmla="*/ f10 f4 1"/>
                <a:gd name="f13" fmla="*/ f11 f4 1"/>
                <a:gd name="f14" fmla="*/ f11 f5 1"/>
                <a:gd name="f15" fmla="*/ f10 f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2" t="f15" r="f13" b="f14"/>
              <a:pathLst>
                <a:path w="21600" h="21600">
                  <a:moveTo>
                    <a:pt x="f2" y="f2"/>
                  </a:moveTo>
                  <a:lnTo>
                    <a:pt x="f3" y="f2"/>
                  </a:lnTo>
                  <a:lnTo>
                    <a:pt x="f3" y="f3"/>
                  </a:lnTo>
                  <a:lnTo>
                    <a:pt x="f2" y="f3"/>
                  </a:lnTo>
                  <a:lnTo>
                    <a:pt x="f2" y="f2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5000" rIns="90000" bIns="450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hangingPunct="0">
                <a:buNone/>
              </a:pPr>
              <a:r>
                <a:rPr lang="ru-RU" sz="1600" dirty="0">
                  <a:solidFill>
                    <a:srgbClr val="002060"/>
                  </a:solidFill>
                  <a:latin typeface="Arial" pitchFamily="34" charset="0"/>
                  <a:ea typeface="Times New Roman" pitchFamily="18" charset="0"/>
                </a:rPr>
                <a:t>=</a:t>
              </a:r>
            </a:p>
          </p:txBody>
        </p:sp>
        <p:sp>
          <p:nvSpPr>
            <p:cNvPr id="21" name="TextBox 4"/>
            <p:cNvSpPr/>
            <p:nvPr/>
          </p:nvSpPr>
          <p:spPr>
            <a:xfrm>
              <a:off x="1005715" y="1136871"/>
              <a:ext cx="1448866" cy="72720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1600"/>
                <a:gd name="f4" fmla="*/ f0 1 21600"/>
                <a:gd name="f5" fmla="*/ f1 1 21600"/>
                <a:gd name="f6" fmla="val f2"/>
                <a:gd name="f7" fmla="val f3"/>
                <a:gd name="f8" fmla="+- f7 0 f6"/>
                <a:gd name="f9" fmla="*/ f8 1 21600"/>
                <a:gd name="f10" fmla="*/ f6 1 f9"/>
                <a:gd name="f11" fmla="*/ f7 1 f9"/>
                <a:gd name="f12" fmla="*/ f10 f4 1"/>
                <a:gd name="f13" fmla="*/ f11 f4 1"/>
                <a:gd name="f14" fmla="*/ f11 f5 1"/>
                <a:gd name="f15" fmla="*/ f10 f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2" t="f15" r="f13" b="f14"/>
              <a:pathLst>
                <a:path w="21600" h="21600">
                  <a:moveTo>
                    <a:pt x="f2" y="f2"/>
                  </a:moveTo>
                  <a:lnTo>
                    <a:pt x="f3" y="f2"/>
                  </a:lnTo>
                  <a:lnTo>
                    <a:pt x="f3" y="f3"/>
                  </a:lnTo>
                  <a:lnTo>
                    <a:pt x="f2" y="f3"/>
                  </a:lnTo>
                  <a:lnTo>
                    <a:pt x="f2" y="f2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5000" rIns="90000" bIns="450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hangingPunct="0">
                <a:buNone/>
              </a:pPr>
              <a:r>
                <a:rPr lang="ru-RU" dirty="0" err="1">
                  <a:solidFill>
                    <a:srgbClr val="002060"/>
                  </a:solidFill>
                  <a:latin typeface="Arial" pitchFamily="34" charset="0"/>
                  <a:ea typeface="Times New Roman" pitchFamily="18" charset="0"/>
                </a:rPr>
                <a:t>m</a:t>
              </a:r>
              <a:r>
                <a:rPr lang="ru-RU" dirty="0">
                  <a:solidFill>
                    <a:srgbClr val="002060"/>
                  </a:solidFill>
                  <a:latin typeface="Arial" pitchFamily="34" charset="0"/>
                  <a:ea typeface="Times New Roman" pitchFamily="18" charset="0"/>
                </a:rPr>
                <a:t>(</a:t>
              </a:r>
              <a:r>
                <a:rPr lang="ru-RU" dirty="0" err="1">
                  <a:solidFill>
                    <a:srgbClr val="002060"/>
                  </a:solidFill>
                  <a:latin typeface="Arial" pitchFamily="34" charset="0"/>
                  <a:ea typeface="Times New Roman" pitchFamily="18" charset="0"/>
                </a:rPr>
                <a:t>в-ва</a:t>
              </a:r>
              <a:r>
                <a:rPr lang="ru-RU" dirty="0">
                  <a:solidFill>
                    <a:srgbClr val="002060"/>
                  </a:solidFill>
                  <a:latin typeface="Arial" pitchFamily="34" charset="0"/>
                  <a:ea typeface="Times New Roman" pitchFamily="18" charset="0"/>
                </a:rPr>
                <a:t>)</a:t>
              </a:r>
            </a:p>
          </p:txBody>
        </p:sp>
        <p:sp>
          <p:nvSpPr>
            <p:cNvPr id="22" name="TextBox 6"/>
            <p:cNvSpPr/>
            <p:nvPr/>
          </p:nvSpPr>
          <p:spPr>
            <a:xfrm>
              <a:off x="1005715" y="1864074"/>
              <a:ext cx="1695448" cy="87264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1600"/>
                <a:gd name="f4" fmla="*/ f0 1 21600"/>
                <a:gd name="f5" fmla="*/ f1 1 21600"/>
                <a:gd name="f6" fmla="val f2"/>
                <a:gd name="f7" fmla="val f3"/>
                <a:gd name="f8" fmla="+- f7 0 f6"/>
                <a:gd name="f9" fmla="*/ f8 1 21600"/>
                <a:gd name="f10" fmla="*/ f6 1 f9"/>
                <a:gd name="f11" fmla="*/ f7 1 f9"/>
                <a:gd name="f12" fmla="*/ f10 f4 1"/>
                <a:gd name="f13" fmla="*/ f11 f4 1"/>
                <a:gd name="f14" fmla="*/ f11 f5 1"/>
                <a:gd name="f15" fmla="*/ f10 f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2" t="f15" r="f13" b="f14"/>
              <a:pathLst>
                <a:path w="21600" h="21600">
                  <a:moveTo>
                    <a:pt x="f2" y="f2"/>
                  </a:moveTo>
                  <a:lnTo>
                    <a:pt x="f3" y="f2"/>
                  </a:lnTo>
                  <a:lnTo>
                    <a:pt x="f3" y="f3"/>
                  </a:lnTo>
                  <a:lnTo>
                    <a:pt x="f2" y="f3"/>
                  </a:lnTo>
                  <a:lnTo>
                    <a:pt x="f2" y="f2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5000" rIns="90000" bIns="450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hangingPunct="0">
                <a:buNone/>
              </a:pPr>
              <a:r>
                <a:rPr lang="ru-RU" dirty="0" err="1" smtClean="0">
                  <a:solidFill>
                    <a:srgbClr val="002060"/>
                  </a:solidFill>
                  <a:latin typeface="Arial" pitchFamily="34" charset="0"/>
                  <a:ea typeface="Times New Roman" pitchFamily="18" charset="0"/>
                </a:rPr>
                <a:t>m</a:t>
              </a:r>
              <a:r>
                <a:rPr lang="ru-RU" dirty="0" smtClean="0">
                  <a:solidFill>
                    <a:srgbClr val="002060"/>
                  </a:solidFill>
                  <a:latin typeface="Arial" pitchFamily="34" charset="0"/>
                  <a:ea typeface="Times New Roman" pitchFamily="18" charset="0"/>
                </a:rPr>
                <a:t>(</a:t>
              </a:r>
              <a:r>
                <a:rPr lang="ru-RU" dirty="0" err="1" smtClean="0">
                  <a:solidFill>
                    <a:srgbClr val="002060"/>
                  </a:solidFill>
                  <a:latin typeface="Arial" pitchFamily="34" charset="0"/>
                  <a:ea typeface="Times New Roman" pitchFamily="18" charset="0"/>
                </a:rPr>
                <a:t>р-ра</a:t>
              </a:r>
              <a:r>
                <a:rPr lang="ru-RU" dirty="0">
                  <a:solidFill>
                    <a:srgbClr val="002060"/>
                  </a:solidFill>
                  <a:latin typeface="Arial" pitchFamily="34" charset="0"/>
                  <a:ea typeface="Times New Roman" pitchFamily="18" charset="0"/>
                </a:rPr>
                <a:t>)</a:t>
              </a:r>
            </a:p>
          </p:txBody>
        </p:sp>
      </p:grpSp>
      <p:sp>
        <p:nvSpPr>
          <p:cNvPr id="23" name="TextBox 19"/>
          <p:cNvSpPr/>
          <p:nvPr/>
        </p:nvSpPr>
        <p:spPr>
          <a:xfrm>
            <a:off x="2987824" y="5661248"/>
            <a:ext cx="4608512" cy="36004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89907" tIns="44953" rIns="89907" bIns="44953" anchor="t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(H</a:t>
            </a:r>
            <a:r>
              <a:rPr lang="ru-RU" baseline="-25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O) 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=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р-ра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–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  </a:t>
            </a:r>
            <a:endParaRPr lang="ru-RU" dirty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pSp>
        <p:nvGrpSpPr>
          <p:cNvPr id="24" name="Группа 8"/>
          <p:cNvGrpSpPr/>
          <p:nvPr/>
        </p:nvGrpSpPr>
        <p:grpSpPr>
          <a:xfrm>
            <a:off x="2987824" y="6093296"/>
            <a:ext cx="2538803" cy="648072"/>
            <a:chOff x="-1914544" y="833677"/>
            <a:chExt cx="3512961" cy="1777469"/>
          </a:xfrm>
        </p:grpSpPr>
        <p:sp>
          <p:nvSpPr>
            <p:cNvPr id="25" name="TextBox 2"/>
            <p:cNvSpPr/>
            <p:nvPr/>
          </p:nvSpPr>
          <p:spPr>
            <a:xfrm>
              <a:off x="-1914544" y="1426167"/>
              <a:ext cx="1793484" cy="87264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1600"/>
                <a:gd name="f4" fmla="*/ f0 1 21600"/>
                <a:gd name="f5" fmla="*/ f1 1 21600"/>
                <a:gd name="f6" fmla="val f2"/>
                <a:gd name="f7" fmla="val f3"/>
                <a:gd name="f8" fmla="+- f7 0 f6"/>
                <a:gd name="f9" fmla="*/ f8 1 21600"/>
                <a:gd name="f10" fmla="*/ f6 1 f9"/>
                <a:gd name="f11" fmla="*/ f7 1 f9"/>
                <a:gd name="f12" fmla="*/ f10 f4 1"/>
                <a:gd name="f13" fmla="*/ f11 f4 1"/>
                <a:gd name="f14" fmla="*/ f11 f5 1"/>
                <a:gd name="f15" fmla="*/ f10 f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2" t="f15" r="f13" b="f14"/>
              <a:pathLst>
                <a:path w="21600" h="21600">
                  <a:moveTo>
                    <a:pt x="f2" y="f2"/>
                  </a:moveTo>
                  <a:lnTo>
                    <a:pt x="f3" y="f2"/>
                  </a:lnTo>
                  <a:lnTo>
                    <a:pt x="f3" y="f3"/>
                  </a:lnTo>
                  <a:lnTo>
                    <a:pt x="f2" y="f3"/>
                  </a:lnTo>
                  <a:lnTo>
                    <a:pt x="f2" y="f2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5000" rIns="90000" bIns="450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>
                <a:buNone/>
              </a:pPr>
              <a:r>
                <a:rPr lang="en-US" dirty="0" smtClean="0">
                  <a:solidFill>
                    <a:srgbClr val="002060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V</a:t>
              </a:r>
              <a:r>
                <a:rPr lang="ru-RU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baseline="-250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O)</a:t>
              </a:r>
              <a:r>
                <a:rPr lang="ru-RU" sz="16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=</a:t>
              </a:r>
              <a:endParaRPr lang="ru-RU" sz="16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</p:txBody>
        </p:sp>
        <p:sp>
          <p:nvSpPr>
            <p:cNvPr id="27" name="TextBox 4"/>
            <p:cNvSpPr/>
            <p:nvPr/>
          </p:nvSpPr>
          <p:spPr>
            <a:xfrm>
              <a:off x="-419974" y="833677"/>
              <a:ext cx="2018391" cy="72720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1600"/>
                <a:gd name="f4" fmla="*/ f0 1 21600"/>
                <a:gd name="f5" fmla="*/ f1 1 21600"/>
                <a:gd name="f6" fmla="val f2"/>
                <a:gd name="f7" fmla="val f3"/>
                <a:gd name="f8" fmla="+- f7 0 f6"/>
                <a:gd name="f9" fmla="*/ f8 1 21600"/>
                <a:gd name="f10" fmla="*/ f6 1 f9"/>
                <a:gd name="f11" fmla="*/ f7 1 f9"/>
                <a:gd name="f12" fmla="*/ f10 f4 1"/>
                <a:gd name="f13" fmla="*/ f11 f4 1"/>
                <a:gd name="f14" fmla="*/ f11 f5 1"/>
                <a:gd name="f15" fmla="*/ f10 f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2" t="f15" r="f13" b="f14"/>
              <a:pathLst>
                <a:path w="21600" h="21600">
                  <a:moveTo>
                    <a:pt x="f2" y="f2"/>
                  </a:moveTo>
                  <a:lnTo>
                    <a:pt x="f3" y="f2"/>
                  </a:lnTo>
                  <a:lnTo>
                    <a:pt x="f3" y="f3"/>
                  </a:lnTo>
                  <a:lnTo>
                    <a:pt x="f2" y="f3"/>
                  </a:lnTo>
                  <a:lnTo>
                    <a:pt x="f2" y="f2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5000" rIns="90000" bIns="450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hangingPunct="0">
                <a:buNone/>
              </a:pPr>
              <a:r>
                <a:rPr lang="ru-RU" dirty="0" err="1" smtClean="0">
                  <a:solidFill>
                    <a:srgbClr val="002060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m</a:t>
              </a:r>
              <a:r>
                <a:rPr lang="ru-RU" dirty="0" smtClean="0">
                  <a:solidFill>
                    <a:srgbClr val="002060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(</a:t>
              </a:r>
              <a:r>
                <a:rPr lang="ru-RU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baseline="-250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O)</a:t>
              </a:r>
              <a:endParaRPr lang="ru-RU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</p:txBody>
        </p:sp>
        <p:sp>
          <p:nvSpPr>
            <p:cNvPr id="28" name="TextBox 6"/>
            <p:cNvSpPr/>
            <p:nvPr/>
          </p:nvSpPr>
          <p:spPr>
            <a:xfrm>
              <a:off x="78216" y="1821160"/>
              <a:ext cx="498190" cy="78998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1600"/>
                <a:gd name="f4" fmla="*/ f0 1 21600"/>
                <a:gd name="f5" fmla="*/ f1 1 21600"/>
                <a:gd name="f6" fmla="val f2"/>
                <a:gd name="f7" fmla="val f3"/>
                <a:gd name="f8" fmla="+- f7 0 f6"/>
                <a:gd name="f9" fmla="*/ f8 1 21600"/>
                <a:gd name="f10" fmla="*/ f6 1 f9"/>
                <a:gd name="f11" fmla="*/ f7 1 f9"/>
                <a:gd name="f12" fmla="*/ f10 f4 1"/>
                <a:gd name="f13" fmla="*/ f11 f4 1"/>
                <a:gd name="f14" fmla="*/ f11 f5 1"/>
                <a:gd name="f15" fmla="*/ f10 f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2" t="f15" r="f13" b="f14"/>
              <a:pathLst>
                <a:path w="21600" h="21600">
                  <a:moveTo>
                    <a:pt x="f2" y="f2"/>
                  </a:moveTo>
                  <a:lnTo>
                    <a:pt x="f3" y="f2"/>
                  </a:lnTo>
                  <a:lnTo>
                    <a:pt x="f3" y="f3"/>
                  </a:lnTo>
                  <a:lnTo>
                    <a:pt x="f2" y="f3"/>
                  </a:lnTo>
                  <a:lnTo>
                    <a:pt x="f2" y="f2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5000" rIns="90000" bIns="450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hangingPunct="0">
                <a:buNone/>
              </a:pPr>
              <a:r>
                <a:rPr lang="en-US" dirty="0" smtClean="0">
                  <a:solidFill>
                    <a:srgbClr val="002060"/>
                  </a:solidFill>
                  <a:latin typeface="Arial" pitchFamily="34" charset="0"/>
                  <a:ea typeface="Times New Roman" pitchFamily="18" charset="0"/>
                </a:rPr>
                <a:t>ƍ</a:t>
              </a:r>
              <a:endParaRPr lang="ru-RU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endParaRPr>
            </a:p>
          </p:txBody>
        </p:sp>
      </p:grpSp>
      <p:cxnSp>
        <p:nvCxnSpPr>
          <p:cNvPr id="31" name="Прямая соединительная линия 30"/>
          <p:cNvCxnSpPr/>
          <p:nvPr/>
        </p:nvCxnSpPr>
        <p:spPr bwMode="auto">
          <a:xfrm>
            <a:off x="3779912" y="4797152"/>
            <a:ext cx="1008112" cy="0"/>
          </a:xfrm>
          <a:prstGeom prst="line">
            <a:avLst/>
          </a:prstGeom>
          <a:noFill/>
          <a:ln w="158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Прямая соединительная линия 31"/>
          <p:cNvCxnSpPr/>
          <p:nvPr/>
        </p:nvCxnSpPr>
        <p:spPr bwMode="auto">
          <a:xfrm>
            <a:off x="4139952" y="6453336"/>
            <a:ext cx="792088" cy="0"/>
          </a:xfrm>
          <a:prstGeom prst="line">
            <a:avLst/>
          </a:prstGeom>
          <a:noFill/>
          <a:ln w="158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580112" y="5085184"/>
            <a:ext cx="20162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50г ∙ 0,04 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2г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6300192" y="5589240"/>
            <a:ext cx="17281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50г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–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48г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7" name="Группа 8"/>
          <p:cNvGrpSpPr/>
          <p:nvPr/>
        </p:nvGrpSpPr>
        <p:grpSpPr>
          <a:xfrm>
            <a:off x="5220072" y="6093296"/>
            <a:ext cx="936105" cy="625181"/>
            <a:chOff x="12860" y="1031177"/>
            <a:chExt cx="1295296" cy="1714686"/>
          </a:xfrm>
        </p:grpSpPr>
        <p:sp>
          <p:nvSpPr>
            <p:cNvPr id="40" name="TextBox 4"/>
            <p:cNvSpPr/>
            <p:nvPr/>
          </p:nvSpPr>
          <p:spPr>
            <a:xfrm>
              <a:off x="152226" y="1031177"/>
              <a:ext cx="1155930" cy="78998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1600"/>
                <a:gd name="f4" fmla="*/ f0 1 21600"/>
                <a:gd name="f5" fmla="*/ f1 1 21600"/>
                <a:gd name="f6" fmla="val f2"/>
                <a:gd name="f7" fmla="val f3"/>
                <a:gd name="f8" fmla="+- f7 0 f6"/>
                <a:gd name="f9" fmla="*/ f8 1 21600"/>
                <a:gd name="f10" fmla="*/ f6 1 f9"/>
                <a:gd name="f11" fmla="*/ f7 1 f9"/>
                <a:gd name="f12" fmla="*/ f10 f4 1"/>
                <a:gd name="f13" fmla="*/ f11 f4 1"/>
                <a:gd name="f14" fmla="*/ f11 f5 1"/>
                <a:gd name="f15" fmla="*/ f10 f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2" t="f15" r="f13" b="f14"/>
              <a:pathLst>
                <a:path w="21600" h="21600">
                  <a:moveTo>
                    <a:pt x="f2" y="f2"/>
                  </a:moveTo>
                  <a:lnTo>
                    <a:pt x="f3" y="f2"/>
                  </a:lnTo>
                  <a:lnTo>
                    <a:pt x="f3" y="f3"/>
                  </a:lnTo>
                  <a:lnTo>
                    <a:pt x="f2" y="f3"/>
                  </a:lnTo>
                  <a:lnTo>
                    <a:pt x="f2" y="f2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5000" rIns="90000" bIns="450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hangingPunct="0">
                <a:buNone/>
              </a:pPr>
              <a:r>
                <a:rPr lang="ru-RU" dirty="0" smtClean="0">
                  <a:solidFill>
                    <a:srgbClr val="002060"/>
                  </a:solidFill>
                  <a:latin typeface="Arial" pitchFamily="34" charset="0"/>
                  <a:ea typeface="Times New Roman" pitchFamily="18" charset="0"/>
                  <a:cs typeface="Arial" pitchFamily="34" charset="0"/>
                </a:rPr>
                <a:t>48г</a:t>
              </a:r>
              <a:endParaRPr lang="ru-RU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</p:txBody>
        </p:sp>
        <p:sp>
          <p:nvSpPr>
            <p:cNvPr id="41" name="TextBox 6"/>
            <p:cNvSpPr/>
            <p:nvPr/>
          </p:nvSpPr>
          <p:spPr>
            <a:xfrm>
              <a:off x="12860" y="2018660"/>
              <a:ext cx="1078398" cy="72720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1600"/>
                <a:gd name="f4" fmla="*/ f0 1 21600"/>
                <a:gd name="f5" fmla="*/ f1 1 21600"/>
                <a:gd name="f6" fmla="val f2"/>
                <a:gd name="f7" fmla="val f3"/>
                <a:gd name="f8" fmla="+- f7 0 f6"/>
                <a:gd name="f9" fmla="*/ f8 1 21600"/>
                <a:gd name="f10" fmla="*/ f6 1 f9"/>
                <a:gd name="f11" fmla="*/ f7 1 f9"/>
                <a:gd name="f12" fmla="*/ f10 f4 1"/>
                <a:gd name="f13" fmla="*/ f11 f4 1"/>
                <a:gd name="f14" fmla="*/ f11 f5 1"/>
                <a:gd name="f15" fmla="*/ f10 f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2" t="f15" r="f13" b="f14"/>
              <a:pathLst>
                <a:path w="21600" h="21600">
                  <a:moveTo>
                    <a:pt x="f2" y="f2"/>
                  </a:moveTo>
                  <a:lnTo>
                    <a:pt x="f3" y="f2"/>
                  </a:lnTo>
                  <a:lnTo>
                    <a:pt x="f3" y="f3"/>
                  </a:lnTo>
                  <a:lnTo>
                    <a:pt x="f2" y="f3"/>
                  </a:lnTo>
                  <a:lnTo>
                    <a:pt x="f2" y="f2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5000" rIns="90000" bIns="450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hangingPunct="0">
                <a:buNone/>
              </a:pPr>
              <a:r>
                <a:rPr lang="ru-RU" dirty="0" smtClean="0">
                  <a:solidFill>
                    <a:srgbClr val="002060"/>
                  </a:solidFill>
                  <a:latin typeface="Arial" pitchFamily="34" charset="0"/>
                  <a:ea typeface="Times New Roman" pitchFamily="18" charset="0"/>
                </a:rPr>
                <a:t>1г/мл</a:t>
              </a:r>
              <a:endParaRPr lang="ru-RU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endParaRPr>
            </a:p>
          </p:txBody>
        </p:sp>
      </p:grpSp>
      <p:cxnSp>
        <p:nvCxnSpPr>
          <p:cNvPr id="42" name="Прямая соединительная линия 41"/>
          <p:cNvCxnSpPr/>
          <p:nvPr/>
        </p:nvCxnSpPr>
        <p:spPr bwMode="auto">
          <a:xfrm>
            <a:off x="5292080" y="6453336"/>
            <a:ext cx="432048" cy="0"/>
          </a:xfrm>
          <a:prstGeom prst="line">
            <a:avLst/>
          </a:prstGeom>
          <a:noFill/>
          <a:ln w="158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Прямая соединительная линия 44"/>
          <p:cNvCxnSpPr>
            <a:cxnSpLocks noChangeShapeType="1"/>
          </p:cNvCxnSpPr>
          <p:nvPr/>
        </p:nvCxnSpPr>
        <p:spPr bwMode="auto">
          <a:xfrm>
            <a:off x="2627784" y="4005064"/>
            <a:ext cx="14858" cy="2232250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49" name="TextBox 3"/>
          <p:cNvSpPr/>
          <p:nvPr/>
        </p:nvSpPr>
        <p:spPr>
          <a:xfrm>
            <a:off x="5004048" y="6309320"/>
            <a:ext cx="439221" cy="435004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hangingPunct="0">
              <a:buNone/>
            </a:pP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=</a:t>
            </a:r>
            <a:endParaRPr lang="ru-RU" sz="1600" dirty="0">
              <a:solidFill>
                <a:srgbClr val="002060"/>
              </a:solidFill>
              <a:latin typeface="Arial" pitchFamily="34" charset="0"/>
              <a:ea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259632" y="692696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Приготовление растворов лекарственных препаратов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6" name="Группа 45"/>
          <p:cNvGrpSpPr/>
          <p:nvPr/>
        </p:nvGrpSpPr>
        <p:grpSpPr>
          <a:xfrm>
            <a:off x="5796136" y="6309320"/>
            <a:ext cx="950520" cy="548680"/>
            <a:chOff x="5796136" y="6309320"/>
            <a:chExt cx="950520" cy="548680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6012160" y="6309320"/>
              <a:ext cx="73449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48мл</a:t>
              </a:r>
              <a:endPara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Box 3"/>
            <p:cNvSpPr/>
            <p:nvPr/>
          </p:nvSpPr>
          <p:spPr>
            <a:xfrm>
              <a:off x="5796136" y="6309320"/>
              <a:ext cx="367213" cy="54868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1600"/>
                <a:gd name="f4" fmla="*/ f0 1 21600"/>
                <a:gd name="f5" fmla="*/ f1 1 21600"/>
                <a:gd name="f6" fmla="val f2"/>
                <a:gd name="f7" fmla="val f3"/>
                <a:gd name="f8" fmla="+- f7 0 f6"/>
                <a:gd name="f9" fmla="*/ f8 1 21600"/>
                <a:gd name="f10" fmla="*/ f6 1 f9"/>
                <a:gd name="f11" fmla="*/ f7 1 f9"/>
                <a:gd name="f12" fmla="*/ f10 f4 1"/>
                <a:gd name="f13" fmla="*/ f11 f4 1"/>
                <a:gd name="f14" fmla="*/ f11 f5 1"/>
                <a:gd name="f15" fmla="*/ f10 f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2" t="f15" r="f13" b="f14"/>
              <a:pathLst>
                <a:path w="21600" h="21600">
                  <a:moveTo>
                    <a:pt x="f2" y="f2"/>
                  </a:moveTo>
                  <a:lnTo>
                    <a:pt x="f3" y="f2"/>
                  </a:lnTo>
                  <a:lnTo>
                    <a:pt x="f3" y="f3"/>
                  </a:lnTo>
                  <a:lnTo>
                    <a:pt x="f2" y="f3"/>
                  </a:lnTo>
                  <a:lnTo>
                    <a:pt x="f2" y="f2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5000" rIns="90000" bIns="45000" anchor="t" anchorCtr="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hangingPunct="0">
                <a:buNone/>
              </a:pPr>
              <a:r>
                <a:rPr lang="ru-RU" sz="1600" dirty="0" smtClean="0">
                  <a:solidFill>
                    <a:srgbClr val="002060"/>
                  </a:solidFill>
                  <a:latin typeface="Arial" pitchFamily="34" charset="0"/>
                  <a:ea typeface="Times New Roman" pitchFamily="18" charset="0"/>
                </a:rPr>
                <a:t>=</a:t>
              </a:r>
              <a:endParaRPr lang="ru-RU" sz="16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467544" y="1124744"/>
            <a:ext cx="8676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ru-RU" sz="1600" i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«Настоящая цель химии заключается не в изготовлении золота, </a:t>
            </a:r>
          </a:p>
          <a:p>
            <a:pPr algn="r">
              <a:spcBef>
                <a:spcPct val="0"/>
              </a:spcBef>
              <a:defRPr/>
            </a:pPr>
            <a:r>
              <a:rPr lang="ru-RU" sz="1600" i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а в приготовлении лекарств»   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600" i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Парацельс</a:t>
            </a:r>
            <a:endParaRPr lang="ru-RU" sz="1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 bwMode="auto">
          <a:xfrm>
            <a:off x="6084168" y="6669360"/>
            <a:ext cx="576064" cy="0"/>
          </a:xfrm>
          <a:prstGeom prst="lin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Прямая соединительная линия 51"/>
          <p:cNvCxnSpPr/>
          <p:nvPr/>
        </p:nvCxnSpPr>
        <p:spPr bwMode="auto">
          <a:xfrm>
            <a:off x="7020272" y="5517232"/>
            <a:ext cx="360040" cy="0"/>
          </a:xfrm>
          <a:prstGeom prst="lin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308304" y="3068960"/>
            <a:ext cx="1358101" cy="1872208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23" grpId="0"/>
      <p:bldP spid="33" grpId="0"/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260648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Полезные ископаемые Смоленской области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20688"/>
            <a:ext cx="928903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Информация краеведа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Перспективы производства лекарственных средств, анализ сырьевых ресурсов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1" name="Группа 60"/>
          <p:cNvGrpSpPr/>
          <p:nvPr/>
        </p:nvGrpSpPr>
        <p:grpSpPr>
          <a:xfrm>
            <a:off x="827584" y="2420888"/>
            <a:ext cx="250696" cy="369332"/>
            <a:chOff x="5796136" y="4365104"/>
            <a:chExt cx="250696" cy="369332"/>
          </a:xfrm>
        </p:grpSpPr>
        <p:sp>
          <p:nvSpPr>
            <p:cNvPr id="81" name="Овальная выноска 80"/>
            <p:cNvSpPr/>
            <p:nvPr/>
          </p:nvSpPr>
          <p:spPr>
            <a:xfrm flipH="1">
              <a:off x="5804519" y="4373488"/>
              <a:ext cx="242313" cy="360040"/>
            </a:xfrm>
            <a:prstGeom prst="wedgeEllipseCallout">
              <a:avLst>
                <a:gd name="adj1" fmla="val -75019"/>
                <a:gd name="adj2" fmla="val 111771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796136" y="436510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2" name="Группа 63"/>
          <p:cNvGrpSpPr/>
          <p:nvPr/>
        </p:nvGrpSpPr>
        <p:grpSpPr>
          <a:xfrm>
            <a:off x="1331640" y="3140968"/>
            <a:ext cx="250696" cy="369332"/>
            <a:chOff x="5796136" y="4365104"/>
            <a:chExt cx="250696" cy="369332"/>
          </a:xfrm>
        </p:grpSpPr>
        <p:sp>
          <p:nvSpPr>
            <p:cNvPr id="79" name="Овальная выноска 78"/>
            <p:cNvSpPr/>
            <p:nvPr/>
          </p:nvSpPr>
          <p:spPr>
            <a:xfrm flipH="1">
              <a:off x="5804519" y="4373488"/>
              <a:ext cx="242313" cy="360040"/>
            </a:xfrm>
            <a:prstGeom prst="wedgeEllipseCallout">
              <a:avLst>
                <a:gd name="adj1" fmla="val -75019"/>
                <a:gd name="adj2" fmla="val 111771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796136" y="436510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6" name="Группа 115"/>
          <p:cNvGrpSpPr/>
          <p:nvPr/>
        </p:nvGrpSpPr>
        <p:grpSpPr>
          <a:xfrm>
            <a:off x="5292080" y="2060847"/>
            <a:ext cx="250696" cy="369332"/>
            <a:chOff x="5796136" y="4365104"/>
            <a:chExt cx="250696" cy="369332"/>
          </a:xfrm>
        </p:grpSpPr>
        <p:sp>
          <p:nvSpPr>
            <p:cNvPr id="117" name="Овальная выноска 116"/>
            <p:cNvSpPr/>
            <p:nvPr/>
          </p:nvSpPr>
          <p:spPr>
            <a:xfrm flipH="1">
              <a:off x="5804519" y="4373488"/>
              <a:ext cx="242313" cy="360040"/>
            </a:xfrm>
            <a:prstGeom prst="wedgeEllipseCallout">
              <a:avLst>
                <a:gd name="adj1" fmla="val -75019"/>
                <a:gd name="adj2" fmla="val 111771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796136" y="436510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9" name="Группа 118"/>
          <p:cNvGrpSpPr/>
          <p:nvPr/>
        </p:nvGrpSpPr>
        <p:grpSpPr>
          <a:xfrm>
            <a:off x="5292080" y="3068960"/>
            <a:ext cx="250696" cy="369332"/>
            <a:chOff x="5796136" y="4365104"/>
            <a:chExt cx="250696" cy="369332"/>
          </a:xfrm>
        </p:grpSpPr>
        <p:sp>
          <p:nvSpPr>
            <p:cNvPr id="120" name="Овальная выноска 119"/>
            <p:cNvSpPr/>
            <p:nvPr/>
          </p:nvSpPr>
          <p:spPr>
            <a:xfrm flipH="1">
              <a:off x="5804519" y="4373488"/>
              <a:ext cx="242313" cy="360040"/>
            </a:xfrm>
            <a:prstGeom prst="wedgeEllipseCallout">
              <a:avLst>
                <a:gd name="adj1" fmla="val -75019"/>
                <a:gd name="adj2" fmla="val 111771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5796136" y="436510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4" name="Группа 173"/>
          <p:cNvGrpSpPr/>
          <p:nvPr/>
        </p:nvGrpSpPr>
        <p:grpSpPr>
          <a:xfrm>
            <a:off x="5364088" y="5373216"/>
            <a:ext cx="288032" cy="369332"/>
            <a:chOff x="5796136" y="4365104"/>
            <a:chExt cx="250696" cy="369332"/>
          </a:xfrm>
        </p:grpSpPr>
        <p:sp>
          <p:nvSpPr>
            <p:cNvPr id="175" name="Овальная выноска 174"/>
            <p:cNvSpPr/>
            <p:nvPr/>
          </p:nvSpPr>
          <p:spPr>
            <a:xfrm flipH="1">
              <a:off x="5804519" y="4373488"/>
              <a:ext cx="242313" cy="360040"/>
            </a:xfrm>
            <a:prstGeom prst="wedgeEllipseCallout">
              <a:avLst>
                <a:gd name="adj1" fmla="val -75019"/>
                <a:gd name="adj2" fmla="val 111771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6" name="TextBox 175"/>
            <p:cNvSpPr txBox="1"/>
            <p:nvPr/>
          </p:nvSpPr>
          <p:spPr>
            <a:xfrm>
              <a:off x="5796136" y="436510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7" name="TextBox 176"/>
          <p:cNvSpPr txBox="1"/>
          <p:nvPr/>
        </p:nvSpPr>
        <p:spPr>
          <a:xfrm>
            <a:off x="5687616" y="1772816"/>
            <a:ext cx="3456384" cy="164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Карбонатные породы −</a:t>
            </a:r>
          </a:p>
          <a:p>
            <a:pPr>
              <a:lnSpc>
                <a:spcPct val="120000"/>
              </a:lnSpc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производство лекарственных </a:t>
            </a:r>
          </a:p>
          <a:p>
            <a:pPr>
              <a:lnSpc>
                <a:spcPct val="120000"/>
              </a:lnSpc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средств-антацидов</a:t>
            </a:r>
          </a:p>
          <a:p>
            <a:pPr>
              <a:lnSpc>
                <a:spcPct val="120000"/>
              </a:lnSpc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Известняк − CaCO</a:t>
            </a:r>
            <a:r>
              <a:rPr lang="ru-RU" sz="1400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3,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Мел − CaCO</a:t>
            </a:r>
            <a:r>
              <a:rPr lang="ru-RU" sz="1400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Доломит</a:t>
            </a:r>
            <a:r>
              <a:rPr lang="en-US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− CaCO</a:t>
            </a:r>
            <a:r>
              <a:rPr lang="ru-RU" sz="1400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•MgCO</a:t>
            </a:r>
            <a:r>
              <a:rPr lang="ru-RU" sz="1400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Мергель − кальцит (CaCO</a:t>
            </a:r>
            <a:r>
              <a:rPr lang="ru-RU" sz="1400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+ доломит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5724128" y="3501008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Фосфориты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Прямоугольник 179"/>
          <p:cNvSpPr/>
          <p:nvPr/>
        </p:nvSpPr>
        <p:spPr>
          <a:xfrm>
            <a:off x="5724128" y="3861048"/>
            <a:ext cx="34198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Предприятие 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ОАО «Дорогобуж»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−</a:t>
            </a:r>
          </a:p>
          <a:p>
            <a:pPr>
              <a:lnSpc>
                <a:spcPct val="120000"/>
              </a:lnSpc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крупнейший российский  </a:t>
            </a:r>
            <a:b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производитель аммиака, азотных </a:t>
            </a:r>
          </a:p>
          <a:p>
            <a:pPr>
              <a:lnSpc>
                <a:spcPct val="120000"/>
              </a:lnSpc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 комплексных минеральных      </a:t>
            </a:r>
            <a:b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удобрений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5724128" y="5301208"/>
            <a:ext cx="32403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Минеральные воды. </a:t>
            </a:r>
          </a:p>
          <a:p>
            <a:pPr>
              <a:lnSpc>
                <a:spcPct val="120000"/>
              </a:lnSpc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Возможна добыча на  всей территории области </a:t>
            </a:r>
          </a:p>
          <a:p>
            <a:pPr>
              <a:lnSpc>
                <a:spcPct val="120000"/>
              </a:lnSpc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разной глубины, различной степени минерализации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827584" y="1412776"/>
            <a:ext cx="345638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Смоленская область</a:t>
            </a: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0" name="Группа 129"/>
          <p:cNvGrpSpPr/>
          <p:nvPr/>
        </p:nvGrpSpPr>
        <p:grpSpPr>
          <a:xfrm>
            <a:off x="5292080" y="4149080"/>
            <a:ext cx="250696" cy="369332"/>
            <a:chOff x="5796136" y="4365104"/>
            <a:chExt cx="250696" cy="369332"/>
          </a:xfrm>
        </p:grpSpPr>
        <p:sp>
          <p:nvSpPr>
            <p:cNvPr id="131" name="Овальная выноска 130"/>
            <p:cNvSpPr/>
            <p:nvPr/>
          </p:nvSpPr>
          <p:spPr>
            <a:xfrm flipH="1">
              <a:off x="5804519" y="4373488"/>
              <a:ext cx="242313" cy="360040"/>
            </a:xfrm>
            <a:prstGeom prst="wedgeEllipseCallout">
              <a:avLst>
                <a:gd name="adj1" fmla="val -75019"/>
                <a:gd name="adj2" fmla="val 111771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5796136" y="436510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5" name="Группа 84"/>
          <p:cNvGrpSpPr/>
          <p:nvPr/>
        </p:nvGrpSpPr>
        <p:grpSpPr>
          <a:xfrm>
            <a:off x="1619672" y="2420888"/>
            <a:ext cx="288032" cy="369332"/>
            <a:chOff x="5796136" y="4365104"/>
            <a:chExt cx="250696" cy="369332"/>
          </a:xfrm>
        </p:grpSpPr>
        <p:sp>
          <p:nvSpPr>
            <p:cNvPr id="86" name="Овальная выноска 85"/>
            <p:cNvSpPr/>
            <p:nvPr/>
          </p:nvSpPr>
          <p:spPr>
            <a:xfrm flipH="1">
              <a:off x="5804519" y="4373488"/>
              <a:ext cx="242313" cy="360040"/>
            </a:xfrm>
            <a:prstGeom prst="wedgeEllipseCallout">
              <a:avLst>
                <a:gd name="adj1" fmla="val -75019"/>
                <a:gd name="adj2" fmla="val 111771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796136" y="436510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9" name="Группа 68"/>
          <p:cNvGrpSpPr/>
          <p:nvPr/>
        </p:nvGrpSpPr>
        <p:grpSpPr>
          <a:xfrm>
            <a:off x="0" y="1628800"/>
            <a:ext cx="5217131" cy="4464496"/>
            <a:chOff x="0" y="1484784"/>
            <a:chExt cx="5217131" cy="4464496"/>
          </a:xfrm>
        </p:grpSpPr>
        <p:grpSp>
          <p:nvGrpSpPr>
            <p:cNvPr id="68" name="Группа 46"/>
            <p:cNvGrpSpPr/>
            <p:nvPr/>
          </p:nvGrpSpPr>
          <p:grpSpPr>
            <a:xfrm>
              <a:off x="0" y="1484784"/>
              <a:ext cx="5217131" cy="4464496"/>
              <a:chOff x="899592" y="1484784"/>
              <a:chExt cx="5217131" cy="4464496"/>
            </a:xfrm>
          </p:grpSpPr>
          <p:pic>
            <p:nvPicPr>
              <p:cNvPr id="87" name="Picture 2"/>
              <p:cNvPicPr>
                <a:picLocks noChangeAspect="1" noChangeArrowheads="1"/>
              </p:cNvPicPr>
              <p:nvPr/>
            </p:nvPicPr>
            <p:blipFill>
              <a:blip r:embed="rId3" cstate="email"/>
              <a:srcRect/>
              <a:stretch>
                <a:fillRect/>
              </a:stretch>
            </p:blipFill>
            <p:spPr bwMode="auto">
              <a:xfrm>
                <a:off x="899592" y="1484784"/>
                <a:ext cx="5217131" cy="44644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grpSp>
            <p:nvGrpSpPr>
              <p:cNvPr id="89" name="Группа 11"/>
              <p:cNvGrpSpPr/>
              <p:nvPr/>
            </p:nvGrpSpPr>
            <p:grpSpPr>
              <a:xfrm>
                <a:off x="3527376" y="1988840"/>
                <a:ext cx="287208" cy="369332"/>
                <a:chOff x="5759624" y="4365104"/>
                <a:chExt cx="287208" cy="369332"/>
              </a:xfrm>
            </p:grpSpPr>
            <p:sp>
              <p:nvSpPr>
                <p:cNvPr id="112" name="Овальная выноска 12"/>
                <p:cNvSpPr/>
                <p:nvPr/>
              </p:nvSpPr>
              <p:spPr>
                <a:xfrm flipH="1">
                  <a:off x="5804519" y="4373488"/>
                  <a:ext cx="242313" cy="360040"/>
                </a:xfrm>
                <a:prstGeom prst="wedgeEllipseCallout">
                  <a:avLst>
                    <a:gd name="adj1" fmla="val -75019"/>
                    <a:gd name="adj2" fmla="val 111771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13" name="TextBox 13"/>
                <p:cNvSpPr txBox="1"/>
                <p:nvPr/>
              </p:nvSpPr>
              <p:spPr>
                <a:xfrm>
                  <a:off x="5759624" y="4365104"/>
                  <a:ext cx="21602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b="1" dirty="0" smtClean="0">
                      <a:solidFill>
                        <a:srgbClr val="FF0000"/>
                      </a:solidFill>
                      <a:latin typeface="Arial" pitchFamily="34" charset="0"/>
                      <a:cs typeface="Arial" pitchFamily="34" charset="0"/>
                    </a:rPr>
                    <a:t>1</a:t>
                  </a:r>
                  <a:endParaRPr lang="ru-RU" b="1" dirty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91" name="Группа 18"/>
              <p:cNvGrpSpPr/>
              <p:nvPr/>
            </p:nvGrpSpPr>
            <p:grpSpPr>
              <a:xfrm>
                <a:off x="4355976" y="3140968"/>
                <a:ext cx="250696" cy="369332"/>
                <a:chOff x="5796136" y="4365104"/>
                <a:chExt cx="250696" cy="369332"/>
              </a:xfrm>
            </p:grpSpPr>
            <p:sp>
              <p:nvSpPr>
                <p:cNvPr id="108" name="Овальная выноска 107"/>
                <p:cNvSpPr/>
                <p:nvPr/>
              </p:nvSpPr>
              <p:spPr>
                <a:xfrm flipH="1">
                  <a:off x="5804519" y="4373488"/>
                  <a:ext cx="242313" cy="360040"/>
                </a:xfrm>
                <a:prstGeom prst="wedgeEllipseCallout">
                  <a:avLst>
                    <a:gd name="adj1" fmla="val -75019"/>
                    <a:gd name="adj2" fmla="val 111771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09" name="TextBox 108"/>
                <p:cNvSpPr txBox="1"/>
                <p:nvPr/>
              </p:nvSpPr>
              <p:spPr>
                <a:xfrm>
                  <a:off x="5796136" y="4365104"/>
                  <a:ext cx="21602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b="1" dirty="0" smtClean="0">
                      <a:solidFill>
                        <a:srgbClr val="FF0000"/>
                      </a:solidFill>
                      <a:latin typeface="Arial" pitchFamily="34" charset="0"/>
                      <a:cs typeface="Arial" pitchFamily="34" charset="0"/>
                    </a:rPr>
                    <a:t>1</a:t>
                  </a:r>
                  <a:endParaRPr lang="ru-RU" b="1" dirty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92" name="Группа 21"/>
              <p:cNvGrpSpPr/>
              <p:nvPr/>
            </p:nvGrpSpPr>
            <p:grpSpPr>
              <a:xfrm>
                <a:off x="2915816" y="3501008"/>
                <a:ext cx="277809" cy="369332"/>
                <a:chOff x="5796136" y="4365104"/>
                <a:chExt cx="277809" cy="369332"/>
              </a:xfrm>
            </p:grpSpPr>
            <p:sp>
              <p:nvSpPr>
                <p:cNvPr id="106" name="Овальная выноска 22"/>
                <p:cNvSpPr/>
                <p:nvPr/>
              </p:nvSpPr>
              <p:spPr>
                <a:xfrm flipH="1">
                  <a:off x="5831632" y="4365104"/>
                  <a:ext cx="242313" cy="360040"/>
                </a:xfrm>
                <a:prstGeom prst="wedgeEllipseCallout">
                  <a:avLst>
                    <a:gd name="adj1" fmla="val -75019"/>
                    <a:gd name="adj2" fmla="val 111771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07" name="TextBox 23"/>
                <p:cNvSpPr txBox="1"/>
                <p:nvPr/>
              </p:nvSpPr>
              <p:spPr>
                <a:xfrm>
                  <a:off x="5796136" y="4365104"/>
                  <a:ext cx="21602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b="1" dirty="0" smtClean="0">
                      <a:solidFill>
                        <a:srgbClr val="FF0000"/>
                      </a:solidFill>
                      <a:latin typeface="Arial" pitchFamily="34" charset="0"/>
                      <a:cs typeface="Arial" pitchFamily="34" charset="0"/>
                    </a:rPr>
                    <a:t>1</a:t>
                  </a:r>
                  <a:endParaRPr lang="ru-RU" b="1" dirty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94" name="Группа 27"/>
              <p:cNvGrpSpPr/>
              <p:nvPr/>
            </p:nvGrpSpPr>
            <p:grpSpPr>
              <a:xfrm>
                <a:off x="2915816" y="4941168"/>
                <a:ext cx="250696" cy="369332"/>
                <a:chOff x="5796136" y="4365104"/>
                <a:chExt cx="250696" cy="369332"/>
              </a:xfrm>
            </p:grpSpPr>
            <p:sp>
              <p:nvSpPr>
                <p:cNvPr id="101" name="Овальная выноска 28"/>
                <p:cNvSpPr/>
                <p:nvPr/>
              </p:nvSpPr>
              <p:spPr>
                <a:xfrm flipH="1">
                  <a:off x="5804519" y="4373488"/>
                  <a:ext cx="242313" cy="360040"/>
                </a:xfrm>
                <a:prstGeom prst="wedgeEllipseCallout">
                  <a:avLst>
                    <a:gd name="adj1" fmla="val -75019"/>
                    <a:gd name="adj2" fmla="val 111771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02" name="TextBox 29"/>
                <p:cNvSpPr txBox="1"/>
                <p:nvPr/>
              </p:nvSpPr>
              <p:spPr>
                <a:xfrm>
                  <a:off x="5796136" y="4365104"/>
                  <a:ext cx="21602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b="1" dirty="0" smtClean="0">
                      <a:solidFill>
                        <a:srgbClr val="FF0000"/>
                      </a:solidFill>
                      <a:latin typeface="Arial" pitchFamily="34" charset="0"/>
                      <a:cs typeface="Arial" pitchFamily="34" charset="0"/>
                    </a:rPr>
                    <a:t>1</a:t>
                  </a:r>
                  <a:endParaRPr lang="ru-RU" b="1" dirty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95" name="Группа 30"/>
              <p:cNvGrpSpPr/>
              <p:nvPr/>
            </p:nvGrpSpPr>
            <p:grpSpPr>
              <a:xfrm>
                <a:off x="4823520" y="2492896"/>
                <a:ext cx="242313" cy="369332"/>
                <a:chOff x="5687616" y="4149080"/>
                <a:chExt cx="242313" cy="369332"/>
              </a:xfrm>
            </p:grpSpPr>
            <p:sp>
              <p:nvSpPr>
                <p:cNvPr id="99" name="Овальная выноска 98"/>
                <p:cNvSpPr/>
                <p:nvPr/>
              </p:nvSpPr>
              <p:spPr>
                <a:xfrm flipH="1">
                  <a:off x="5687616" y="4149080"/>
                  <a:ext cx="242313" cy="360040"/>
                </a:xfrm>
                <a:prstGeom prst="wedgeEllipseCallout">
                  <a:avLst>
                    <a:gd name="adj1" fmla="val -75019"/>
                    <a:gd name="adj2" fmla="val 111771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00" name="TextBox 99"/>
                <p:cNvSpPr txBox="1"/>
                <p:nvPr/>
              </p:nvSpPr>
              <p:spPr>
                <a:xfrm>
                  <a:off x="5687616" y="4149080"/>
                  <a:ext cx="21602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b="1" dirty="0" smtClean="0">
                      <a:solidFill>
                        <a:srgbClr val="FF0000"/>
                      </a:solidFill>
                      <a:latin typeface="Arial" pitchFamily="34" charset="0"/>
                      <a:cs typeface="Arial" pitchFamily="34" charset="0"/>
                    </a:rPr>
                    <a:t>1</a:t>
                  </a:r>
                  <a:endParaRPr lang="ru-RU" b="1" dirty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96" name="Группа 37"/>
              <p:cNvGrpSpPr/>
              <p:nvPr/>
            </p:nvGrpSpPr>
            <p:grpSpPr>
              <a:xfrm>
                <a:off x="1907704" y="4149080"/>
                <a:ext cx="277809" cy="369332"/>
                <a:chOff x="5796136" y="4365104"/>
                <a:chExt cx="277809" cy="369332"/>
              </a:xfrm>
            </p:grpSpPr>
            <p:sp>
              <p:nvSpPr>
                <p:cNvPr id="97" name="Овальная выноска 96"/>
                <p:cNvSpPr/>
                <p:nvPr/>
              </p:nvSpPr>
              <p:spPr>
                <a:xfrm flipH="1">
                  <a:off x="5831632" y="4365104"/>
                  <a:ext cx="242313" cy="360040"/>
                </a:xfrm>
                <a:prstGeom prst="wedgeEllipseCallout">
                  <a:avLst>
                    <a:gd name="adj1" fmla="val -75019"/>
                    <a:gd name="adj2" fmla="val 111771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98" name="TextBox 97"/>
                <p:cNvSpPr txBox="1"/>
                <p:nvPr/>
              </p:nvSpPr>
              <p:spPr>
                <a:xfrm>
                  <a:off x="5796136" y="4365104"/>
                  <a:ext cx="21602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b="1" dirty="0" smtClean="0">
                      <a:solidFill>
                        <a:srgbClr val="FF0000"/>
                      </a:solidFill>
                      <a:latin typeface="Arial" pitchFamily="34" charset="0"/>
                      <a:cs typeface="Arial" pitchFamily="34" charset="0"/>
                    </a:rPr>
                    <a:t>2</a:t>
                  </a:r>
                  <a:endParaRPr lang="ru-RU" b="1" dirty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74" name="Группа 74"/>
            <p:cNvGrpSpPr/>
            <p:nvPr/>
          </p:nvGrpSpPr>
          <p:grpSpPr>
            <a:xfrm>
              <a:off x="3347864" y="2420888"/>
              <a:ext cx="314321" cy="369332"/>
              <a:chOff x="5903640" y="4365104"/>
              <a:chExt cx="314321" cy="369332"/>
            </a:xfrm>
          </p:grpSpPr>
          <p:sp>
            <p:nvSpPr>
              <p:cNvPr id="75" name="Овальная выноска 74"/>
              <p:cNvSpPr/>
              <p:nvPr/>
            </p:nvSpPr>
            <p:spPr>
              <a:xfrm flipH="1">
                <a:off x="5975648" y="4365104"/>
                <a:ext cx="242313" cy="360040"/>
              </a:xfrm>
              <a:prstGeom prst="wedgeEllipseCallout">
                <a:avLst>
                  <a:gd name="adj1" fmla="val -75019"/>
                  <a:gd name="adj2" fmla="val 111771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5903640" y="4365104"/>
                <a:ext cx="2160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4</a:t>
                </a:r>
                <a:endParaRPr lang="ru-RU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34" name="Овальная выноска 133"/>
            <p:cNvSpPr/>
            <p:nvPr/>
          </p:nvSpPr>
          <p:spPr>
            <a:xfrm flipH="1">
              <a:off x="2627784" y="3140968"/>
              <a:ext cx="242313" cy="360040"/>
            </a:xfrm>
            <a:prstGeom prst="wedgeEllipseCallout">
              <a:avLst>
                <a:gd name="adj1" fmla="val -61042"/>
                <a:gd name="adj2" fmla="val 86689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2627784" y="3140968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23" name="Группа 122"/>
            <p:cNvGrpSpPr/>
            <p:nvPr/>
          </p:nvGrpSpPr>
          <p:grpSpPr>
            <a:xfrm rot="20887221">
              <a:off x="1870626" y="4462805"/>
              <a:ext cx="288032" cy="369332"/>
              <a:chOff x="5796136" y="4365104"/>
              <a:chExt cx="250696" cy="369332"/>
            </a:xfrm>
          </p:grpSpPr>
          <p:sp>
            <p:nvSpPr>
              <p:cNvPr id="124" name="Овальная выноска 123"/>
              <p:cNvSpPr/>
              <p:nvPr/>
            </p:nvSpPr>
            <p:spPr>
              <a:xfrm flipH="1">
                <a:off x="5804519" y="4373488"/>
                <a:ext cx="242313" cy="360040"/>
              </a:xfrm>
              <a:prstGeom prst="wedgeEllipseCallout">
                <a:avLst>
                  <a:gd name="adj1" fmla="val -75019"/>
                  <a:gd name="adj2" fmla="val 111771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>
                <a:off x="5796136" y="4365104"/>
                <a:ext cx="2160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4</a:t>
                </a:r>
                <a:endParaRPr lang="ru-RU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9" name="Группа 128"/>
            <p:cNvGrpSpPr/>
            <p:nvPr/>
          </p:nvGrpSpPr>
          <p:grpSpPr>
            <a:xfrm>
              <a:off x="2555776" y="4149080"/>
              <a:ext cx="250696" cy="369332"/>
              <a:chOff x="5796136" y="4365104"/>
              <a:chExt cx="250696" cy="369332"/>
            </a:xfrm>
          </p:grpSpPr>
          <p:sp>
            <p:nvSpPr>
              <p:cNvPr id="133" name="Овальная выноска 132"/>
              <p:cNvSpPr/>
              <p:nvPr/>
            </p:nvSpPr>
            <p:spPr>
              <a:xfrm flipH="1">
                <a:off x="5804519" y="4373488"/>
                <a:ext cx="242313" cy="360040"/>
              </a:xfrm>
              <a:prstGeom prst="wedgeEllipseCallout">
                <a:avLst>
                  <a:gd name="adj1" fmla="val -75019"/>
                  <a:gd name="adj2" fmla="val 111771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5796136" y="4365104"/>
                <a:ext cx="2160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endParaRPr lang="ru-RU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37" name="Группа 136"/>
            <p:cNvGrpSpPr/>
            <p:nvPr/>
          </p:nvGrpSpPr>
          <p:grpSpPr>
            <a:xfrm>
              <a:off x="2267744" y="2636912"/>
              <a:ext cx="250696" cy="369332"/>
              <a:chOff x="5796136" y="4365104"/>
              <a:chExt cx="250696" cy="369332"/>
            </a:xfrm>
          </p:grpSpPr>
          <p:sp>
            <p:nvSpPr>
              <p:cNvPr id="138" name="Овальная выноска 137"/>
              <p:cNvSpPr/>
              <p:nvPr/>
            </p:nvSpPr>
            <p:spPr>
              <a:xfrm flipH="1">
                <a:off x="5804519" y="4373488"/>
                <a:ext cx="242313" cy="360040"/>
              </a:xfrm>
              <a:prstGeom prst="wedgeEllipseCallout">
                <a:avLst>
                  <a:gd name="adj1" fmla="val -75019"/>
                  <a:gd name="adj2" fmla="val 111771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5796136" y="4365104"/>
                <a:ext cx="2160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endParaRPr lang="ru-RU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40" name="Группа 139"/>
            <p:cNvGrpSpPr/>
            <p:nvPr/>
          </p:nvGrpSpPr>
          <p:grpSpPr>
            <a:xfrm>
              <a:off x="3275856" y="1772816"/>
              <a:ext cx="250696" cy="369332"/>
              <a:chOff x="5796136" y="4365104"/>
              <a:chExt cx="250696" cy="369332"/>
            </a:xfrm>
          </p:grpSpPr>
          <p:sp>
            <p:nvSpPr>
              <p:cNvPr id="141" name="Овальная выноска 140"/>
              <p:cNvSpPr/>
              <p:nvPr/>
            </p:nvSpPr>
            <p:spPr>
              <a:xfrm flipH="1">
                <a:off x="5804519" y="4373488"/>
                <a:ext cx="242313" cy="360040"/>
              </a:xfrm>
              <a:prstGeom prst="wedgeEllipseCallout">
                <a:avLst>
                  <a:gd name="adj1" fmla="val -75019"/>
                  <a:gd name="adj2" fmla="val 111771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5796136" y="4365104"/>
                <a:ext cx="2160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endParaRPr lang="ru-RU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70" name="Группа 69"/>
          <p:cNvGrpSpPr/>
          <p:nvPr/>
        </p:nvGrpSpPr>
        <p:grpSpPr>
          <a:xfrm>
            <a:off x="755576" y="2492896"/>
            <a:ext cx="288032" cy="369332"/>
            <a:chOff x="5796136" y="4365104"/>
            <a:chExt cx="250696" cy="369332"/>
          </a:xfrm>
        </p:grpSpPr>
        <p:sp>
          <p:nvSpPr>
            <p:cNvPr id="73" name="Овальная выноска 72"/>
            <p:cNvSpPr/>
            <p:nvPr/>
          </p:nvSpPr>
          <p:spPr>
            <a:xfrm flipH="1">
              <a:off x="5804519" y="4373488"/>
              <a:ext cx="242313" cy="360040"/>
            </a:xfrm>
            <a:prstGeom prst="wedgeEllipseCallout">
              <a:avLst>
                <a:gd name="adj1" fmla="val -75019"/>
                <a:gd name="adj2" fmla="val 111771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796136" y="436510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8" name="Группа 77"/>
          <p:cNvGrpSpPr/>
          <p:nvPr/>
        </p:nvGrpSpPr>
        <p:grpSpPr>
          <a:xfrm>
            <a:off x="1331640" y="3140968"/>
            <a:ext cx="288032" cy="369332"/>
            <a:chOff x="5796136" y="4365104"/>
            <a:chExt cx="250696" cy="369332"/>
          </a:xfrm>
        </p:grpSpPr>
        <p:sp>
          <p:nvSpPr>
            <p:cNvPr id="83" name="Овальная выноска 82"/>
            <p:cNvSpPr/>
            <p:nvPr/>
          </p:nvSpPr>
          <p:spPr>
            <a:xfrm flipH="1">
              <a:off x="5804519" y="4373488"/>
              <a:ext cx="242313" cy="360040"/>
            </a:xfrm>
            <a:prstGeom prst="wedgeEllipseCallout">
              <a:avLst>
                <a:gd name="adj1" fmla="val -75019"/>
                <a:gd name="adj2" fmla="val 111771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5796136" y="436510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8" name="Группа 87"/>
          <p:cNvGrpSpPr/>
          <p:nvPr/>
        </p:nvGrpSpPr>
        <p:grpSpPr>
          <a:xfrm>
            <a:off x="1475656" y="2348880"/>
            <a:ext cx="288032" cy="369332"/>
            <a:chOff x="5796136" y="4365104"/>
            <a:chExt cx="250696" cy="369332"/>
          </a:xfrm>
        </p:grpSpPr>
        <p:sp>
          <p:nvSpPr>
            <p:cNvPr id="90" name="Овальная выноска 89"/>
            <p:cNvSpPr/>
            <p:nvPr/>
          </p:nvSpPr>
          <p:spPr>
            <a:xfrm flipH="1">
              <a:off x="5804519" y="4373488"/>
              <a:ext cx="242313" cy="360040"/>
            </a:xfrm>
            <a:prstGeom prst="wedgeEllipseCallout">
              <a:avLst>
                <a:gd name="adj1" fmla="val -75019"/>
                <a:gd name="adj2" fmla="val 111771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96136" y="4365104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9" name="TextBox 178"/>
          <p:cNvSpPr txBox="1"/>
          <p:nvPr/>
        </p:nvSpPr>
        <p:spPr>
          <a:xfrm>
            <a:off x="1043608" y="6165304"/>
            <a:ext cx="4176464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Глины </a:t>
            </a:r>
            <a:r>
              <a:rPr lang="en-US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</a:t>
            </a:r>
            <a:r>
              <a:rPr lang="en-US" sz="1400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400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Суглинки </a:t>
            </a:r>
            <a:r>
              <a:rPr lang="en-US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</a:t>
            </a:r>
            <a:r>
              <a:rPr lang="en-US" sz="1400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400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·2SiO</a:t>
            </a:r>
            <a:r>
              <a:rPr lang="en-US" sz="1400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·2H</a:t>
            </a:r>
            <a:r>
              <a:rPr lang="en-US" sz="1400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lnSpc>
                <a:spcPct val="120000"/>
              </a:lnSpc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распространены повсеместно 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" grpId="0"/>
      <p:bldP spid="178" grpId="0"/>
      <p:bldP spid="180" grpId="0"/>
      <p:bldP spid="181" grpId="0"/>
      <p:bldP spid="17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2109" y="1268760"/>
            <a:ext cx="8781891" cy="466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-не допускать самолечения,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-применять лекарственные средства только по назначению лечащего врача,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-внимательно читать инструкцию и строго придерживаться рекомендаций,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-не нарушать дозировку и режим приёма,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-проверять срок годности лекарства,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-уточнять противопоказания и возможные побочные эффекты,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-предусматривать взаимодействие с другими препаратами, пищевыми продуктами,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-быть внимательным к своему самочувствию,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-при появлении любых неприятных симптомов обращаться к врачу.</a:t>
            </a:r>
            <a:r>
              <a:rPr lang="ru-RU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 неверном использовании лекарство действует как яд!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80312" y="5468838"/>
            <a:ext cx="1639896" cy="1272529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0" y="260648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Правила, которые должен помнить каждый,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чтобы применение лекарств было эффективным и безопасным: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5877272"/>
            <a:ext cx="6264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«… часто лучшее лекарство - это обойтись без него» Гиппократ</a:t>
            </a:r>
            <a:r>
              <a:rPr lang="ru-RU" sz="1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3768" y="116632"/>
            <a:ext cx="49685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Книга отзывов и пожеланий</a:t>
            </a:r>
          </a:p>
          <a:p>
            <a:pPr algn="ctr">
              <a:lnSpc>
                <a:spcPct val="150000"/>
              </a:lnSpc>
            </a:pPr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(составлена учениками 8 класса)</a:t>
            </a:r>
            <a:endParaRPr lang="ru-RU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7704" y="3429000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…появилось желание  изучать и производить лекарства, </a:t>
            </a:r>
            <a:endParaRPr lang="ru-RU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7704" y="1196752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…узнали много нового о знакомых лекарствах, </a:t>
            </a:r>
            <a:endParaRPr lang="ru-RU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2708920"/>
            <a:ext cx="7381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…оказывается, лекарства от изжоги не всегда безопасны,   </a:t>
            </a:r>
            <a:endParaRPr lang="ru-RU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3861048"/>
            <a:ext cx="8568952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…таблетки могут принести вред, надо знать их состав и правила  </a:t>
            </a:r>
            <a:b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применения,  </a:t>
            </a:r>
            <a:endParaRPr lang="ru-RU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1613411"/>
            <a:ext cx="849694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 таблетки состоят из веществ, которые мы изучаем на уроках химии,   </a:t>
            </a:r>
            <a:endParaRPr lang="ru-RU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2030070"/>
            <a:ext cx="8892480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…стал понятен девиз экскурсии - высказывание М. В. Ломоносова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«Медик без довольного познания химии совершенен быть не может»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520" y="965339"/>
            <a:ext cx="691276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…было очень интересно, </a:t>
            </a:r>
            <a:endParaRPr lang="ru-RU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528" y="3068960"/>
            <a:ext cx="691276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…классная экскурсия, </a:t>
            </a:r>
            <a:endParaRPr lang="ru-RU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3528" y="5805264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…работа по созданию музея увлекла, узнали </a:t>
            </a:r>
          </a:p>
          <a:p>
            <a:pPr algn="r"/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много нового, открыли для себя интересные  профессии  и решили продолжить нашу выставку</a:t>
            </a:r>
            <a:endParaRPr lang="ru-RU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520" y="5085184"/>
            <a:ext cx="889248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 в школе проходит неделя естественных наук, обязательно пригласим </a:t>
            </a:r>
          </a:p>
          <a:p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посетить музей ребят из 5-7 классов, </a:t>
            </a:r>
            <a:endParaRPr lang="ru-RU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4437112"/>
            <a:ext cx="8748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…для меня было открытием, что в нашей области есть </a:t>
            </a:r>
          </a:p>
          <a:p>
            <a:pPr algn="r"/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ресурсы для производства лекарств,  </a:t>
            </a:r>
            <a:endParaRPr lang="ru-RU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4097" grpId="0" animBg="1"/>
      <p:bldP spid="11" grpId="0"/>
      <p:bldP spid="12" grpId="0"/>
      <p:bldP spid="13" grpId="0"/>
      <p:bldP spid="15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836712"/>
            <a:ext cx="882047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Аптека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3"/>
              </a:rPr>
              <a:t>http://lady-area.ru/images/pages/fill/h600/827a35b5cbafcf41a1705d372428893f.jpg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Лекарства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4"/>
              </a:rPr>
              <a:t>http://pereodenem.com/wp-content/uploads/1240685840.gif_big.gif.jpg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Натрия хлорид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5"/>
              </a:rPr>
              <a:t>http://www.lynix.biz/sites/default/files/anonce/admin/8456854trgfhj4853483.jpg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Натрия фторид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6"/>
              </a:rPr>
              <a:t>http://neostom.ru/file/%D0%A0%D0%B8%D1%81%D1%83%D0%BD%D0%BE%D0%BA12.jpg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Натрия бромид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7"/>
              </a:rPr>
              <a:t>http://static1.ozone.ru/multimedia/books_covers/c200/1005207924.jpg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Пертусин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8"/>
              </a:rPr>
              <a:t>http://www.e-apteka.kz/img/upload/13124553914515.jpg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Калия йодид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9"/>
              </a:rPr>
              <a:t>http://www.ircenter.ru/files/products/pics/200381/fullsize/150944.jpg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Калия хлорид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0"/>
              </a:rPr>
              <a:t>http://apteka-rossosh.ru/published/publicdata/APTEKAROSSOSH/attachments/SC/products_pictures/5f140a0bfe08ba0d1aebc1b4789206c2_enl.jpg</a:t>
            </a:r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0"/>
              </a:rPr>
              <a:t>                         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Баритовая каша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1"/>
              </a:rPr>
              <a:t>http://rlsm.ru/img/release_forms/2/bary4.gif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2"/>
              </a:rPr>
              <a:t>https://ru.wikipedia.org/wiki/%D1%F3%EB%FC%F4%E0%F2_%E1%E0%F0%E8%FF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Гипс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3"/>
              </a:rPr>
              <a:t>http://apteka007.ru/d/158513/d/173012038.jpg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Цинковая мазь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4"/>
              </a:rPr>
              <a:t>http://ladyvenus.ru/uploads/uploaded_images/users/user9195/cinkovaya-maz-ot-pryschey-primenenie.jpg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Йод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5"/>
              </a:rPr>
              <a:t>http://img1.liveinternet.ru/images/attach/c/5/85/304/85304829_Iod_5_10.jpg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Перманганат калия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6"/>
              </a:rPr>
              <a:t>http://medinstrukciya.ru/wp-content/images/kaliya_permanganat_4.jpg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Перекись водорода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7"/>
              </a:rPr>
              <a:t>http://s.66.ru/pharmacy/imgs/15861.jpg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Аммиак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8"/>
              </a:rPr>
              <a:t>http://medicinesdelivery.com/image/cache/data/products/Liquid-ammonia--40ml_B-500x500-500x500.jpg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19"/>
              </a:rPr>
              <a:t>https://ru.wikipedia.org/wiki/%C0%EC%EC%E8%E0%EA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20"/>
              </a:rPr>
              <a:t>https://ru.wikipedia.org/wiki/%C0%ED%F2%E8%F1%E5%EF%F2%E8%EA%E8</a:t>
            </a:r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Ренни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21"/>
              </a:rPr>
              <a:t>http://pharm-market.ru/Storage/Resized/w_250_h_250/8752.jpg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Алмагель</a:t>
            </a:r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22"/>
              </a:rPr>
              <a:t>http://www.add.ua/media/catalog/product/cache/1/thumbnail/9df78eab33525d08d6e5fb8d27136e95/6/9/692_large.jpg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Гевискон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23"/>
              </a:rPr>
              <a:t>http://pr.adcontext.net/files/%D0%9A%D0%BE%D0%BF%D0%B8%D1%8F%20Group_Gaviscon%20(2).JPG</a:t>
            </a:r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Фосфалюгель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24"/>
              </a:rPr>
              <a:t>http://velport.ru/public/images/catalog/f06529_full.jpg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Маша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u="sng" dirty="0" smtClean="0">
                <a:latin typeface="Arial" pitchFamily="34" charset="0"/>
                <a:cs typeface="Arial" pitchFamily="34" charset="0"/>
                <a:hlinkClick r:id="rId25"/>
              </a:rPr>
              <a:t>http://funforkids.ru/pictures/mim/mim025.png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Е.Б. </a:t>
            </a:r>
            <a:r>
              <a:rPr lang="ru-RU" sz="1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Борунова</a:t>
            </a:r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Н.В. Перевозчикова «Из опыта организации проектной деятельности школьников»</a:t>
            </a:r>
            <a:r>
              <a:rPr lang="ru-RU" sz="1200" dirty="0" smtClean="0"/>
              <a:t> </a:t>
            </a:r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// Химия в школе.-2013г.-№1.-С.72-76.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«Учебно-методические материалы по географии Смоленской области» , издательство «Универсум», 2012г.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26"/>
              </a:rPr>
              <a:t>http://projects.edu.yar.ru/chemistry/14-15/tur1/tasks.html</a:t>
            </a:r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u="sng" dirty="0" smtClean="0">
                <a:latin typeface="Arial" pitchFamily="34" charset="0"/>
                <a:cs typeface="Arial" pitchFamily="34" charset="0"/>
                <a:hlinkClick r:id="rId19"/>
              </a:rPr>
              <a:t>https://ru.wikipedia.org/wiki/%C0%EC%EC%E8%E0%EA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u="sng" dirty="0" smtClean="0">
                <a:latin typeface="Arial" pitchFamily="34" charset="0"/>
                <a:cs typeface="Arial" pitchFamily="34" charset="0"/>
                <a:hlinkClick r:id="rId20"/>
              </a:rPr>
              <a:t>https://ru.wikipedia.org/wiki/%C0%ED%F2%E8%F1%E5%EF%F2%E8%EA%E8</a:t>
            </a:r>
            <a:endParaRPr lang="ru-RU" sz="1200" u="sng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u="sng" dirty="0" smtClean="0">
                <a:latin typeface="Arial" pitchFamily="34" charset="0"/>
                <a:cs typeface="Arial" pitchFamily="34" charset="0"/>
                <a:hlinkClick r:id="rId12"/>
              </a:rPr>
              <a:t>https://ru.wikipedia.org/wiki/%D1%F3%EB%FC%F4%E0%F2_%E1%E0%F0%E8%FF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endParaRPr lang="ru-RU" sz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404664"/>
            <a:ext cx="8208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Источники информации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60648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Выставка  </a:t>
            </a:r>
          </a:p>
          <a:p>
            <a:pPr lvl="0"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Лекарственные препараты-знакомые незнакомцы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75656" y="5733256"/>
            <a:ext cx="1347787" cy="998537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3851920" y="1628800"/>
            <a:ext cx="19691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выставки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208" y="1988840"/>
            <a:ext cx="6806280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Стенд № 1. Лекарственные препараты, содержащие </a:t>
            </a:r>
          </a:p>
          <a:p>
            <a:pPr lvl="0">
              <a:lnSpc>
                <a:spcPct val="13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атомы галогенов и щелочных металлов</a:t>
            </a:r>
          </a:p>
          <a:p>
            <a:pPr lvl="0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Стенд № 2. Лекарственные препараты, содержащие </a:t>
            </a:r>
          </a:p>
          <a:p>
            <a:pPr lvl="0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атомы металлов  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группы 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Стенд № 3. Антисептики</a:t>
            </a:r>
          </a:p>
          <a:p>
            <a:pPr lvl="0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Стенд № 4. Антациды</a:t>
            </a:r>
          </a:p>
          <a:p>
            <a:pPr lvl="0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Стенд № 5. Интерактивная лаборатория</a:t>
            </a:r>
          </a:p>
          <a:p>
            <a:pPr lvl="0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Стенд № 6. Перспективы производства лекарственных   </a:t>
            </a:r>
            <a:b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средств, анализ сырьевых ресурсов </a:t>
            </a:r>
          </a:p>
          <a:p>
            <a:pPr lvl="0">
              <a:lnSpc>
                <a:spcPct val="150000"/>
              </a:lnSpc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(</a:t>
            </a: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Информация краеведа)                      </a:t>
            </a: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0" y="4365104"/>
            <a:ext cx="2160240" cy="1287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Мне интересно: </a:t>
            </a:r>
            <a:endParaRPr lang="ru-RU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что </a:t>
            </a:r>
            <a:r>
              <a:rPr lang="ru-RU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там </a:t>
            </a: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внутри?</a:t>
            </a:r>
          </a:p>
          <a:p>
            <a:pPr>
              <a:lnSpc>
                <a:spcPct val="150000"/>
              </a:lnSpc>
            </a:pPr>
            <a:r>
              <a:rPr lang="ru-RU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А вам?</a:t>
            </a:r>
            <a:endParaRPr lang="ru-RU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536" y="2420888"/>
            <a:ext cx="1097924" cy="1080120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cxnSp>
        <p:nvCxnSpPr>
          <p:cNvPr id="8" name="Прямая со стрелкой 7"/>
          <p:cNvCxnSpPr/>
          <p:nvPr/>
        </p:nvCxnSpPr>
        <p:spPr>
          <a:xfrm>
            <a:off x="827584" y="3645024"/>
            <a:ext cx="360040" cy="7920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79712" y="1124744"/>
            <a:ext cx="5256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Экскурсию проводят фармацевт и химик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260648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Лекарственные препараты, содержащие атомы галогенов и щелочных металлов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/>
          <a:srcRect t="25585"/>
          <a:stretch>
            <a:fillRect/>
          </a:stretch>
        </p:blipFill>
        <p:spPr bwMode="auto">
          <a:xfrm>
            <a:off x="6019050" y="1484784"/>
            <a:ext cx="2019154" cy="1224136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75656" y="4437112"/>
            <a:ext cx="1116843" cy="1584176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971600" y="1628800"/>
            <a:ext cx="1224136" cy="1720192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2843808" y="2348880"/>
            <a:ext cx="2808312" cy="416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635896" y="162880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251782" y="1628800"/>
            <a:ext cx="3271217" cy="20928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Натрия 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хлорид</a:t>
            </a:r>
          </a:p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Физиологический раствор</a:t>
            </a:r>
          </a:p>
          <a:p>
            <a:pPr algn="ctr">
              <a:lnSpc>
                <a:spcPct val="130000"/>
              </a:lnSpc>
            </a:pPr>
            <a:r>
              <a:rPr lang="en-US" sz="20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NaCl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30000"/>
              </a:lnSpc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хлорид натрия, </a:t>
            </a:r>
          </a:p>
          <a:p>
            <a:pPr algn="ctr">
              <a:lnSpc>
                <a:spcPct val="130000"/>
              </a:lnSpc>
            </a:pP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средняя соль</a:t>
            </a: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71800" y="4365104"/>
            <a:ext cx="3247427" cy="20928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Натрия бромид</a:t>
            </a:r>
          </a:p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Успокоительное средство</a:t>
            </a:r>
          </a:p>
          <a:p>
            <a:pPr algn="ctr">
              <a:lnSpc>
                <a:spcPct val="130000"/>
              </a:lnSpc>
            </a:pPr>
            <a:r>
              <a:rPr lang="en-US" sz="20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NaBr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30000"/>
              </a:lnSpc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бромид натрия,</a:t>
            </a:r>
          </a:p>
          <a:p>
            <a:pPr algn="ctr">
              <a:lnSpc>
                <a:spcPct val="130000"/>
              </a:lnSpc>
            </a:pP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средняя соль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729391" y="2852936"/>
            <a:ext cx="3036151" cy="20928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Натрия фторид</a:t>
            </a:r>
          </a:p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Профилактика кариеса </a:t>
            </a:r>
          </a:p>
          <a:p>
            <a:pPr algn="ctr">
              <a:lnSpc>
                <a:spcPct val="130000"/>
              </a:lnSpc>
            </a:pPr>
            <a:r>
              <a:rPr lang="en-US" sz="20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NaF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30000"/>
              </a:lnSpc>
            </a:pP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фторид натрия,</a:t>
            </a:r>
          </a:p>
          <a:p>
            <a:pPr algn="ctr">
              <a:lnSpc>
                <a:spcPct val="130000"/>
              </a:lnSpc>
            </a:pP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средняя соль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87624" y="1556792"/>
            <a:ext cx="1607954" cy="1152128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660232" y="1700808"/>
            <a:ext cx="1485337" cy="1440160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20" name="Прямоугольник 19"/>
          <p:cNvSpPr/>
          <p:nvPr/>
        </p:nvSpPr>
        <p:spPr>
          <a:xfrm>
            <a:off x="5759624" y="3284984"/>
            <a:ext cx="338437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Пертуссин</a:t>
            </a:r>
            <a:endParaRPr lang="ru-RU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Отхаркивающее средство</a:t>
            </a:r>
            <a:endPara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KBr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−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бромид калия, </a:t>
            </a:r>
          </a:p>
          <a:p>
            <a:pPr algn="ctr">
              <a:lnSpc>
                <a:spcPct val="130000"/>
              </a:lnSpc>
            </a:pP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средняя соль </a:t>
            </a:r>
            <a:endParaRPr lang="ru-RU" sz="20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472" y="4357694"/>
            <a:ext cx="1910107" cy="1296144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22" name="Прямоугольник 21"/>
          <p:cNvSpPr/>
          <p:nvPr/>
        </p:nvSpPr>
        <p:spPr>
          <a:xfrm>
            <a:off x="2786050" y="4000504"/>
            <a:ext cx="324036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Калия хлорид</a:t>
            </a:r>
          </a:p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Восстановление и поддержание уровня</a:t>
            </a:r>
          </a:p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ионов калия в организме</a:t>
            </a:r>
            <a:endParaRPr lang="ru-RU" sz="20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en-US" sz="20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KCl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−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хлорид калия,</a:t>
            </a:r>
          </a:p>
          <a:p>
            <a:pPr algn="ctr">
              <a:lnSpc>
                <a:spcPct val="130000"/>
              </a:lnSpc>
            </a:pP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средняя соль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39552" y="260648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Лекарственные препараты, содержащие атомы 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галогенов и щелочных металлов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483768" y="1556792"/>
            <a:ext cx="388843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Калия йодид</a:t>
            </a:r>
          </a:p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Профилактика и лечение </a:t>
            </a:r>
          </a:p>
          <a:p>
            <a:pPr algn="ctr">
              <a:lnSpc>
                <a:spcPct val="130000"/>
              </a:lnSpc>
            </a:pPr>
            <a:r>
              <a:rPr lang="ru-RU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йододефицита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 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− 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йодид калия, </a:t>
            </a:r>
          </a:p>
          <a:p>
            <a:pPr algn="ctr">
              <a:lnSpc>
                <a:spcPct val="130000"/>
              </a:lnSpc>
            </a:pP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средняя соль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260648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Лекарственные препараты, содержащие атомы 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металлов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группы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95936" y="1700808"/>
            <a:ext cx="468052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Гипс</a:t>
            </a:r>
          </a:p>
          <a:p>
            <a:pPr algn="ctr">
              <a:lnSpc>
                <a:spcPct val="130000"/>
              </a:lnSpc>
            </a:pP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CaSO</a:t>
            </a:r>
            <a:r>
              <a:rPr lang="en-US" sz="20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∙2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20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−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кристаллогидрат сульфата  кальция </a:t>
            </a:r>
            <a:r>
              <a:rPr lang="ru-RU" sz="20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двухводный</a:t>
            </a:r>
            <a:endParaRPr lang="ru-RU" sz="20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Алебастр</a:t>
            </a:r>
          </a:p>
          <a:p>
            <a:pPr algn="ctr">
              <a:lnSpc>
                <a:spcPct val="130000"/>
              </a:lnSpc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CaSO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∙H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 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− 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кристаллогидрат сульфата  кальция полуводный,</a:t>
            </a: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соли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6367" y="4581128"/>
            <a:ext cx="8100392" cy="850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Применяют в хирургии для изготовления шин и повязок, </a:t>
            </a:r>
          </a:p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зубопротезной технике    </a:t>
            </a:r>
            <a:endParaRPr lang="ru-RU" sz="2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483768" y="6021288"/>
            <a:ext cx="53285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CaSO</a:t>
            </a:r>
            <a:r>
              <a:rPr kumimoji="0" lang="ru-RU" sz="2000" b="0" i="1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4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∙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</a:t>
            </a:r>
            <a:r>
              <a:rPr kumimoji="0" lang="ru-RU" sz="2000" b="0" i="1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+ 3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</a:t>
            </a:r>
            <a:r>
              <a:rPr kumimoji="0" lang="ru-RU" sz="2000" b="0" i="1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→2(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CaSO</a:t>
            </a:r>
            <a:r>
              <a:rPr kumimoji="0" lang="ru-RU" sz="2000" b="0" i="1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4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∙2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</a:t>
            </a:r>
            <a:r>
              <a:rPr kumimoji="0" lang="ru-RU" sz="2000" b="0" i="1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5517232"/>
            <a:ext cx="66247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Происходит реакция превращения алебастра в гипс:</a:t>
            </a:r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600" y="1988840"/>
            <a:ext cx="2547506" cy="1800200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265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260648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Лекарственные препараты, содержащие атомы 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металлов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группы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7544" y="1556792"/>
            <a:ext cx="36004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Баритовая каша</a:t>
            </a:r>
          </a:p>
          <a:p>
            <a:pPr algn="ctr">
              <a:lnSpc>
                <a:spcPct val="130000"/>
              </a:lnSpc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</a:t>
            </a:r>
            <a:r>
              <a:rPr lang="en-US" sz="20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30000"/>
              </a:lnSpc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сульфат бария,</a:t>
            </a:r>
          </a:p>
          <a:p>
            <a:pPr algn="ctr">
              <a:lnSpc>
                <a:spcPct val="130000"/>
              </a:lnSpc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средняя соль</a:t>
            </a: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92080" y="2204864"/>
            <a:ext cx="2971800" cy="1905000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395536" y="3645024"/>
            <a:ext cx="4284984" cy="1251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Сульфат бария нерастворим, </a:t>
            </a:r>
          </a:p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задерживает рентгеновские лучи, </a:t>
            </a:r>
          </a:p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нетоксичен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7544" y="5229200"/>
            <a:ext cx="8424936" cy="850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Применяют для диагностики заболеваний  желудочно-кишечного тракта как </a:t>
            </a:r>
            <a:r>
              <a:rPr lang="ru-RU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рентгеноконтрастное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вещество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2339752" y="1752009"/>
            <a:ext cx="3672408" cy="209288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Раствор</a:t>
            </a:r>
            <a:r>
              <a:rPr kumimoji="0" lang="ru-RU" sz="2000" b="1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йода спиртовой</a:t>
            </a:r>
            <a:endParaRPr lang="ru-RU" sz="20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5% 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раствор 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lang="en-US" sz="2000" b="1" i="1" baseline="-25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sz="2000" b="1" i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lang="en-US" sz="2000" b="1" i="1" baseline="-25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− 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простое вещество, неметалл,</a:t>
            </a:r>
          </a:p>
          <a:p>
            <a:pPr lvl="0" algn="ctr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ОН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−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этиловый спирт </a:t>
            </a:r>
            <a:endParaRPr kumimoji="0" lang="ru-RU" sz="2000" b="0" i="1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88640"/>
            <a:ext cx="889248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Антисептики</a:t>
            </a:r>
          </a:p>
          <a:p>
            <a:pPr algn="ctr"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Лекарственные средства, обладающие противомикробным действием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11560" y="4601453"/>
            <a:ext cx="3960440" cy="175432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Цинковая мазь</a:t>
            </a:r>
          </a:p>
          <a:p>
            <a:pPr marL="0" marR="0" lvl="0" indent="0" algn="ctr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ZnO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оксид цинка,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</a:t>
            </a:r>
            <a:r>
              <a:rPr lang="ru-RU" sz="2000" i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амфотерный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оксид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 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      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436096" y="1916832"/>
            <a:ext cx="3564904" cy="1944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  обработке царапин </a:t>
            </a:r>
          </a:p>
          <a:p>
            <a:pPr algn="r">
              <a:lnSpc>
                <a:spcPct val="130000"/>
              </a:lnSpc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раствором йода </a:t>
            </a:r>
          </a:p>
          <a:p>
            <a:pPr algn="r">
              <a:lnSpc>
                <a:spcPct val="130000"/>
              </a:lnSpc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надо смазывать кожу </a:t>
            </a:r>
          </a:p>
          <a:p>
            <a:pPr algn="r">
              <a:lnSpc>
                <a:spcPct val="130000"/>
              </a:lnSpc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 краев раны, не нанося на </a:t>
            </a:r>
          </a:p>
          <a:p>
            <a:pPr algn="r">
              <a:lnSpc>
                <a:spcPct val="130000"/>
              </a:lnSpc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раневую поверхность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560" y="1772816"/>
            <a:ext cx="1682663" cy="1800200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30840" y="4581129"/>
            <a:ext cx="2217424" cy="1512168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60648"/>
            <a:ext cx="79928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Антисептики 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262664" y="1556792"/>
            <a:ext cx="2881336" cy="169277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Перекись водорода</a:t>
            </a:r>
          </a:p>
          <a:p>
            <a:pPr lvl="0" algn="ctr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3%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раствор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 </a:t>
            </a:r>
          </a:p>
          <a:p>
            <a:pPr marL="0" marR="0" lvl="0" indent="0" algn="ctr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пероксид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водорода </a:t>
            </a:r>
            <a:endParaRPr kumimoji="0" lang="ru-RU" sz="2000" b="0" i="1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1268760"/>
            <a:ext cx="295232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Калия перманганат</a:t>
            </a:r>
          </a:p>
          <a:p>
            <a:pPr algn="ctr">
              <a:lnSpc>
                <a:spcPct val="130000"/>
              </a:lnSpc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KMnO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</a:p>
          <a:p>
            <a:pPr algn="ctr">
              <a:lnSpc>
                <a:spcPct val="130000"/>
              </a:lnSpc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перманганат калия,</a:t>
            </a:r>
          </a:p>
          <a:p>
            <a:pPr algn="ctr">
              <a:lnSpc>
                <a:spcPct val="130000"/>
              </a:lnSpc>
            </a:pP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средняя соль</a:t>
            </a:r>
            <a:endParaRPr lang="ru-RU" sz="20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95536" y="3861048"/>
            <a:ext cx="3564904" cy="169277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Раствор</a:t>
            </a:r>
            <a:r>
              <a:rPr kumimoji="0" lang="ru-RU" sz="2000" b="1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аммиака</a:t>
            </a:r>
          </a:p>
          <a:p>
            <a:pPr lvl="0" algn="ctr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10% раствор 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NH</a:t>
            </a:r>
            <a:r>
              <a:rPr lang="en-US" sz="2000" b="1" i="1" baseline="-25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lang="ru-RU" sz="2000" b="1" i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нашатырный спирт,</a:t>
            </a:r>
          </a:p>
          <a:p>
            <a:pPr lvl="0" algn="ctr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NH</a:t>
            </a:r>
            <a:r>
              <a:rPr lang="ru-RU" sz="2000" i="1" baseline="-25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∙Н</a:t>
            </a:r>
            <a:r>
              <a:rPr lang="ru-RU" sz="2000" i="1" baseline="-25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 − гидрат аммиака </a:t>
            </a:r>
            <a:endParaRPr kumimoji="0" lang="ru-RU" sz="2000" b="0" i="1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5445224"/>
            <a:ext cx="4140968" cy="1251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Дезинфекция кожи рук,</a:t>
            </a:r>
          </a:p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выведение из обморочного состояния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508104" y="4653136"/>
            <a:ext cx="363589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высоких концентрациях</a:t>
            </a:r>
          </a:p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нашатырный спирт опасен </a:t>
            </a:r>
          </a:p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провоцирует рефлекторную остановку дыхания</a:t>
            </a:r>
            <a:endParaRPr lang="ru-RU" sz="2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11960" y="4365104"/>
            <a:ext cx="1224136" cy="2055138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email"/>
          <a:srcRect t="-7265" b="-7242"/>
          <a:stretch>
            <a:fillRect/>
          </a:stretch>
        </p:blipFill>
        <p:spPr bwMode="auto">
          <a:xfrm>
            <a:off x="5004048" y="1484784"/>
            <a:ext cx="1296144" cy="2246108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23528" y="980728"/>
            <a:ext cx="1656184" cy="1975865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11" name="Прямоугольник 10"/>
          <p:cNvSpPr/>
          <p:nvPr/>
        </p:nvSpPr>
        <p:spPr>
          <a:xfrm>
            <a:off x="1891421" y="2924944"/>
            <a:ext cx="3323730" cy="8525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19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Кристаллы марганцовки </a:t>
            </a:r>
          </a:p>
          <a:p>
            <a:pPr algn="ctr">
              <a:lnSpc>
                <a:spcPct val="130000"/>
              </a:lnSpc>
            </a:pPr>
            <a:r>
              <a:rPr lang="ru-RU" sz="19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могут вызвать ожог      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6216" y="3429000"/>
            <a:ext cx="2627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2H</a:t>
            </a:r>
            <a:r>
              <a:rPr lang="en-US" sz="2000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000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000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→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2H</a:t>
            </a:r>
            <a:r>
              <a:rPr lang="en-US" sz="2000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O+O</a:t>
            </a:r>
            <a:r>
              <a:rPr lang="en-US" sz="2000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↑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20272" y="3212976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ферменты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3568" y="1916832"/>
            <a:ext cx="1872208" cy="1872208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-324544" y="3789040"/>
            <a:ext cx="410445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Алмагель</a:t>
            </a:r>
            <a:endParaRPr lang="ru-RU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Al(OH)</a:t>
            </a:r>
            <a:r>
              <a:rPr lang="en-US" sz="20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0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ru-RU" sz="20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гидроксид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алюминия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  <a:endParaRPr lang="ru-RU" sz="20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Mg(OH)</a:t>
            </a:r>
            <a:r>
              <a:rPr lang="en-US" sz="20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30000"/>
              </a:lnSpc>
            </a:pPr>
            <a:r>
              <a:rPr lang="ru-RU" sz="20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гидроксид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магния,</a:t>
            </a:r>
          </a:p>
          <a:p>
            <a:pPr algn="ctr">
              <a:lnSpc>
                <a:spcPct val="130000"/>
              </a:lnSpc>
            </a:pP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основания</a:t>
            </a:r>
            <a:endParaRPr lang="ru-RU" sz="2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92696"/>
            <a:ext cx="9144000" cy="96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anti</a:t>
            </a:r>
            <a:r>
              <a:rPr lang="ru-RU" sz="1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 греческое)- против,</a:t>
            </a:r>
            <a:r>
              <a:rPr lang="en-US" sz="1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acidus</a:t>
            </a:r>
            <a:r>
              <a:rPr lang="en-US" sz="1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(латинское) – кислый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Лекарственные средства, применяемые для нейтрализации избытка соляной кислоты в желудочном соке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95936" y="2348880"/>
            <a:ext cx="4824536" cy="2058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Al(OH)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+ 3HCl→AlCl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+ 3H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 </a:t>
            </a:r>
          </a:p>
          <a:p>
            <a:pPr>
              <a:lnSpc>
                <a:spcPct val="130000"/>
              </a:lnSpc>
            </a:pP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Mg(OH)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+ 2HCl→MgCl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+ 2H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 </a:t>
            </a:r>
            <a:endParaRPr lang="ru-RU" sz="2000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30000"/>
              </a:lnSpc>
            </a:pP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и процессы </a:t>
            </a:r>
            <a:endParaRPr lang="en-US" sz="2000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Mg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+ 2HCl→MgCl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H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 +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↑</a:t>
            </a:r>
            <a:endParaRPr lang="ru-RU" sz="2000" i="1" baseline="-25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30000"/>
              </a:lnSpc>
            </a:pPr>
            <a:r>
              <a:rPr lang="ru-RU" sz="20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СаС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+ 2HCl→</a:t>
            </a:r>
            <a:r>
              <a:rPr lang="ru-RU" sz="20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Cl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H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 +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000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↑ </a:t>
            </a:r>
            <a:endParaRPr lang="ru-RU" sz="2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131840" y="1700808"/>
            <a:ext cx="60121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Механизм действия антацидов – реакция нейтрализации:</a:t>
            </a:r>
            <a:endParaRPr lang="ru-RU" sz="2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260648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Антациды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15608" y="4365010"/>
            <a:ext cx="352839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Ренни</a:t>
            </a:r>
            <a:endParaRPr lang="ru-RU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Ca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</a:t>
            </a:r>
            <a:endParaRPr lang="ru-RU" sz="20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карбонат  кальция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  <a:endParaRPr lang="ru-RU" sz="20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Mg</a:t>
            </a: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20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  </a:t>
            </a:r>
            <a:endParaRPr lang="ru-RU" sz="20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ru-RU" sz="2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карбонат магния,  </a:t>
            </a:r>
          </a:p>
          <a:p>
            <a:pPr algn="ctr">
              <a:lnSpc>
                <a:spcPct val="130000"/>
              </a:lnSpc>
            </a:pP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средние соли</a:t>
            </a:r>
            <a:endParaRPr lang="ru-RU" sz="20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067944" y="4653136"/>
            <a:ext cx="1800200" cy="1375353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2889</TotalTime>
  <Words>1280</Words>
  <Application>Microsoft Office PowerPoint</Application>
  <PresentationFormat>Экран (4:3)</PresentationFormat>
  <Paragraphs>314</Paragraphs>
  <Slides>16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</dc:creator>
  <cp:lastModifiedBy>re</cp:lastModifiedBy>
  <cp:revision>350</cp:revision>
  <dcterms:created xsi:type="dcterms:W3CDTF">2014-10-25T17:12:17Z</dcterms:created>
  <dcterms:modified xsi:type="dcterms:W3CDTF">2015-04-10T20:37:28Z</dcterms:modified>
</cp:coreProperties>
</file>