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4" r:id="rId1"/>
    <p:sldMasterId id="2147483819" r:id="rId2"/>
    <p:sldMasterId id="2147483831" r:id="rId3"/>
    <p:sldMasterId id="2147483844" r:id="rId4"/>
    <p:sldMasterId id="2147483857" r:id="rId5"/>
    <p:sldMasterId id="2147483869" r:id="rId6"/>
    <p:sldMasterId id="2147483881" r:id="rId7"/>
  </p:sldMasterIdLst>
  <p:notesMasterIdLst>
    <p:notesMasterId r:id="rId65"/>
  </p:notesMasterIdLst>
  <p:sldIdLst>
    <p:sldId id="362" r:id="rId8"/>
    <p:sldId id="310" r:id="rId9"/>
    <p:sldId id="306" r:id="rId10"/>
    <p:sldId id="309" r:id="rId11"/>
    <p:sldId id="308" r:id="rId12"/>
    <p:sldId id="307" r:id="rId13"/>
    <p:sldId id="311" r:id="rId14"/>
    <p:sldId id="312" r:id="rId15"/>
    <p:sldId id="355" r:id="rId16"/>
    <p:sldId id="313" r:id="rId17"/>
    <p:sldId id="354" r:id="rId18"/>
    <p:sldId id="314" r:id="rId19"/>
    <p:sldId id="337" r:id="rId20"/>
    <p:sldId id="333" r:id="rId21"/>
    <p:sldId id="334" r:id="rId22"/>
    <p:sldId id="339" r:id="rId23"/>
    <p:sldId id="341" r:id="rId24"/>
    <p:sldId id="344" r:id="rId25"/>
    <p:sldId id="325" r:id="rId26"/>
    <p:sldId id="340" r:id="rId27"/>
    <p:sldId id="347" r:id="rId28"/>
    <p:sldId id="338" r:id="rId29"/>
    <p:sldId id="348" r:id="rId30"/>
    <p:sldId id="349" r:id="rId31"/>
    <p:sldId id="326" r:id="rId32"/>
    <p:sldId id="356" r:id="rId33"/>
    <p:sldId id="342" r:id="rId34"/>
    <p:sldId id="327" r:id="rId35"/>
    <p:sldId id="328" r:id="rId36"/>
    <p:sldId id="332" r:id="rId37"/>
    <p:sldId id="350" r:id="rId38"/>
    <p:sldId id="352" r:id="rId39"/>
    <p:sldId id="353" r:id="rId40"/>
    <p:sldId id="358" r:id="rId41"/>
    <p:sldId id="329" r:id="rId42"/>
    <p:sldId id="359" r:id="rId43"/>
    <p:sldId id="357" r:id="rId44"/>
    <p:sldId id="363" r:id="rId45"/>
    <p:sldId id="364" r:id="rId46"/>
    <p:sldId id="330" r:id="rId47"/>
    <p:sldId id="331" r:id="rId48"/>
    <p:sldId id="360" r:id="rId49"/>
    <p:sldId id="346" r:id="rId50"/>
    <p:sldId id="361" r:id="rId51"/>
    <p:sldId id="315" r:id="rId52"/>
    <p:sldId id="316" r:id="rId53"/>
    <p:sldId id="321" r:id="rId54"/>
    <p:sldId id="320" r:id="rId55"/>
    <p:sldId id="317" r:id="rId56"/>
    <p:sldId id="318" r:id="rId57"/>
    <p:sldId id="319" r:id="rId58"/>
    <p:sldId id="323" r:id="rId59"/>
    <p:sldId id="322" r:id="rId60"/>
    <p:sldId id="324" r:id="rId61"/>
    <p:sldId id="366" r:id="rId62"/>
    <p:sldId id="343" r:id="rId63"/>
    <p:sldId id="367" r:id="rId6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1616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1656" y="-2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63" Type="http://schemas.openxmlformats.org/officeDocument/2006/relationships/slide" Target="slides/slide56.xml"/><Relationship Id="rId68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66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61" Type="http://schemas.openxmlformats.org/officeDocument/2006/relationships/slide" Target="slides/slide54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slide" Target="slides/slide53.xml"/><Relationship Id="rId65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slide" Target="slides/slide49.xml"/><Relationship Id="rId64" Type="http://schemas.openxmlformats.org/officeDocument/2006/relationships/slide" Target="slides/slide57.xml"/><Relationship Id="rId69" Type="http://schemas.openxmlformats.org/officeDocument/2006/relationships/tableStyles" Target="tableStyles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slide" Target="slides/slide52.xml"/><Relationship Id="rId67" Type="http://schemas.openxmlformats.org/officeDocument/2006/relationships/viewProps" Target="viewProps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slide" Target="slides/slide5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85F01D-257E-4506-AFC1-D61EADA12C9F}" type="datetimeFigureOut">
              <a:rPr lang="ru-RU" smtClean="0"/>
              <a:pPr/>
              <a:t>31.01.2014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3323A4-A32A-4FB8-AF20-A37A68EA99C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71851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336550" y="1530350"/>
            <a:ext cx="21621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228600" indent="-228600">
              <a:spcBef>
                <a:spcPct val="50000"/>
              </a:spcBef>
              <a:buClr>
                <a:schemeClr val="tx2"/>
              </a:buClr>
              <a:buFontTx/>
              <a:buChar char="•"/>
              <a:defRPr/>
            </a:pPr>
            <a:endParaRPr lang="en-GB" sz="2400"/>
          </a:p>
        </p:txBody>
      </p:sp>
      <p:sp>
        <p:nvSpPr>
          <p:cNvPr id="11981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GB"/>
          </a:p>
        </p:txBody>
      </p:sp>
      <p:sp>
        <p:nvSpPr>
          <p:cNvPr id="11981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 smtClean="0"/>
              <a:t>Образец подзаголовка</a:t>
            </a:r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67500" y="306388"/>
            <a:ext cx="2095500" cy="578961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0" y="306388"/>
            <a:ext cx="6134100" cy="578961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Заголовок, текст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06388"/>
            <a:ext cx="8382000" cy="83661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81000" y="1525588"/>
            <a:ext cx="4114800" cy="45704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648200" y="1525588"/>
            <a:ext cx="4114800" cy="4570412"/>
          </a:xfrm>
        </p:spPr>
        <p:txBody>
          <a:bodyPr/>
          <a:lstStyle/>
          <a:p>
            <a:pPr lvl="0"/>
            <a:r>
              <a:rPr lang="ru-RU" noProof="0" smtClean="0"/>
              <a:t>Вставка диаграммы</a:t>
            </a:r>
            <a:endParaRPr lang="en-US" noProof="0" smtClean="0"/>
          </a:p>
        </p:txBody>
      </p:sp>
    </p:spTree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8D935D-33EC-449C-BF9B-1491632CE70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7A0D4C-8613-42D4-873C-108461BB58A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52BF68-4C90-4381-BD3A-848CF5CFC6F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762000" y="1905000"/>
            <a:ext cx="3760788" cy="41306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75188" y="1905000"/>
            <a:ext cx="3760787" cy="41306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4A60B3-9885-4256-BDE1-1EA888DF4F2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E43DEE-8E87-4E0F-85C1-6411DE3CAD9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A513EE-093D-4D69-8EF2-BB8139CC609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90041E-ADE0-4B8E-9707-F250DAFE1BE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0C1BAF-52D0-4DAB-ADFE-5940E3C05E2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9A254D-63D9-42EC-B4A2-977790F9133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F44BBA-5048-4523-8966-758546A6A5E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8275" y="533400"/>
            <a:ext cx="1917700" cy="55022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762000" y="533400"/>
            <a:ext cx="5603875" cy="55022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AB442B-B77B-4564-A176-6A8C3F0E149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691DA1B3-DFAA-4AC9-A304-F85B32B118E5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321D4C6A-42ED-4777-92C5-BCC822FE0EF1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0C705D07-ED57-4262-9DEA-BCF9F2956194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762000" y="1905000"/>
            <a:ext cx="3760788" cy="41306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75188" y="1905000"/>
            <a:ext cx="3760787" cy="41306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648CBCE4-0C30-403B-91F6-D547B1519162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AB09584E-B575-4D8D-B488-0DC76C3D4530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BD77FC34-78B7-4244-8B6A-14CE97DFC585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DAE9A162-42F0-4C0D-825E-2EAE5D51058B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BF2C048B-CA39-4517-8D7E-51FB3B165523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2DA27FB9-C038-40B5-BC7D-633B02A81D96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9C82C4DD-5AAA-4E47-9E1E-640BC09A9EFF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8275" y="533400"/>
            <a:ext cx="1917700" cy="55022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762000" y="533400"/>
            <a:ext cx="5603875" cy="55022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C6BD27DD-FF34-43FC-9A03-0A899225FC48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2000" y="533400"/>
            <a:ext cx="7673975" cy="112077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762000" y="1905000"/>
            <a:ext cx="7673975" cy="4130675"/>
          </a:xfrm>
        </p:spPr>
        <p:txBody>
          <a:bodyPr/>
          <a:lstStyle/>
          <a:p>
            <a:r>
              <a:rPr lang="ru-RU" smtClean="0"/>
              <a:t>Вставка диаграммы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>
          <a:xfrm>
            <a:off x="6858000" y="6400800"/>
            <a:ext cx="1577975" cy="434975"/>
          </a:xfrm>
        </p:spPr>
        <p:txBody>
          <a:bodyPr/>
          <a:lstStyle>
            <a:lvl1pPr>
              <a:defRPr/>
            </a:lvl1pPr>
          </a:lstStyle>
          <a:p>
            <a:fld id="{45947284-95B5-4E17-9422-71AD16CF42FD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6350"/>
            <a:ext cx="9140825" cy="6851650"/>
            <a:chOff x="0" y="4"/>
            <a:chExt cx="5758" cy="4316"/>
          </a:xfrm>
        </p:grpSpPr>
        <p:grpSp>
          <p:nvGrpSpPr>
            <p:cNvPr id="3" name="Group 3"/>
            <p:cNvGrpSpPr>
              <a:grpSpLocks/>
            </p:cNvGrpSpPr>
            <p:nvPr/>
          </p:nvGrpSpPr>
          <p:grpSpPr bwMode="auto">
            <a:xfrm>
              <a:off x="0" y="1161"/>
              <a:ext cx="5758" cy="3159"/>
              <a:chOff x="0" y="1161"/>
              <a:chExt cx="5758" cy="3159"/>
            </a:xfrm>
          </p:grpSpPr>
          <p:sp>
            <p:nvSpPr>
              <p:cNvPr id="16" name="Freeform 4"/>
              <p:cNvSpPr>
                <a:spLocks/>
              </p:cNvSpPr>
              <p:nvPr/>
            </p:nvSpPr>
            <p:spPr bwMode="hidden">
              <a:xfrm>
                <a:off x="558" y="1161"/>
                <a:ext cx="5200" cy="3159"/>
              </a:xfrm>
              <a:custGeom>
                <a:avLst/>
                <a:gdLst/>
                <a:ahLst/>
                <a:cxnLst>
                  <a:cxn ang="0">
                    <a:pos x="0" y="3159"/>
                  </a:cxn>
                  <a:cxn ang="0">
                    <a:pos x="5184" y="3159"/>
                  </a:cxn>
                  <a:cxn ang="0">
                    <a:pos x="5184" y="0"/>
                  </a:cxn>
                  <a:cxn ang="0">
                    <a:pos x="0" y="0"/>
                  </a:cxn>
                  <a:cxn ang="0">
                    <a:pos x="0" y="3159"/>
                  </a:cxn>
                  <a:cxn ang="0">
                    <a:pos x="0" y="3159"/>
                  </a:cxn>
                </a:cxnLst>
                <a:rect l="0" t="0" r="r" b="b"/>
                <a:pathLst>
                  <a:path w="5184" h="3159">
                    <a:moveTo>
                      <a:pt x="0" y="3159"/>
                    </a:moveTo>
                    <a:lnTo>
                      <a:pt x="5184" y="3159"/>
                    </a:lnTo>
                    <a:lnTo>
                      <a:pt x="5184" y="0"/>
                    </a:lnTo>
                    <a:lnTo>
                      <a:pt x="0" y="0"/>
                    </a:lnTo>
                    <a:lnTo>
                      <a:pt x="0" y="3159"/>
                    </a:lnTo>
                    <a:lnTo>
                      <a:pt x="0" y="3159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7" name="Freeform 5"/>
              <p:cNvSpPr>
                <a:spLocks/>
              </p:cNvSpPr>
              <p:nvPr/>
            </p:nvSpPr>
            <p:spPr bwMode="hidden">
              <a:xfrm>
                <a:off x="0" y="1161"/>
                <a:ext cx="558" cy="315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3159"/>
                  </a:cxn>
                  <a:cxn ang="0">
                    <a:pos x="556" y="3159"/>
                  </a:cxn>
                  <a:cxn ang="0">
                    <a:pos x="556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556" h="3159">
                    <a:moveTo>
                      <a:pt x="0" y="0"/>
                    </a:moveTo>
                    <a:lnTo>
                      <a:pt x="0" y="3159"/>
                    </a:lnTo>
                    <a:lnTo>
                      <a:pt x="556" y="3159"/>
                    </a:lnTo>
                    <a:lnTo>
                      <a:pt x="556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</p:grpSp>
        <p:sp>
          <p:nvSpPr>
            <p:cNvPr id="6" name="Freeform 6"/>
            <p:cNvSpPr>
              <a:spLocks/>
            </p:cNvSpPr>
            <p:nvPr/>
          </p:nvSpPr>
          <p:spPr bwMode="ltGray">
            <a:xfrm>
              <a:off x="552" y="951"/>
              <a:ext cx="12" cy="42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420"/>
                </a:cxn>
                <a:cxn ang="0">
                  <a:pos x="12" y="42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2" h="420">
                  <a:moveTo>
                    <a:pt x="0" y="0"/>
                  </a:moveTo>
                  <a:lnTo>
                    <a:pt x="0" y="420"/>
                  </a:lnTo>
                  <a:lnTo>
                    <a:pt x="12" y="42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50000">
                  <a:schemeClr val="hlink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" name="Freeform 7"/>
            <p:cNvSpPr>
              <a:spLocks/>
            </p:cNvSpPr>
            <p:nvPr/>
          </p:nvSpPr>
          <p:spPr bwMode="ltGray">
            <a:xfrm>
              <a:off x="767" y="1155"/>
              <a:ext cx="252" cy="12"/>
            </a:xfrm>
            <a:custGeom>
              <a:avLst/>
              <a:gdLst/>
              <a:ahLst/>
              <a:cxnLst>
                <a:cxn ang="0">
                  <a:pos x="251" y="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51" y="12"/>
                </a:cxn>
                <a:cxn ang="0">
                  <a:pos x="251" y="0"/>
                </a:cxn>
                <a:cxn ang="0">
                  <a:pos x="251" y="0"/>
                </a:cxn>
              </a:cxnLst>
              <a:rect l="0" t="0" r="r" b="b"/>
              <a:pathLst>
                <a:path w="251" h="12">
                  <a:moveTo>
                    <a:pt x="251" y="0"/>
                  </a:moveTo>
                  <a:lnTo>
                    <a:pt x="0" y="0"/>
                  </a:lnTo>
                  <a:lnTo>
                    <a:pt x="0" y="12"/>
                  </a:lnTo>
                  <a:lnTo>
                    <a:pt x="251" y="12"/>
                  </a:lnTo>
                  <a:lnTo>
                    <a:pt x="251" y="0"/>
                  </a:lnTo>
                  <a:lnTo>
                    <a:pt x="25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8" name="Freeform 8"/>
            <p:cNvSpPr>
              <a:spLocks/>
            </p:cNvSpPr>
            <p:nvPr/>
          </p:nvSpPr>
          <p:spPr bwMode="ltGray">
            <a:xfrm>
              <a:off x="0" y="1155"/>
              <a:ext cx="351" cy="1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51" y="12"/>
                </a:cxn>
                <a:cxn ang="0">
                  <a:pos x="251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51" h="12">
                  <a:moveTo>
                    <a:pt x="0" y="0"/>
                  </a:moveTo>
                  <a:lnTo>
                    <a:pt x="0" y="12"/>
                  </a:lnTo>
                  <a:lnTo>
                    <a:pt x="251" y="12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grpSp>
          <p:nvGrpSpPr>
            <p:cNvPr id="4" name="Group 9"/>
            <p:cNvGrpSpPr>
              <a:grpSpLocks/>
            </p:cNvGrpSpPr>
            <p:nvPr/>
          </p:nvGrpSpPr>
          <p:grpSpPr bwMode="auto">
            <a:xfrm>
              <a:off x="348" y="4"/>
              <a:ext cx="5410" cy="4316"/>
              <a:chOff x="348" y="4"/>
              <a:chExt cx="5410" cy="4316"/>
            </a:xfrm>
          </p:grpSpPr>
          <p:sp>
            <p:nvSpPr>
              <p:cNvPr id="10" name="Freeform 10"/>
              <p:cNvSpPr>
                <a:spLocks/>
              </p:cNvSpPr>
              <p:nvPr/>
            </p:nvSpPr>
            <p:spPr bwMode="ltGray">
              <a:xfrm>
                <a:off x="552" y="4"/>
                <a:ext cx="12" cy="695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0" y="0"/>
                  </a:cxn>
                  <a:cxn ang="0">
                    <a:pos x="0" y="695"/>
                  </a:cxn>
                  <a:cxn ang="0">
                    <a:pos x="12" y="695"/>
                  </a:cxn>
                  <a:cxn ang="0">
                    <a:pos x="12" y="0"/>
                  </a:cxn>
                  <a:cxn ang="0">
                    <a:pos x="12" y="0"/>
                  </a:cxn>
                </a:cxnLst>
                <a:rect l="0" t="0" r="r" b="b"/>
                <a:pathLst>
                  <a:path w="12" h="695">
                    <a:moveTo>
                      <a:pt x="12" y="0"/>
                    </a:moveTo>
                    <a:lnTo>
                      <a:pt x="0" y="0"/>
                    </a:lnTo>
                    <a:lnTo>
                      <a:pt x="0" y="695"/>
                    </a:lnTo>
                    <a:lnTo>
                      <a:pt x="12" y="695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1" name="Freeform 11"/>
              <p:cNvSpPr>
                <a:spLocks/>
              </p:cNvSpPr>
              <p:nvPr/>
            </p:nvSpPr>
            <p:spPr bwMode="ltGray">
              <a:xfrm>
                <a:off x="552" y="1623"/>
                <a:ext cx="12" cy="2697"/>
              </a:xfrm>
              <a:custGeom>
                <a:avLst/>
                <a:gdLst/>
                <a:ahLst/>
                <a:cxnLst>
                  <a:cxn ang="0">
                    <a:pos x="0" y="2697"/>
                  </a:cxn>
                  <a:cxn ang="0">
                    <a:pos x="12" y="2697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2697"/>
                  </a:cxn>
                  <a:cxn ang="0">
                    <a:pos x="0" y="2697"/>
                  </a:cxn>
                </a:cxnLst>
                <a:rect l="0" t="0" r="r" b="b"/>
                <a:pathLst>
                  <a:path w="12" h="2697">
                    <a:moveTo>
                      <a:pt x="0" y="2697"/>
                    </a:moveTo>
                    <a:lnTo>
                      <a:pt x="12" y="2697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697"/>
                    </a:lnTo>
                    <a:lnTo>
                      <a:pt x="0" y="269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2" name="Freeform 12"/>
              <p:cNvSpPr>
                <a:spLocks/>
              </p:cNvSpPr>
              <p:nvPr/>
            </p:nvSpPr>
            <p:spPr bwMode="ltGray">
              <a:xfrm>
                <a:off x="1019" y="1155"/>
                <a:ext cx="4739" cy="12"/>
              </a:xfrm>
              <a:custGeom>
                <a:avLst/>
                <a:gdLst/>
                <a:ahLst/>
                <a:cxnLst>
                  <a:cxn ang="0">
                    <a:pos x="4724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4724" y="12"/>
                  </a:cxn>
                  <a:cxn ang="0">
                    <a:pos x="4724" y="0"/>
                  </a:cxn>
                  <a:cxn ang="0">
                    <a:pos x="4724" y="0"/>
                  </a:cxn>
                </a:cxnLst>
                <a:rect l="0" t="0" r="r" b="b"/>
                <a:pathLst>
                  <a:path w="4724" h="12">
                    <a:moveTo>
                      <a:pt x="4724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4724" y="12"/>
                    </a:lnTo>
                    <a:lnTo>
                      <a:pt x="4724" y="0"/>
                    </a:lnTo>
                    <a:lnTo>
                      <a:pt x="47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3" name="Freeform 13"/>
              <p:cNvSpPr>
                <a:spLocks/>
              </p:cNvSpPr>
              <p:nvPr/>
            </p:nvSpPr>
            <p:spPr bwMode="ltGray">
              <a:xfrm>
                <a:off x="552" y="1371"/>
                <a:ext cx="12" cy="252"/>
              </a:xfrm>
              <a:custGeom>
                <a:avLst/>
                <a:gdLst/>
                <a:ahLst/>
                <a:cxnLst>
                  <a:cxn ang="0">
                    <a:pos x="0" y="252"/>
                  </a:cxn>
                  <a:cxn ang="0">
                    <a:pos x="12" y="252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252"/>
                  </a:cxn>
                  <a:cxn ang="0">
                    <a:pos x="0" y="252"/>
                  </a:cxn>
                </a:cxnLst>
                <a:rect l="0" t="0" r="r" b="b"/>
                <a:pathLst>
                  <a:path w="12" h="252">
                    <a:moveTo>
                      <a:pt x="0" y="252"/>
                    </a:moveTo>
                    <a:lnTo>
                      <a:pt x="12" y="252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52"/>
                    </a:lnTo>
                    <a:lnTo>
                      <a:pt x="0" y="25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4" name="Freeform 14"/>
              <p:cNvSpPr>
                <a:spLocks/>
              </p:cNvSpPr>
              <p:nvPr/>
            </p:nvSpPr>
            <p:spPr bwMode="ltGray">
              <a:xfrm>
                <a:off x="552" y="699"/>
                <a:ext cx="12" cy="252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0" y="0"/>
                  </a:cxn>
                  <a:cxn ang="0">
                    <a:pos x="0" y="252"/>
                  </a:cxn>
                  <a:cxn ang="0">
                    <a:pos x="12" y="252"/>
                  </a:cxn>
                  <a:cxn ang="0">
                    <a:pos x="12" y="0"/>
                  </a:cxn>
                  <a:cxn ang="0">
                    <a:pos x="12" y="0"/>
                  </a:cxn>
                </a:cxnLst>
                <a:rect l="0" t="0" r="r" b="b"/>
                <a:pathLst>
                  <a:path w="12" h="252">
                    <a:moveTo>
                      <a:pt x="12" y="0"/>
                    </a:moveTo>
                    <a:lnTo>
                      <a:pt x="0" y="0"/>
                    </a:lnTo>
                    <a:lnTo>
                      <a:pt x="0" y="252"/>
                    </a:lnTo>
                    <a:lnTo>
                      <a:pt x="12" y="252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5" name="Freeform 15"/>
              <p:cNvSpPr>
                <a:spLocks/>
              </p:cNvSpPr>
              <p:nvPr/>
            </p:nvSpPr>
            <p:spPr bwMode="ltGray">
              <a:xfrm>
                <a:off x="348" y="1155"/>
                <a:ext cx="419" cy="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18" y="12"/>
                  </a:cxn>
                  <a:cxn ang="0">
                    <a:pos x="418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418" h="12">
                    <a:moveTo>
                      <a:pt x="0" y="0"/>
                    </a:moveTo>
                    <a:lnTo>
                      <a:pt x="0" y="12"/>
                    </a:lnTo>
                    <a:lnTo>
                      <a:pt x="418" y="12"/>
                    </a:lnTo>
                    <a:lnTo>
                      <a:pt x="418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</p:grpSp>
      </p:grpSp>
      <p:sp>
        <p:nvSpPr>
          <p:cNvPr id="418832" name="Rectangle 16"/>
          <p:cNvSpPr>
            <a:spLocks noGrp="1" noChangeArrowheads="1"/>
          </p:cNvSpPr>
          <p:nvPr>
            <p:ph type="ctrTitle" sz="quarter"/>
          </p:nvPr>
        </p:nvSpPr>
        <p:spPr>
          <a:xfrm>
            <a:off x="1066800" y="1997075"/>
            <a:ext cx="7086600" cy="1431925"/>
          </a:xfrm>
        </p:spPr>
        <p:txBody>
          <a:bodyPr anchor="b"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418833" name="Rectangle 1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0668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18" name="Rectangle 18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5B106E36-FD25-4E2D-B0AA-010F637433A0}" type="datetimeFigureOut">
              <a:rPr lang="ru-RU" smtClean="0"/>
              <a:pPr/>
              <a:t>31.01.2014</a:t>
            </a:fld>
            <a:endParaRPr lang="ru-RU"/>
          </a:p>
        </p:txBody>
      </p:sp>
      <p:sp>
        <p:nvSpPr>
          <p:cNvPr id="19" name="Rectangle 19"/>
          <p:cNvSpPr>
            <a:spLocks noGrp="1" noChangeArrowheads="1"/>
          </p:cNvSpPr>
          <p:nvPr>
            <p:ph type="ftr" sz="quarter" idx="11"/>
          </p:nvPr>
        </p:nvSpPr>
        <p:spPr>
          <a:xfrm>
            <a:off x="3352800" y="6248400"/>
            <a:ext cx="2895600" cy="457200"/>
          </a:xfrm>
        </p:spPr>
        <p:txBody>
          <a:bodyPr/>
          <a:lstStyle>
            <a:lvl1pPr>
              <a:defRPr smtClean="0"/>
            </a:lvl1pPr>
          </a:lstStyle>
          <a:p>
            <a:endParaRPr lang="ru-RU"/>
          </a:p>
        </p:txBody>
      </p:sp>
      <p:sp>
        <p:nvSpPr>
          <p:cNvPr id="20" name="Rectangle 2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B8D935D-33EC-449C-BF9B-1491632CE70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31.01.2014</a:t>
            </a:fld>
            <a:endParaRPr lang="ru-RU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7A0D4C-8613-42D4-873C-108461BB58A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31.01.2014</a:t>
            </a:fld>
            <a:endParaRPr lang="ru-RU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52BF68-4C90-4381-BD3A-848CF5CFC6F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066800" y="1981200"/>
            <a:ext cx="36957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914900" y="1981200"/>
            <a:ext cx="36957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31.01.2014</a:t>
            </a:fld>
            <a:endParaRPr lang="ru-RU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4A60B3-9885-4256-BDE1-1EA888DF4F2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525588"/>
            <a:ext cx="4114800" cy="4570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5588"/>
            <a:ext cx="4114800" cy="4570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31.01.2014</a:t>
            </a:fld>
            <a:endParaRPr lang="ru-RU"/>
          </a:p>
        </p:txBody>
      </p:sp>
      <p:sp>
        <p:nvSpPr>
          <p:cNvPr id="8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E43DEE-8E87-4E0F-85C1-6411DE3CAD9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31.01.2014</a:t>
            </a:fld>
            <a:endParaRPr lang="ru-RU"/>
          </a:p>
        </p:txBody>
      </p:sp>
      <p:sp>
        <p:nvSpPr>
          <p:cNvPr id="4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A513EE-093D-4D69-8EF2-BB8139CC609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31.01.2014</a:t>
            </a:fld>
            <a:endParaRPr lang="ru-RU"/>
          </a:p>
        </p:txBody>
      </p:sp>
      <p:sp>
        <p:nvSpPr>
          <p:cNvPr id="3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90041E-ADE0-4B8E-9707-F250DAFE1BE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31.01.2014</a:t>
            </a:fld>
            <a:endParaRPr lang="ru-RU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0C1BAF-52D0-4DAB-ADFE-5940E3C05E2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31.01.2014</a:t>
            </a:fld>
            <a:endParaRPr lang="ru-RU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9A254D-63D9-42EC-B4A2-977790F9133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31.01.2014</a:t>
            </a:fld>
            <a:endParaRPr lang="ru-RU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F44BBA-5048-4523-8966-758546A6A5E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24650" y="304800"/>
            <a:ext cx="1885950" cy="5791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066800" y="304800"/>
            <a:ext cx="5505450" cy="5791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31.01.2014</a:t>
            </a:fld>
            <a:endParaRPr lang="ru-RU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AB442B-B77B-4564-A176-6A8C3F0E149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304800"/>
            <a:ext cx="7543800" cy="14319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1066800" y="1981200"/>
            <a:ext cx="36957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914900" y="1981200"/>
            <a:ext cx="36957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31.01.2014</a:t>
            </a:fld>
            <a:endParaRPr lang="ru-RU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0AB70E1-B6C5-4638-9360-524A9E99B19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>
            <a:spLocks/>
          </p:cNvSpPr>
          <p:nvPr/>
        </p:nvSpPr>
        <p:spPr bwMode="auto">
          <a:xfrm>
            <a:off x="285750" y="2803525"/>
            <a:ext cx="1588" cy="3035300"/>
          </a:xfrm>
          <a:custGeom>
            <a:avLst/>
            <a:gdLst>
              <a:gd name="T0" fmla="*/ 0 h 1912"/>
              <a:gd name="T1" fmla="*/ 6 h 1912"/>
              <a:gd name="T2" fmla="*/ 6 h 1912"/>
              <a:gd name="T3" fmla="*/ 60 h 1912"/>
              <a:gd name="T4" fmla="*/ 1912 h 1912"/>
              <a:gd name="T5" fmla="*/ 1912 h 1912"/>
              <a:gd name="T6" fmla="*/ 0 h 1912"/>
              <a:gd name="T7" fmla="*/ 0 h 1912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  <a:cxn ang="0">
                <a:pos x="0" y="T3"/>
              </a:cxn>
              <a:cxn ang="0">
                <a:pos x="0" y="T4"/>
              </a:cxn>
              <a:cxn ang="0">
                <a:pos x="0" y="T5"/>
              </a:cxn>
              <a:cxn ang="0">
                <a:pos x="0" y="T6"/>
              </a:cxn>
              <a:cxn ang="0">
                <a:pos x="0" y="T7"/>
              </a:cxn>
            </a:cxnLst>
            <a:rect l="0" t="0" r="r" b="b"/>
            <a:pathLst>
              <a:path h="1912">
                <a:moveTo>
                  <a:pt x="0" y="0"/>
                </a:moveTo>
                <a:lnTo>
                  <a:pt x="0" y="6"/>
                </a:lnTo>
                <a:lnTo>
                  <a:pt x="0" y="6"/>
                </a:lnTo>
                <a:lnTo>
                  <a:pt x="0" y="60"/>
                </a:lnTo>
                <a:lnTo>
                  <a:pt x="0" y="1912"/>
                </a:lnTo>
                <a:lnTo>
                  <a:pt x="0" y="1912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6BBA2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60802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997075"/>
            <a:ext cx="7772400" cy="1431925"/>
          </a:xfrm>
        </p:spPr>
        <p:txBody>
          <a:bodyPr anchor="b" anchorCtr="1"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460803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1D780C0-C7A7-4E41-823A-682C09948CF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EC87D6-F86C-42FE-BCD0-749E04A61F6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118AD6-CCBF-4482-B51E-8665E263728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FA364D-9521-444C-8CFF-C5226E0E089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0778BB-D848-48FB-AC53-D3F5B7BBACF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24A9CC-54E7-4994-84EF-D10A392EF9B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4A3977-3D5D-459D-A45E-E6F7346A1F3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353643-83DF-4991-AA8D-8AE24418719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993E8E-4E37-412A-A2E6-98329BFCF56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2400C1-0EEE-4293-AF70-A09FE6B303B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92100"/>
            <a:ext cx="2057400" cy="57277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92100"/>
            <a:ext cx="6019800" cy="57277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42094C-3483-4AB2-B89B-4DA733FC3C5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8CAEFF-68D7-4932-A5A1-B4008E250AD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07476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CCA090-638E-41AC-A171-BD72DE76158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61659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501EF1-5360-47FF-816A-4EB94CD30423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319090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C1D716-D5D9-441A-B148-53DD0E27259C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843552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3B5C31-0493-4F90-A7F8-960DBBA5E5F1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20357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1020D3-2F87-45A7-952C-039D1541D44F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86954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3FBA84-3910-4BD1-AC70-1654118F2952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490523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ECAD17-B1F4-42B0-88FC-4A8D178E2B77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81536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1EC979-57DB-45C3-A9CE-E57965F6F49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144730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81D06D-2894-4122-BE0C-13A720BA42BA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454016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FB322F-096E-4C65-BA92-44B4B66CAA7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74189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7EC3F1-A5EC-4460-8551-8E23369090F2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739669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838DBE-9657-4BC0-8160-E4A52A8F411F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186245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836969-B411-42B4-BABC-EA560381780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411138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BB192C-C35A-407E-BC6F-4E621064182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958813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31B497-E9BA-4C39-AF64-035F7DBD48F6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879829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D20187-739D-4E79-B7C2-758861521A1E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959239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8A6655-3D87-4570-996C-76EC18F0591A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391436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BB4DA6-C4BD-4CA3-A823-4C6D79E91936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074707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4FA949-7A6C-431A-8B73-A2FE0EB7BD9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603812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E61C6B-88B7-44EA-B7D9-732CEB714B72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71216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p:transition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221B38-4CB0-4B8C-B122-51851DA0A6F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13910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2"/>
          <p:cNvSpPr txBox="1">
            <a:spLocks noChangeArrowheads="1"/>
          </p:cNvSpPr>
          <p:nvPr/>
        </p:nvSpPr>
        <p:spPr bwMode="auto">
          <a:xfrm>
            <a:off x="336550" y="1530350"/>
            <a:ext cx="21621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228600" indent="-228600">
              <a:spcBef>
                <a:spcPct val="50000"/>
              </a:spcBef>
              <a:buClr>
                <a:schemeClr val="tx2"/>
              </a:buClr>
              <a:buFontTx/>
              <a:buChar char="•"/>
              <a:defRPr/>
            </a:pPr>
            <a:endParaRPr lang="en-GB" sz="2400"/>
          </a:p>
        </p:txBody>
      </p:sp>
      <p:sp>
        <p:nvSpPr>
          <p:cNvPr id="1027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306388"/>
            <a:ext cx="8382000" cy="83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8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1525588"/>
            <a:ext cx="8382000" cy="4570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18288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616459" name="Line 11"/>
          <p:cNvSpPr>
            <a:spLocks noChangeShapeType="1"/>
          </p:cNvSpPr>
          <p:nvPr/>
        </p:nvSpPr>
        <p:spPr bwMode="auto">
          <a:xfrm>
            <a:off x="355600" y="1143000"/>
            <a:ext cx="8410575" cy="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1030" name="Picture 12" descr="slide_logo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6072188" y="5730875"/>
            <a:ext cx="3071812" cy="112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802" r:id="rId8"/>
    <p:sldLayoutId id="2147483803" r:id="rId9"/>
    <p:sldLayoutId id="2147483804" r:id="rId10"/>
    <p:sldLayoutId id="2147483805" r:id="rId11"/>
    <p:sldLayoutId id="2147483806" r:id="rId12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9pPr>
    </p:titleStyle>
    <p:bodyStyle>
      <a:lvl1pPr marL="228600" indent="-228600" algn="l" rtl="0" eaLnBrk="1" fontAlgn="base" hangingPunct="1">
        <a:spcBef>
          <a:spcPct val="50000"/>
        </a:spcBef>
        <a:spcAft>
          <a:spcPct val="0"/>
        </a:spcAft>
        <a:buClr>
          <a:schemeClr val="tx2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28650" indent="-285750" algn="l" rtl="0" eaLnBrk="1" fontAlgn="base" hangingPunct="1">
        <a:spcBef>
          <a:spcPct val="30000"/>
        </a:spcBef>
        <a:spcAft>
          <a:spcPct val="0"/>
        </a:spcAft>
        <a:buClr>
          <a:schemeClr val="tx2"/>
        </a:buClr>
        <a:buFont typeface="Arial" charset="0"/>
        <a:buChar char="–"/>
        <a:defRPr sz="2000">
          <a:solidFill>
            <a:schemeClr val="tx1"/>
          </a:solidFill>
          <a:latin typeface="+mn-lt"/>
        </a:defRPr>
      </a:lvl2pPr>
      <a:lvl3pPr marL="914400" indent="-171450" algn="l" rtl="0" eaLnBrk="1" fontAlgn="base" hangingPunct="1">
        <a:spcBef>
          <a:spcPct val="25000"/>
        </a:spcBef>
        <a:spcAft>
          <a:spcPct val="0"/>
        </a:spcAft>
        <a:buClr>
          <a:schemeClr val="tx2"/>
        </a:buClr>
        <a:buChar char="•"/>
        <a:defRPr>
          <a:solidFill>
            <a:schemeClr val="tx1"/>
          </a:solidFill>
          <a:latin typeface="+mn-lt"/>
        </a:defRPr>
      </a:lvl3pPr>
      <a:lvl4pPr marL="12573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Font typeface="Arial" charset="0"/>
        <a:buChar char="–"/>
        <a:defRPr sz="1600">
          <a:solidFill>
            <a:schemeClr val="tx1"/>
          </a:solidFill>
          <a:latin typeface="+mn-lt"/>
        </a:defRPr>
      </a:lvl4pPr>
      <a:lvl5pPr marL="1485900" indent="-1143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Char char="•"/>
        <a:defRPr sz="1400">
          <a:solidFill>
            <a:schemeClr val="tx1"/>
          </a:solidFill>
          <a:latin typeface="+mn-lt"/>
        </a:defRPr>
      </a:lvl5pPr>
      <a:lvl6pPr marL="1943100" indent="-1143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Char char="•"/>
        <a:defRPr sz="1400">
          <a:solidFill>
            <a:schemeClr val="tx1"/>
          </a:solidFill>
          <a:latin typeface="+mn-lt"/>
        </a:defRPr>
      </a:lvl6pPr>
      <a:lvl7pPr marL="2400300" indent="-1143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Char char="•"/>
        <a:defRPr sz="1400">
          <a:solidFill>
            <a:schemeClr val="tx1"/>
          </a:solidFill>
          <a:latin typeface="+mn-lt"/>
        </a:defRPr>
      </a:lvl7pPr>
      <a:lvl8pPr marL="2857500" indent="-1143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Char char="•"/>
        <a:defRPr sz="1400">
          <a:solidFill>
            <a:schemeClr val="tx1"/>
          </a:solidFill>
          <a:latin typeface="+mn-lt"/>
        </a:defRPr>
      </a:lvl8pPr>
      <a:lvl9pPr marL="3314700" indent="-1143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Char char="•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AutoShape 1"/>
          <p:cNvSpPr>
            <a:spLocks noChangeArrowheads="1"/>
          </p:cNvSpPr>
          <p:nvPr/>
        </p:nvSpPr>
        <p:spPr bwMode="auto">
          <a:xfrm>
            <a:off x="228600" y="381000"/>
            <a:ext cx="8686800" cy="5638800"/>
          </a:xfrm>
          <a:prstGeom prst="roundRect">
            <a:avLst>
              <a:gd name="adj" fmla="val 7912"/>
            </a:avLst>
          </a:prstGeom>
          <a:solidFill>
            <a:srgbClr val="FF79C2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2050" name="AutoShape 2"/>
          <p:cNvSpPr>
            <a:spLocks noChangeArrowheads="1"/>
          </p:cNvSpPr>
          <p:nvPr/>
        </p:nvSpPr>
        <p:spPr bwMode="auto">
          <a:xfrm>
            <a:off x="327025" y="488950"/>
            <a:ext cx="8435975" cy="4768850"/>
          </a:xfrm>
          <a:prstGeom prst="roundRect">
            <a:avLst>
              <a:gd name="adj" fmla="val 7310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2051" name="AutoShape 3"/>
          <p:cNvSpPr>
            <a:spLocks noChangeArrowheads="1"/>
          </p:cNvSpPr>
          <p:nvPr/>
        </p:nvSpPr>
        <p:spPr bwMode="auto">
          <a:xfrm>
            <a:off x="1371600" y="3338513"/>
            <a:ext cx="6400800" cy="22860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50760">
            <a:solidFill>
              <a:srgbClr val="D2D2D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762000" y="533400"/>
            <a:ext cx="7673975" cy="11207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текста заголовка щелкните мышью</a:t>
            </a:r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0" y="1905000"/>
            <a:ext cx="7673975" cy="4130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структуры щелкните мышью</a:t>
            </a:r>
          </a:p>
          <a:p>
            <a:pPr lvl="1"/>
            <a:r>
              <a:rPr lang="en-GB" smtClean="0"/>
              <a:t>Второй уровень структуры</a:t>
            </a:r>
          </a:p>
          <a:p>
            <a:pPr lvl="2"/>
            <a:r>
              <a:rPr lang="en-GB" smtClean="0"/>
              <a:t>Третий уровень структуры</a:t>
            </a:r>
          </a:p>
          <a:p>
            <a:pPr lvl="3"/>
            <a:r>
              <a:rPr lang="en-GB" smtClean="0"/>
              <a:t>Четвертый уровень структуры</a:t>
            </a:r>
          </a:p>
          <a:p>
            <a:pPr lvl="4"/>
            <a:r>
              <a:rPr lang="en-GB" smtClean="0"/>
              <a:t>Пятый уровень структуры</a:t>
            </a:r>
          </a:p>
          <a:p>
            <a:pPr lvl="4"/>
            <a:r>
              <a:rPr lang="en-GB" smtClean="0"/>
              <a:t>Шестой уровень структуры</a:t>
            </a:r>
          </a:p>
          <a:p>
            <a:pPr lvl="4"/>
            <a:r>
              <a:rPr lang="en-GB" smtClean="0"/>
              <a:t>Седьмой уровень структуры</a:t>
            </a:r>
          </a:p>
          <a:p>
            <a:pPr lvl="4"/>
            <a:r>
              <a:rPr lang="en-GB" smtClean="0"/>
              <a:t>Восьмой уровень структуры</a:t>
            </a:r>
          </a:p>
          <a:p>
            <a:pPr lvl="4"/>
            <a:r>
              <a:rPr lang="en-GB" smtClean="0"/>
              <a:t>Девятый уровень структуры</a:t>
            </a:r>
          </a:p>
        </p:txBody>
      </p:sp>
      <p:sp>
        <p:nvSpPr>
          <p:cNvPr id="2054" name="Text Box 6"/>
          <p:cNvSpPr txBox="1">
            <a:spLocks noChangeArrowheads="1"/>
          </p:cNvSpPr>
          <p:nvPr/>
        </p:nvSpPr>
        <p:spPr bwMode="auto">
          <a:xfrm>
            <a:off x="762000" y="6391275"/>
            <a:ext cx="2057400" cy="460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2055" name="Text Box 7"/>
          <p:cNvSpPr txBox="1">
            <a:spLocks noChangeArrowheads="1"/>
          </p:cNvSpPr>
          <p:nvPr/>
        </p:nvSpPr>
        <p:spPr bwMode="auto">
          <a:xfrm>
            <a:off x="3352800" y="6391275"/>
            <a:ext cx="2895600" cy="460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2056" name="Rectangle 8"/>
          <p:cNvSpPr>
            <a:spLocks noGrp="1" noChangeArrowheads="1"/>
          </p:cNvSpPr>
          <p:nvPr>
            <p:ph type="sldNum"/>
          </p:nvPr>
        </p:nvSpPr>
        <p:spPr bwMode="auto">
          <a:xfrm>
            <a:off x="6858000" y="6391275"/>
            <a:ext cx="1577975" cy="4349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ctr">
              <a:tabLst>
                <a:tab pos="723900" algn="l"/>
                <a:tab pos="1447800" algn="l"/>
              </a:tabLst>
              <a:defRPr sz="1400">
                <a:solidFill>
                  <a:srgbClr val="000000"/>
                </a:solidFill>
                <a:latin typeface="Times New Roman" charset="0"/>
                <a:ea typeface="+mn-ea"/>
                <a:cs typeface="+mn-cs"/>
              </a:defRPr>
            </a:lvl1pPr>
          </a:lstStyle>
          <a:p>
            <a:fld id="{20AB70E1-B6C5-4638-9360-524A9E99B196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0" r:id="rId1"/>
    <p:sldLayoutId id="2147483821" r:id="rId2"/>
    <p:sldLayoutId id="2147483822" r:id="rId3"/>
    <p:sldLayoutId id="2147483823" r:id="rId4"/>
    <p:sldLayoutId id="2147483824" r:id="rId5"/>
    <p:sldLayoutId id="2147483825" r:id="rId6"/>
    <p:sldLayoutId id="2147483826" r:id="rId7"/>
    <p:sldLayoutId id="2147483827" r:id="rId8"/>
    <p:sldLayoutId id="2147483828" r:id="rId9"/>
    <p:sldLayoutId id="2147483829" r:id="rId10"/>
    <p:sldLayoutId id="2147483830" r:id="rId11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300">
          <a:solidFill>
            <a:srgbClr val="666666"/>
          </a:solidFill>
          <a:latin typeface="+mj-lt"/>
          <a:ea typeface="+mj-ea"/>
          <a:cs typeface="+mj-cs"/>
        </a:defRPr>
      </a:lvl1pPr>
      <a:lvl2pPr marL="742950" indent="-28575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300">
          <a:solidFill>
            <a:srgbClr val="666666"/>
          </a:solidFill>
          <a:latin typeface="Arial Black" pitchFamily="34" charset="0"/>
          <a:ea typeface="DejaVu Sans" charset="0"/>
          <a:cs typeface="DejaVu Sans" charset="0"/>
        </a:defRPr>
      </a:lvl2pPr>
      <a:lvl3pPr marL="11430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300">
          <a:solidFill>
            <a:srgbClr val="666666"/>
          </a:solidFill>
          <a:latin typeface="Arial Black" pitchFamily="34" charset="0"/>
          <a:ea typeface="DejaVu Sans" charset="0"/>
          <a:cs typeface="DejaVu Sans" charset="0"/>
        </a:defRPr>
      </a:lvl3pPr>
      <a:lvl4pPr marL="16002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300">
          <a:solidFill>
            <a:srgbClr val="666666"/>
          </a:solidFill>
          <a:latin typeface="Arial Black" pitchFamily="34" charset="0"/>
          <a:ea typeface="DejaVu Sans" charset="0"/>
          <a:cs typeface="DejaVu Sans" charset="0"/>
        </a:defRPr>
      </a:lvl4pPr>
      <a:lvl5pPr marL="20574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300">
          <a:solidFill>
            <a:srgbClr val="666666"/>
          </a:solidFill>
          <a:latin typeface="Arial Black" pitchFamily="34" charset="0"/>
          <a:ea typeface="DejaVu Sans" charset="0"/>
          <a:cs typeface="DejaVu Sans" charset="0"/>
        </a:defRPr>
      </a:lvl5pPr>
      <a:lvl6pPr marL="25146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300">
          <a:solidFill>
            <a:srgbClr val="666666"/>
          </a:solidFill>
          <a:latin typeface="Arial Black" pitchFamily="34" charset="0"/>
          <a:ea typeface="DejaVu Sans" charset="0"/>
          <a:cs typeface="DejaVu Sans" charset="0"/>
        </a:defRPr>
      </a:lvl6pPr>
      <a:lvl7pPr marL="29718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300">
          <a:solidFill>
            <a:srgbClr val="666666"/>
          </a:solidFill>
          <a:latin typeface="Arial Black" pitchFamily="34" charset="0"/>
          <a:ea typeface="DejaVu Sans" charset="0"/>
          <a:cs typeface="DejaVu Sans" charset="0"/>
        </a:defRPr>
      </a:lvl7pPr>
      <a:lvl8pPr marL="34290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300">
          <a:solidFill>
            <a:srgbClr val="666666"/>
          </a:solidFill>
          <a:latin typeface="Arial Black" pitchFamily="34" charset="0"/>
          <a:ea typeface="DejaVu Sans" charset="0"/>
          <a:cs typeface="DejaVu Sans" charset="0"/>
        </a:defRPr>
      </a:lvl8pPr>
      <a:lvl9pPr marL="38862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300">
          <a:solidFill>
            <a:srgbClr val="666666"/>
          </a:solidFill>
          <a:latin typeface="Arial Black" pitchFamily="34" charset="0"/>
          <a:ea typeface="DejaVu Sans" charset="0"/>
          <a:cs typeface="DejaVu Sans" charset="0"/>
        </a:defRPr>
      </a:lvl9pPr>
    </p:titleStyle>
    <p:bodyStyle>
      <a:lvl1pPr marL="342900" indent="-342900" algn="l" defTabSz="449263" rtl="0" eaLnBrk="1" fontAlgn="base" hangingPunct="1">
        <a:spcBef>
          <a:spcPts val="775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1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1" fontAlgn="base" hangingPunct="1">
        <a:spcBef>
          <a:spcPts val="65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1" fontAlgn="base" hangingPunct="1">
        <a:spcBef>
          <a:spcPts val="55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762000" y="533400"/>
            <a:ext cx="7673975" cy="11207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текста заголовка щелкните мышью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0" y="1905000"/>
            <a:ext cx="7673975" cy="4130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структуры щелкните мышью</a:t>
            </a:r>
          </a:p>
          <a:p>
            <a:pPr lvl="1"/>
            <a:r>
              <a:rPr lang="en-GB" smtClean="0"/>
              <a:t>Второй уровень структуры</a:t>
            </a:r>
          </a:p>
          <a:p>
            <a:pPr lvl="2"/>
            <a:r>
              <a:rPr lang="en-GB" smtClean="0"/>
              <a:t>Третий уровень структуры</a:t>
            </a:r>
          </a:p>
          <a:p>
            <a:pPr lvl="3"/>
            <a:r>
              <a:rPr lang="en-GB" smtClean="0"/>
              <a:t>Четвертый уровень структуры</a:t>
            </a:r>
          </a:p>
          <a:p>
            <a:pPr lvl="4"/>
            <a:r>
              <a:rPr lang="en-GB" smtClean="0"/>
              <a:t>Пятый уровень структуры</a:t>
            </a:r>
          </a:p>
          <a:p>
            <a:pPr lvl="4"/>
            <a:r>
              <a:rPr lang="en-GB" smtClean="0"/>
              <a:t>Шестой уровень структуры</a:t>
            </a:r>
          </a:p>
          <a:p>
            <a:pPr lvl="4"/>
            <a:r>
              <a:rPr lang="en-GB" smtClean="0"/>
              <a:t>Седьмой уровень структуры</a:t>
            </a:r>
          </a:p>
          <a:p>
            <a:pPr lvl="4"/>
            <a:r>
              <a:rPr lang="en-GB" smtClean="0"/>
              <a:t>Восьмой уровень структуры</a:t>
            </a:r>
          </a:p>
          <a:p>
            <a:pPr lvl="4"/>
            <a:r>
              <a:rPr lang="en-GB" smtClean="0"/>
              <a:t>Девятый уровень структуры</a:t>
            </a:r>
          </a:p>
        </p:txBody>
      </p:sp>
      <p:sp>
        <p:nvSpPr>
          <p:cNvPr id="1027" name="Text Box 3"/>
          <p:cNvSpPr txBox="1">
            <a:spLocks noChangeArrowheads="1"/>
          </p:cNvSpPr>
          <p:nvPr/>
        </p:nvSpPr>
        <p:spPr bwMode="auto">
          <a:xfrm>
            <a:off x="762000" y="6391275"/>
            <a:ext cx="2057400" cy="460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028" name="Text Box 4"/>
          <p:cNvSpPr txBox="1">
            <a:spLocks noChangeArrowheads="1"/>
          </p:cNvSpPr>
          <p:nvPr/>
        </p:nvSpPr>
        <p:spPr bwMode="auto">
          <a:xfrm>
            <a:off x="3352800" y="6403975"/>
            <a:ext cx="2895600" cy="460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858000" y="6400800"/>
            <a:ext cx="1577975" cy="4349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ea typeface="+mn-ea"/>
                <a:cs typeface="+mn-cs"/>
              </a:defRPr>
            </a:lvl1pPr>
          </a:lstStyle>
          <a:p>
            <a:fld id="{3593E364-8288-491A-9E6F-56340D5F3A44}" type="slidenum">
              <a:rPr lang="ru-RU"/>
              <a:pPr/>
              <a:t>‹#›</a:t>
            </a:fld>
            <a:endParaRPr lang="ru-RU"/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168275" y="228600"/>
            <a:ext cx="8821738" cy="6094413"/>
            <a:chOff x="106" y="144"/>
            <a:chExt cx="5557" cy="3839"/>
          </a:xfrm>
        </p:grpSpPr>
        <p:sp>
          <p:nvSpPr>
            <p:cNvPr id="1031" name="AutoShape 7"/>
            <p:cNvSpPr>
              <a:spLocks noChangeArrowheads="1"/>
            </p:cNvSpPr>
            <p:nvPr/>
          </p:nvSpPr>
          <p:spPr bwMode="auto">
            <a:xfrm>
              <a:off x="106" y="144"/>
              <a:ext cx="5558" cy="3840"/>
            </a:xfrm>
            <a:prstGeom prst="roundRect">
              <a:avLst>
                <a:gd name="adj" fmla="val 11046"/>
              </a:avLst>
            </a:prstGeom>
            <a:noFill/>
            <a:ln w="28440">
              <a:solidFill>
                <a:srgbClr val="FF79C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32" name="Line 8"/>
            <p:cNvSpPr>
              <a:spLocks noChangeShapeType="1"/>
            </p:cNvSpPr>
            <p:nvPr/>
          </p:nvSpPr>
          <p:spPr bwMode="auto">
            <a:xfrm>
              <a:off x="480" y="1077"/>
              <a:ext cx="4848" cy="1"/>
            </a:xfrm>
            <a:prstGeom prst="line">
              <a:avLst/>
            </a:prstGeom>
            <a:noFill/>
            <a:ln w="38160">
              <a:solidFill>
                <a:srgbClr val="FF79C2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2" r:id="rId1"/>
    <p:sldLayoutId id="2147483833" r:id="rId2"/>
    <p:sldLayoutId id="2147483834" r:id="rId3"/>
    <p:sldLayoutId id="2147483835" r:id="rId4"/>
    <p:sldLayoutId id="2147483836" r:id="rId5"/>
    <p:sldLayoutId id="2147483837" r:id="rId6"/>
    <p:sldLayoutId id="2147483838" r:id="rId7"/>
    <p:sldLayoutId id="2147483839" r:id="rId8"/>
    <p:sldLayoutId id="2147483840" r:id="rId9"/>
    <p:sldLayoutId id="2147483841" r:id="rId10"/>
    <p:sldLayoutId id="2147483842" r:id="rId11"/>
    <p:sldLayoutId id="2147483843" r:id="rId12"/>
  </p:sldLayoutIdLst>
  <p:txStyles>
    <p:titleStyle>
      <a:lvl1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300">
          <a:solidFill>
            <a:srgbClr val="666666"/>
          </a:solidFill>
          <a:latin typeface="+mj-lt"/>
          <a:ea typeface="+mj-ea"/>
          <a:cs typeface="+mj-cs"/>
        </a:defRPr>
      </a:lvl1pPr>
      <a:lvl2pPr marL="742950" indent="-28575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300">
          <a:solidFill>
            <a:srgbClr val="666666"/>
          </a:solidFill>
          <a:latin typeface="Arial Black" pitchFamily="34" charset="0"/>
          <a:ea typeface="DejaVu Sans" charset="0"/>
          <a:cs typeface="DejaVu Sans" charset="0"/>
        </a:defRPr>
      </a:lvl2pPr>
      <a:lvl3pPr marL="11430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300">
          <a:solidFill>
            <a:srgbClr val="666666"/>
          </a:solidFill>
          <a:latin typeface="Arial Black" pitchFamily="34" charset="0"/>
          <a:ea typeface="DejaVu Sans" charset="0"/>
          <a:cs typeface="DejaVu Sans" charset="0"/>
        </a:defRPr>
      </a:lvl3pPr>
      <a:lvl4pPr marL="16002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300">
          <a:solidFill>
            <a:srgbClr val="666666"/>
          </a:solidFill>
          <a:latin typeface="Arial Black" pitchFamily="34" charset="0"/>
          <a:ea typeface="DejaVu Sans" charset="0"/>
          <a:cs typeface="DejaVu Sans" charset="0"/>
        </a:defRPr>
      </a:lvl4pPr>
      <a:lvl5pPr marL="20574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300">
          <a:solidFill>
            <a:srgbClr val="666666"/>
          </a:solidFill>
          <a:latin typeface="Arial Black" pitchFamily="34" charset="0"/>
          <a:ea typeface="DejaVu Sans" charset="0"/>
          <a:cs typeface="DejaVu Sans" charset="0"/>
        </a:defRPr>
      </a:lvl5pPr>
      <a:lvl6pPr marL="25146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300">
          <a:solidFill>
            <a:srgbClr val="666666"/>
          </a:solidFill>
          <a:latin typeface="Arial Black" pitchFamily="34" charset="0"/>
          <a:ea typeface="DejaVu Sans" charset="0"/>
          <a:cs typeface="DejaVu Sans" charset="0"/>
        </a:defRPr>
      </a:lvl6pPr>
      <a:lvl7pPr marL="29718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300">
          <a:solidFill>
            <a:srgbClr val="666666"/>
          </a:solidFill>
          <a:latin typeface="Arial Black" pitchFamily="34" charset="0"/>
          <a:ea typeface="DejaVu Sans" charset="0"/>
          <a:cs typeface="DejaVu Sans" charset="0"/>
        </a:defRPr>
      </a:lvl7pPr>
      <a:lvl8pPr marL="34290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300">
          <a:solidFill>
            <a:srgbClr val="666666"/>
          </a:solidFill>
          <a:latin typeface="Arial Black" pitchFamily="34" charset="0"/>
          <a:ea typeface="DejaVu Sans" charset="0"/>
          <a:cs typeface="DejaVu Sans" charset="0"/>
        </a:defRPr>
      </a:lvl8pPr>
      <a:lvl9pPr marL="38862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300">
          <a:solidFill>
            <a:srgbClr val="666666"/>
          </a:solidFill>
          <a:latin typeface="Arial Black" pitchFamily="34" charset="0"/>
          <a:ea typeface="DejaVu Sans" charset="0"/>
          <a:cs typeface="DejaVu Sans" charset="0"/>
        </a:defRPr>
      </a:lvl9pPr>
    </p:titleStyle>
    <p:bodyStyle>
      <a:lvl1pPr marL="342900" indent="-342900" algn="l" defTabSz="449263" rtl="0" eaLnBrk="1" fontAlgn="base" hangingPunct="1">
        <a:spcBef>
          <a:spcPts val="775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1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1" fontAlgn="base" hangingPunct="1">
        <a:spcBef>
          <a:spcPts val="65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1" fontAlgn="base" hangingPunct="1">
        <a:spcBef>
          <a:spcPts val="55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6350"/>
            <a:ext cx="9140825" cy="6851650"/>
            <a:chOff x="0" y="4"/>
            <a:chExt cx="5758" cy="4316"/>
          </a:xfrm>
        </p:grpSpPr>
        <p:sp>
          <p:nvSpPr>
            <p:cNvPr id="417795" name="Freeform 3"/>
            <p:cNvSpPr>
              <a:spLocks/>
            </p:cNvSpPr>
            <p:nvPr/>
          </p:nvSpPr>
          <p:spPr bwMode="hidden">
            <a:xfrm>
              <a:off x="558" y="1161"/>
              <a:ext cx="5200" cy="3159"/>
            </a:xfrm>
            <a:custGeom>
              <a:avLst/>
              <a:gdLst/>
              <a:ahLst/>
              <a:cxnLst>
                <a:cxn ang="0">
                  <a:pos x="0" y="3159"/>
                </a:cxn>
                <a:cxn ang="0">
                  <a:pos x="5184" y="3159"/>
                </a:cxn>
                <a:cxn ang="0">
                  <a:pos x="5184" y="0"/>
                </a:cxn>
                <a:cxn ang="0">
                  <a:pos x="0" y="0"/>
                </a:cxn>
                <a:cxn ang="0">
                  <a:pos x="0" y="3159"/>
                </a:cxn>
                <a:cxn ang="0">
                  <a:pos x="0" y="3159"/>
                </a:cxn>
              </a:cxnLst>
              <a:rect l="0" t="0" r="r" b="b"/>
              <a:pathLst>
                <a:path w="5184" h="3159">
                  <a:moveTo>
                    <a:pt x="0" y="3159"/>
                  </a:moveTo>
                  <a:lnTo>
                    <a:pt x="5184" y="3159"/>
                  </a:lnTo>
                  <a:lnTo>
                    <a:pt x="5184" y="0"/>
                  </a:lnTo>
                  <a:lnTo>
                    <a:pt x="0" y="0"/>
                  </a:lnTo>
                  <a:lnTo>
                    <a:pt x="0" y="3159"/>
                  </a:lnTo>
                  <a:lnTo>
                    <a:pt x="0" y="315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417796" name="Freeform 4"/>
            <p:cNvSpPr>
              <a:spLocks/>
            </p:cNvSpPr>
            <p:nvPr/>
          </p:nvSpPr>
          <p:spPr bwMode="hidden">
            <a:xfrm>
              <a:off x="0" y="1161"/>
              <a:ext cx="558" cy="315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3159"/>
                </a:cxn>
                <a:cxn ang="0">
                  <a:pos x="556" y="3159"/>
                </a:cxn>
                <a:cxn ang="0">
                  <a:pos x="55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56" h="3159">
                  <a:moveTo>
                    <a:pt x="0" y="0"/>
                  </a:moveTo>
                  <a:lnTo>
                    <a:pt x="0" y="3159"/>
                  </a:lnTo>
                  <a:lnTo>
                    <a:pt x="556" y="3159"/>
                  </a:lnTo>
                  <a:lnTo>
                    <a:pt x="55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grpSp>
          <p:nvGrpSpPr>
            <p:cNvPr id="3" name="Group 5"/>
            <p:cNvGrpSpPr>
              <a:grpSpLocks/>
            </p:cNvGrpSpPr>
            <p:nvPr userDrawn="1"/>
          </p:nvGrpSpPr>
          <p:grpSpPr bwMode="auto">
            <a:xfrm>
              <a:off x="0" y="4"/>
              <a:ext cx="5758" cy="4316"/>
              <a:chOff x="0" y="4"/>
              <a:chExt cx="5758" cy="4316"/>
            </a:xfrm>
          </p:grpSpPr>
          <p:sp>
            <p:nvSpPr>
              <p:cNvPr id="417798" name="Freeform 6"/>
              <p:cNvSpPr>
                <a:spLocks/>
              </p:cNvSpPr>
              <p:nvPr/>
            </p:nvSpPr>
            <p:spPr bwMode="ltGray">
              <a:xfrm>
                <a:off x="552" y="4"/>
                <a:ext cx="12" cy="695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0" y="0"/>
                  </a:cxn>
                  <a:cxn ang="0">
                    <a:pos x="0" y="695"/>
                  </a:cxn>
                  <a:cxn ang="0">
                    <a:pos x="12" y="695"/>
                  </a:cxn>
                  <a:cxn ang="0">
                    <a:pos x="12" y="0"/>
                  </a:cxn>
                  <a:cxn ang="0">
                    <a:pos x="12" y="0"/>
                  </a:cxn>
                </a:cxnLst>
                <a:rect l="0" t="0" r="r" b="b"/>
                <a:pathLst>
                  <a:path w="12" h="695">
                    <a:moveTo>
                      <a:pt x="12" y="0"/>
                    </a:moveTo>
                    <a:lnTo>
                      <a:pt x="0" y="0"/>
                    </a:lnTo>
                    <a:lnTo>
                      <a:pt x="0" y="695"/>
                    </a:lnTo>
                    <a:lnTo>
                      <a:pt x="12" y="695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17799" name="Freeform 7"/>
              <p:cNvSpPr>
                <a:spLocks/>
              </p:cNvSpPr>
              <p:nvPr/>
            </p:nvSpPr>
            <p:spPr bwMode="ltGray">
              <a:xfrm>
                <a:off x="552" y="1623"/>
                <a:ext cx="12" cy="2697"/>
              </a:xfrm>
              <a:custGeom>
                <a:avLst/>
                <a:gdLst/>
                <a:ahLst/>
                <a:cxnLst>
                  <a:cxn ang="0">
                    <a:pos x="0" y="2697"/>
                  </a:cxn>
                  <a:cxn ang="0">
                    <a:pos x="12" y="2697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2697"/>
                  </a:cxn>
                  <a:cxn ang="0">
                    <a:pos x="0" y="2697"/>
                  </a:cxn>
                </a:cxnLst>
                <a:rect l="0" t="0" r="r" b="b"/>
                <a:pathLst>
                  <a:path w="12" h="2697">
                    <a:moveTo>
                      <a:pt x="0" y="2697"/>
                    </a:moveTo>
                    <a:lnTo>
                      <a:pt x="12" y="2697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697"/>
                    </a:lnTo>
                    <a:lnTo>
                      <a:pt x="0" y="269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17800" name="Freeform 8"/>
              <p:cNvSpPr>
                <a:spLocks/>
              </p:cNvSpPr>
              <p:nvPr/>
            </p:nvSpPr>
            <p:spPr bwMode="ltGray">
              <a:xfrm>
                <a:off x="1019" y="1155"/>
                <a:ext cx="4739" cy="12"/>
              </a:xfrm>
              <a:custGeom>
                <a:avLst/>
                <a:gdLst/>
                <a:ahLst/>
                <a:cxnLst>
                  <a:cxn ang="0">
                    <a:pos x="4724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4724" y="12"/>
                  </a:cxn>
                  <a:cxn ang="0">
                    <a:pos x="4724" y="0"/>
                  </a:cxn>
                  <a:cxn ang="0">
                    <a:pos x="4724" y="0"/>
                  </a:cxn>
                </a:cxnLst>
                <a:rect l="0" t="0" r="r" b="b"/>
                <a:pathLst>
                  <a:path w="4724" h="12">
                    <a:moveTo>
                      <a:pt x="4724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4724" y="12"/>
                    </a:lnTo>
                    <a:lnTo>
                      <a:pt x="4724" y="0"/>
                    </a:lnTo>
                    <a:lnTo>
                      <a:pt x="47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17801" name="Freeform 9"/>
              <p:cNvSpPr>
                <a:spLocks/>
              </p:cNvSpPr>
              <p:nvPr/>
            </p:nvSpPr>
            <p:spPr bwMode="ltGray">
              <a:xfrm>
                <a:off x="552" y="1371"/>
                <a:ext cx="12" cy="252"/>
              </a:xfrm>
              <a:custGeom>
                <a:avLst/>
                <a:gdLst/>
                <a:ahLst/>
                <a:cxnLst>
                  <a:cxn ang="0">
                    <a:pos x="0" y="252"/>
                  </a:cxn>
                  <a:cxn ang="0">
                    <a:pos x="12" y="252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252"/>
                  </a:cxn>
                  <a:cxn ang="0">
                    <a:pos x="0" y="252"/>
                  </a:cxn>
                </a:cxnLst>
                <a:rect l="0" t="0" r="r" b="b"/>
                <a:pathLst>
                  <a:path w="12" h="252">
                    <a:moveTo>
                      <a:pt x="0" y="252"/>
                    </a:moveTo>
                    <a:lnTo>
                      <a:pt x="12" y="252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52"/>
                    </a:lnTo>
                    <a:lnTo>
                      <a:pt x="0" y="25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17802" name="Freeform 10"/>
              <p:cNvSpPr>
                <a:spLocks/>
              </p:cNvSpPr>
              <p:nvPr/>
            </p:nvSpPr>
            <p:spPr bwMode="ltGray">
              <a:xfrm>
                <a:off x="552" y="699"/>
                <a:ext cx="12" cy="252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0" y="0"/>
                  </a:cxn>
                  <a:cxn ang="0">
                    <a:pos x="0" y="252"/>
                  </a:cxn>
                  <a:cxn ang="0">
                    <a:pos x="12" y="252"/>
                  </a:cxn>
                  <a:cxn ang="0">
                    <a:pos x="12" y="0"/>
                  </a:cxn>
                  <a:cxn ang="0">
                    <a:pos x="12" y="0"/>
                  </a:cxn>
                </a:cxnLst>
                <a:rect l="0" t="0" r="r" b="b"/>
                <a:pathLst>
                  <a:path w="12" h="252">
                    <a:moveTo>
                      <a:pt x="12" y="0"/>
                    </a:moveTo>
                    <a:lnTo>
                      <a:pt x="0" y="0"/>
                    </a:lnTo>
                    <a:lnTo>
                      <a:pt x="0" y="252"/>
                    </a:lnTo>
                    <a:lnTo>
                      <a:pt x="12" y="252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17803" name="Freeform 11"/>
              <p:cNvSpPr>
                <a:spLocks/>
              </p:cNvSpPr>
              <p:nvPr/>
            </p:nvSpPr>
            <p:spPr bwMode="ltGray">
              <a:xfrm>
                <a:off x="552" y="951"/>
                <a:ext cx="12" cy="42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420"/>
                  </a:cxn>
                  <a:cxn ang="0">
                    <a:pos x="12" y="42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12" h="420">
                    <a:moveTo>
                      <a:pt x="0" y="0"/>
                    </a:moveTo>
                    <a:lnTo>
                      <a:pt x="0" y="420"/>
                    </a:lnTo>
                    <a:lnTo>
                      <a:pt x="12" y="42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17804" name="Freeform 12"/>
              <p:cNvSpPr>
                <a:spLocks/>
              </p:cNvSpPr>
              <p:nvPr/>
            </p:nvSpPr>
            <p:spPr bwMode="ltGray">
              <a:xfrm>
                <a:off x="0" y="1155"/>
                <a:ext cx="351" cy="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251" y="12"/>
                  </a:cxn>
                  <a:cxn ang="0">
                    <a:pos x="251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251" h="12">
                    <a:moveTo>
                      <a:pt x="0" y="0"/>
                    </a:moveTo>
                    <a:lnTo>
                      <a:pt x="0" y="12"/>
                    </a:lnTo>
                    <a:lnTo>
                      <a:pt x="251" y="12"/>
                    </a:lnTo>
                    <a:lnTo>
                      <a:pt x="251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17805" name="Freeform 13"/>
              <p:cNvSpPr>
                <a:spLocks/>
              </p:cNvSpPr>
              <p:nvPr/>
            </p:nvSpPr>
            <p:spPr bwMode="ltGray">
              <a:xfrm>
                <a:off x="767" y="1155"/>
                <a:ext cx="252" cy="12"/>
              </a:xfrm>
              <a:custGeom>
                <a:avLst/>
                <a:gdLst/>
                <a:ahLst/>
                <a:cxnLst>
                  <a:cxn ang="0">
                    <a:pos x="251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251" y="12"/>
                  </a:cxn>
                  <a:cxn ang="0">
                    <a:pos x="251" y="0"/>
                  </a:cxn>
                  <a:cxn ang="0">
                    <a:pos x="251" y="0"/>
                  </a:cxn>
                </a:cxnLst>
                <a:rect l="0" t="0" r="r" b="b"/>
                <a:pathLst>
                  <a:path w="251" h="12">
                    <a:moveTo>
                      <a:pt x="251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251" y="12"/>
                    </a:lnTo>
                    <a:lnTo>
                      <a:pt x="251" y="0"/>
                    </a:lnTo>
                    <a:lnTo>
                      <a:pt x="251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17806" name="Freeform 14"/>
              <p:cNvSpPr>
                <a:spLocks/>
              </p:cNvSpPr>
              <p:nvPr/>
            </p:nvSpPr>
            <p:spPr bwMode="ltGray">
              <a:xfrm>
                <a:off x="348" y="1155"/>
                <a:ext cx="419" cy="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18" y="12"/>
                  </a:cxn>
                  <a:cxn ang="0">
                    <a:pos x="418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418" h="12">
                    <a:moveTo>
                      <a:pt x="0" y="0"/>
                    </a:moveTo>
                    <a:lnTo>
                      <a:pt x="0" y="12"/>
                    </a:lnTo>
                    <a:lnTo>
                      <a:pt x="418" y="12"/>
                    </a:lnTo>
                    <a:lnTo>
                      <a:pt x="418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</p:grpSp>
      </p:grpSp>
      <p:sp>
        <p:nvSpPr>
          <p:cNvPr id="417807" name="Rectangle 15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304800"/>
            <a:ext cx="7543800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417808" name="Rectangle 1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66800" y="1981200"/>
            <a:ext cx="75438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17809" name="Rectangle 1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66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smtClean="0"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1pPr>
          </a:lstStyle>
          <a:p>
            <a:fld id="{5B106E36-FD25-4E2D-B0AA-010F637433A0}" type="datetimeFigureOut">
              <a:rPr lang="ru-RU" smtClean="0"/>
              <a:pPr/>
              <a:t>31.01.2014</a:t>
            </a:fld>
            <a:endParaRPr lang="ru-RU"/>
          </a:p>
        </p:txBody>
      </p:sp>
      <p:sp>
        <p:nvSpPr>
          <p:cNvPr id="417810" name="Rectangle 1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290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smtClean="0"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417811" name="Rectangle 1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056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smtClean="0"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5" r:id="rId1"/>
    <p:sldLayoutId id="2147483846" r:id="rId2"/>
    <p:sldLayoutId id="2147483847" r:id="rId3"/>
    <p:sldLayoutId id="2147483848" r:id="rId4"/>
    <p:sldLayoutId id="2147483849" r:id="rId5"/>
    <p:sldLayoutId id="2147483850" r:id="rId6"/>
    <p:sldLayoutId id="2147483851" r:id="rId7"/>
    <p:sldLayoutId id="2147483852" r:id="rId8"/>
    <p:sldLayoutId id="2147483853" r:id="rId9"/>
    <p:sldLayoutId id="2147483854" r:id="rId10"/>
    <p:sldLayoutId id="2147483855" r:id="rId11"/>
    <p:sldLayoutId id="2147483856" r:id="rId12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7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92100"/>
            <a:ext cx="822960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4597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050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597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 smtClean="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597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 smtClean="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597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 smtClean="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fld id="{90C57E23-59A0-401A-931D-17DC61C8F3E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58" r:id="rId1"/>
    <p:sldLayoutId id="2147483859" r:id="rId2"/>
    <p:sldLayoutId id="2147483860" r:id="rId3"/>
    <p:sldLayoutId id="2147483861" r:id="rId4"/>
    <p:sldLayoutId id="2147483862" r:id="rId5"/>
    <p:sldLayoutId id="2147483863" r:id="rId6"/>
    <p:sldLayoutId id="2147483864" r:id="rId7"/>
    <p:sldLayoutId id="2147483865" r:id="rId8"/>
    <p:sldLayoutId id="2147483866" r:id="rId9"/>
    <p:sldLayoutId id="2147483867" r:id="rId10"/>
    <p:sldLayoutId id="2147483868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Tahoma" pitchFamily="34" charset="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FF9DF17-99C4-4274-AE45-C85500A8C49A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852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0" r:id="rId1"/>
    <p:sldLayoutId id="2147483871" r:id="rId2"/>
    <p:sldLayoutId id="2147483872" r:id="rId3"/>
    <p:sldLayoutId id="2147483873" r:id="rId4"/>
    <p:sldLayoutId id="2147483874" r:id="rId5"/>
    <p:sldLayoutId id="2147483875" r:id="rId6"/>
    <p:sldLayoutId id="2147483876" r:id="rId7"/>
    <p:sldLayoutId id="2147483877" r:id="rId8"/>
    <p:sldLayoutId id="2147483878" r:id="rId9"/>
    <p:sldLayoutId id="2147483879" r:id="rId10"/>
    <p:sldLayoutId id="214748388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3160950-4CD6-41DC-B11D-3A56FAF03409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5165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2" r:id="rId1"/>
    <p:sldLayoutId id="2147483883" r:id="rId2"/>
    <p:sldLayoutId id="2147483884" r:id="rId3"/>
    <p:sldLayoutId id="2147483885" r:id="rId4"/>
    <p:sldLayoutId id="2147483886" r:id="rId5"/>
    <p:sldLayoutId id="2147483887" r:id="rId6"/>
    <p:sldLayoutId id="2147483888" r:id="rId7"/>
    <p:sldLayoutId id="2147483889" r:id="rId8"/>
    <p:sldLayoutId id="2147483890" r:id="rId9"/>
    <p:sldLayoutId id="2147483891" r:id="rId10"/>
    <p:sldLayoutId id="214748389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41.xml"/><Relationship Id="rId3" Type="http://schemas.openxmlformats.org/officeDocument/2006/relationships/slide" Target="slide25.xml"/><Relationship Id="rId7" Type="http://schemas.openxmlformats.org/officeDocument/2006/relationships/slide" Target="slide40.xml"/><Relationship Id="rId2" Type="http://schemas.openxmlformats.org/officeDocument/2006/relationships/slide" Target="slide12.xml"/><Relationship Id="rId1" Type="http://schemas.openxmlformats.org/officeDocument/2006/relationships/slideLayout" Target="../slideLayouts/slideLayout37.xml"/><Relationship Id="rId6" Type="http://schemas.openxmlformats.org/officeDocument/2006/relationships/slide" Target="slide34.xml"/><Relationship Id="rId5" Type="http://schemas.openxmlformats.org/officeDocument/2006/relationships/slide" Target="slide29.xml"/><Relationship Id="rId4" Type="http://schemas.openxmlformats.org/officeDocument/2006/relationships/slide" Target="slide28.xml"/><Relationship Id="rId9" Type="http://schemas.openxmlformats.org/officeDocument/2006/relationships/slide" Target="slide4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" Target="slide11.xml"/><Relationship Id="rId1" Type="http://schemas.openxmlformats.org/officeDocument/2006/relationships/slideLayout" Target="../slideLayouts/slideLayout3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" Target="slide11.xml"/><Relationship Id="rId1" Type="http://schemas.openxmlformats.org/officeDocument/2006/relationships/slideLayout" Target="../slideLayouts/slideLayout3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" Target="slide11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26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" Target="slide11.xml"/><Relationship Id="rId1" Type="http://schemas.openxmlformats.org/officeDocument/2006/relationships/slideLayout" Target="../slideLayouts/slideLayout3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" Target="slide11.xml"/><Relationship Id="rId1" Type="http://schemas.openxmlformats.org/officeDocument/2006/relationships/slideLayout" Target="../slideLayouts/slideLayout4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" Target="slide11.xml"/><Relationship Id="rId1" Type="http://schemas.openxmlformats.org/officeDocument/2006/relationships/slideLayout" Target="../slideLayouts/slideLayout3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slide" Target="slide11.xml"/><Relationship Id="rId1" Type="http://schemas.openxmlformats.org/officeDocument/2006/relationships/slideLayout" Target="../slideLayouts/slideLayout3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slideLayout" Target="../slideLayouts/slideLayout65.xml"/><Relationship Id="rId1" Type="http://schemas.openxmlformats.org/officeDocument/2006/relationships/themeOverride" Target="../theme/themeOverride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slideLayout" Target="../slideLayouts/slideLayout76.xml"/><Relationship Id="rId1" Type="http://schemas.openxmlformats.org/officeDocument/2006/relationships/themeOverride" Target="../theme/themeOverride2.xml"/><Relationship Id="rId4" Type="http://schemas.openxmlformats.org/officeDocument/2006/relationships/slide" Target="slide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" Target="slide11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42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7" y="349608"/>
            <a:ext cx="4581302" cy="5936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989149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1"/>
            <a:ext cx="7543800" cy="1124744"/>
          </a:xfrm>
        </p:spPr>
        <p:txBody>
          <a:bodyPr>
            <a:normAutofit/>
          </a:bodyPr>
          <a:lstStyle/>
          <a:p>
            <a:pPr algn="ctr"/>
            <a:r>
              <a:rPr lang="ru-RU" sz="2800" i="1" dirty="0" smtClean="0">
                <a:solidFill>
                  <a:srgbClr val="FF0000"/>
                </a:solidFill>
                <a:effectLst/>
              </a:rPr>
              <a:t>Все, что вы знаете </a:t>
            </a:r>
            <a:br>
              <a:rPr lang="ru-RU" sz="2800" i="1" dirty="0" smtClean="0">
                <a:solidFill>
                  <a:srgbClr val="FF0000"/>
                </a:solidFill>
                <a:effectLst/>
              </a:rPr>
            </a:br>
            <a:r>
              <a:rPr lang="ru-RU" sz="2800" i="1" dirty="0" smtClean="0">
                <a:solidFill>
                  <a:srgbClr val="FF0000"/>
                </a:solidFill>
                <a:effectLst/>
              </a:rPr>
              <a:t>и не знаете о чае</a:t>
            </a:r>
            <a:endParaRPr lang="ru-RU" sz="2800" i="1" dirty="0">
              <a:solidFill>
                <a:srgbClr val="FF0000"/>
              </a:solidFill>
              <a:effectLst/>
            </a:endParaRPr>
          </a:p>
        </p:txBody>
      </p:sp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683568" y="1196752"/>
            <a:ext cx="7927032" cy="4899248"/>
          </a:xfrm>
        </p:spPr>
        <p:txBody>
          <a:bodyPr/>
          <a:lstStyle/>
          <a:p>
            <a:r>
              <a:rPr lang="ru-RU" sz="2000" dirty="0">
                <a:solidFill>
                  <a:schemeClr val="bg2">
                    <a:lumMod val="10000"/>
                  </a:schemeClr>
                </a:solidFill>
                <a:effectLst/>
              </a:rPr>
              <a:t>И черный , и зеленый чай получают из одного сырья.</a:t>
            </a:r>
          </a:p>
          <a:p>
            <a:r>
              <a:rPr lang="ru-RU" sz="2000" dirty="0">
                <a:solidFill>
                  <a:schemeClr val="bg2">
                    <a:lumMod val="10000"/>
                  </a:schemeClr>
                </a:solidFill>
                <a:effectLst/>
              </a:rPr>
              <a:t>•	Чай известен человеку более 5 </a:t>
            </a:r>
            <a:r>
              <a:rPr lang="ru-RU" sz="2000" dirty="0" err="1">
                <a:solidFill>
                  <a:schemeClr val="bg2">
                    <a:lumMod val="10000"/>
                  </a:schemeClr>
                </a:solidFill>
                <a:effectLst/>
              </a:rPr>
              <a:t>тыс.лет</a:t>
            </a:r>
            <a:r>
              <a:rPr lang="ru-RU" sz="2000" dirty="0">
                <a:solidFill>
                  <a:schemeClr val="bg2">
                    <a:lumMod val="10000"/>
                  </a:schemeClr>
                </a:solidFill>
                <a:effectLst/>
              </a:rPr>
              <a:t>.</a:t>
            </a:r>
          </a:p>
          <a:p>
            <a:r>
              <a:rPr lang="ru-RU" sz="2000" dirty="0">
                <a:solidFill>
                  <a:schemeClr val="bg2">
                    <a:lumMod val="10000"/>
                  </a:schemeClr>
                </a:solidFill>
                <a:effectLst/>
              </a:rPr>
              <a:t>•	 </a:t>
            </a:r>
            <a:r>
              <a:rPr lang="ru-RU" sz="2000" dirty="0" err="1">
                <a:solidFill>
                  <a:schemeClr val="bg2">
                    <a:lumMod val="10000"/>
                  </a:schemeClr>
                </a:solidFill>
                <a:effectLst/>
              </a:rPr>
              <a:t>Мелколистовой</a:t>
            </a:r>
            <a:r>
              <a:rPr lang="ru-RU" sz="2000" dirty="0">
                <a:solidFill>
                  <a:schemeClr val="bg2">
                    <a:lumMod val="10000"/>
                  </a:schemeClr>
                </a:solidFill>
                <a:effectLst/>
              </a:rPr>
              <a:t> чай по качеству  выше ,чем крупнолистовой.</a:t>
            </a:r>
          </a:p>
          <a:p>
            <a:r>
              <a:rPr lang="ru-RU" sz="2000" dirty="0">
                <a:solidFill>
                  <a:schemeClr val="bg2">
                    <a:lumMod val="10000"/>
                  </a:schemeClr>
                </a:solidFill>
                <a:effectLst/>
              </a:rPr>
              <a:t>•	В некоторых странах используют чайные листья, оставшиеся после  заварки, приправляя их чесноком.</a:t>
            </a:r>
          </a:p>
          <a:p>
            <a:r>
              <a:rPr lang="ru-RU" sz="2000" dirty="0">
                <a:solidFill>
                  <a:schemeClr val="bg2">
                    <a:lumMod val="10000"/>
                  </a:schemeClr>
                </a:solidFill>
                <a:effectLst/>
              </a:rPr>
              <a:t>•	 Чай бывает не только черным , но и белым.</a:t>
            </a:r>
          </a:p>
          <a:p>
            <a:r>
              <a:rPr lang="ru-RU" sz="2000" dirty="0">
                <a:solidFill>
                  <a:schemeClr val="bg2">
                    <a:lumMod val="10000"/>
                  </a:schemeClr>
                </a:solidFill>
                <a:effectLst/>
              </a:rPr>
              <a:t>•	 Гранулированный чай получают из отходов чайного производства</a:t>
            </a:r>
          </a:p>
          <a:p>
            <a:r>
              <a:rPr lang="ru-RU" sz="2000" dirty="0">
                <a:solidFill>
                  <a:schemeClr val="bg2">
                    <a:lumMod val="10000"/>
                  </a:schemeClr>
                </a:solidFill>
                <a:effectLst/>
              </a:rPr>
              <a:t>•	Чай, в котором </a:t>
            </a:r>
            <a:r>
              <a:rPr lang="ru-RU" sz="2000" dirty="0" err="1" smtClean="0">
                <a:solidFill>
                  <a:schemeClr val="bg2">
                    <a:lumMod val="10000"/>
                  </a:schemeClr>
                </a:solidFill>
                <a:effectLst/>
              </a:rPr>
              <a:t>типсов</a:t>
            </a:r>
            <a:r>
              <a:rPr lang="ru-RU" sz="2000" dirty="0" smtClean="0">
                <a:solidFill>
                  <a:schemeClr val="bg2">
                    <a:lumMod val="10000"/>
                  </a:schemeClr>
                </a:solidFill>
                <a:effectLst/>
              </a:rPr>
              <a:t> </a:t>
            </a:r>
            <a:r>
              <a:rPr lang="ru-RU" sz="2000" dirty="0">
                <a:solidFill>
                  <a:schemeClr val="bg2">
                    <a:lumMod val="10000"/>
                  </a:schemeClr>
                </a:solidFill>
                <a:effectLst/>
              </a:rPr>
              <a:t>больше, чем флешей, вкуснее.</a:t>
            </a:r>
          </a:p>
          <a:p>
            <a:r>
              <a:rPr lang="ru-RU" sz="2000" dirty="0">
                <a:solidFill>
                  <a:schemeClr val="bg2">
                    <a:lumMod val="10000"/>
                  </a:schemeClr>
                </a:solidFill>
                <a:effectLst/>
              </a:rPr>
              <a:t>•	 </a:t>
            </a:r>
            <a:r>
              <a:rPr lang="ru-RU" sz="2000" dirty="0" err="1">
                <a:solidFill>
                  <a:schemeClr val="bg2">
                    <a:lumMod val="10000"/>
                  </a:schemeClr>
                </a:solidFill>
                <a:effectLst/>
              </a:rPr>
              <a:t>Ксантины</a:t>
            </a:r>
            <a:r>
              <a:rPr lang="ru-RU" sz="2000" dirty="0">
                <a:solidFill>
                  <a:schemeClr val="bg2">
                    <a:lumMod val="10000"/>
                  </a:schemeClr>
                </a:solidFill>
                <a:effectLst/>
              </a:rPr>
              <a:t> чая действуют на мозг эффективнее, чем кофеин.</a:t>
            </a:r>
          </a:p>
          <a:p>
            <a:r>
              <a:rPr lang="ru-RU" sz="2000" dirty="0">
                <a:solidFill>
                  <a:schemeClr val="bg2">
                    <a:lumMod val="10000"/>
                  </a:schemeClr>
                </a:solidFill>
                <a:effectLst/>
              </a:rPr>
              <a:t>•	 При голодании чай замедляет потерю массы тела.</a:t>
            </a:r>
          </a:p>
          <a:p>
            <a:r>
              <a:rPr lang="ru-RU" sz="2000" dirty="0">
                <a:solidFill>
                  <a:schemeClr val="bg2">
                    <a:lumMod val="10000"/>
                  </a:schemeClr>
                </a:solidFill>
                <a:effectLst/>
              </a:rPr>
              <a:t>•	Чай в больших количествах вреден людям с больным сердцем и тем , кто страдает </a:t>
            </a:r>
            <a:r>
              <a:rPr lang="ru-RU" sz="2000" dirty="0" err="1">
                <a:solidFill>
                  <a:schemeClr val="bg2">
                    <a:lumMod val="10000"/>
                  </a:schemeClr>
                </a:solidFill>
                <a:effectLst/>
              </a:rPr>
              <a:t>бессоницей</a:t>
            </a:r>
            <a:r>
              <a:rPr lang="ru-RU" sz="2000" dirty="0">
                <a:solidFill>
                  <a:schemeClr val="bg2">
                    <a:lumMod val="10000"/>
                  </a:schemeClr>
                </a:solidFill>
                <a:effectLst/>
              </a:rPr>
              <a:t>.</a:t>
            </a:r>
          </a:p>
          <a:p>
            <a:endParaRPr lang="ru-RU" sz="20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50233966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332656"/>
            <a:ext cx="7543800" cy="6120680"/>
          </a:xfrm>
        </p:spPr>
        <p:style>
          <a:lnRef idx="2">
            <a:schemeClr val="accent6">
              <a:shade val="50000"/>
            </a:schemeClr>
          </a:lnRef>
          <a:fillRef idx="1001">
            <a:schemeClr val="dk2"/>
          </a:fillRef>
          <a:effectRef idx="0">
            <a:schemeClr val="accent6"/>
          </a:effectRef>
          <a:fontRef idx="minor">
            <a:schemeClr val="lt1"/>
          </a:fontRef>
        </p:style>
        <p:txBody>
          <a:bodyPr/>
          <a:lstStyle/>
          <a:p>
            <a:r>
              <a:rPr lang="ru-RU" sz="4800" b="1" dirty="0" smtClean="0">
                <a:solidFill>
                  <a:srgbClr val="161616"/>
                </a:solidFill>
                <a:effectLst/>
                <a:hlinkClick r:id="rId2" action="ppaction://hlinksldjump"/>
              </a:rPr>
              <a:t>1. СТРАНИЦА</a:t>
            </a:r>
            <a:endParaRPr lang="ru-RU" sz="4800" b="1" dirty="0" smtClean="0">
              <a:solidFill>
                <a:srgbClr val="161616"/>
              </a:solidFill>
              <a:effectLst/>
            </a:endParaRPr>
          </a:p>
          <a:p>
            <a:r>
              <a:rPr lang="ru-RU" sz="4000" b="1" dirty="0" smtClean="0">
                <a:solidFill>
                  <a:srgbClr val="161616"/>
                </a:solidFill>
                <a:effectLst/>
                <a:hlinkClick r:id="rId3" action="ppaction://hlinksldjump"/>
              </a:rPr>
              <a:t>2. СТРАНИЦА</a:t>
            </a:r>
            <a:endParaRPr lang="ru-RU" sz="4000" b="1" dirty="0" smtClean="0">
              <a:solidFill>
                <a:srgbClr val="161616"/>
              </a:solidFill>
              <a:effectLst/>
            </a:endParaRPr>
          </a:p>
          <a:p>
            <a:r>
              <a:rPr lang="ru-RU" sz="4000" b="1" dirty="0" smtClean="0">
                <a:solidFill>
                  <a:srgbClr val="161616"/>
                </a:solidFill>
                <a:effectLst/>
                <a:hlinkClick r:id="rId4" action="ppaction://hlinksldjump"/>
              </a:rPr>
              <a:t>3. СТРАНИЦА</a:t>
            </a:r>
            <a:endParaRPr lang="ru-RU" sz="4000" b="1" dirty="0" smtClean="0">
              <a:solidFill>
                <a:srgbClr val="161616"/>
              </a:solidFill>
              <a:effectLst/>
            </a:endParaRPr>
          </a:p>
          <a:p>
            <a:r>
              <a:rPr lang="ru-RU" sz="4000" b="1" dirty="0" smtClean="0">
                <a:solidFill>
                  <a:srgbClr val="161616"/>
                </a:solidFill>
                <a:effectLst/>
              </a:rPr>
              <a:t> </a:t>
            </a:r>
            <a:r>
              <a:rPr lang="ru-RU" sz="4000" b="1" dirty="0" smtClean="0">
                <a:solidFill>
                  <a:srgbClr val="161616"/>
                </a:solidFill>
                <a:effectLst/>
                <a:hlinkClick r:id="rId5" action="ppaction://hlinksldjump"/>
              </a:rPr>
              <a:t>4.СТРАНИЦА</a:t>
            </a:r>
            <a:endParaRPr lang="ru-RU" sz="4000" b="1" dirty="0" smtClean="0">
              <a:solidFill>
                <a:srgbClr val="161616"/>
              </a:solidFill>
              <a:effectLst/>
            </a:endParaRPr>
          </a:p>
          <a:p>
            <a:r>
              <a:rPr lang="ru-RU" sz="4000" b="1" dirty="0">
                <a:solidFill>
                  <a:srgbClr val="161616"/>
                </a:solidFill>
                <a:effectLst/>
                <a:hlinkClick r:id="rId6" action="ppaction://hlinksldjump"/>
              </a:rPr>
              <a:t>5. </a:t>
            </a:r>
            <a:r>
              <a:rPr lang="ru-RU" sz="4000" b="1" dirty="0" smtClean="0">
                <a:solidFill>
                  <a:srgbClr val="161616"/>
                </a:solidFill>
                <a:effectLst/>
                <a:hlinkClick r:id="rId6" action="ppaction://hlinksldjump"/>
              </a:rPr>
              <a:t> СТРАНИЦА</a:t>
            </a:r>
            <a:endParaRPr lang="ru-RU" sz="4000" b="1" dirty="0" smtClean="0">
              <a:solidFill>
                <a:srgbClr val="161616"/>
              </a:solidFill>
              <a:effectLst/>
            </a:endParaRPr>
          </a:p>
          <a:p>
            <a:r>
              <a:rPr lang="ru-RU" sz="4000" b="1" dirty="0" smtClean="0">
                <a:solidFill>
                  <a:srgbClr val="161616"/>
                </a:solidFill>
                <a:effectLst/>
                <a:hlinkClick r:id="rId7" action="ppaction://hlinksldjump"/>
              </a:rPr>
              <a:t>6. СТРАНИЦА</a:t>
            </a:r>
            <a:endParaRPr lang="ru-RU" sz="4000" b="1" dirty="0" smtClean="0">
              <a:solidFill>
                <a:srgbClr val="161616"/>
              </a:solidFill>
              <a:effectLst/>
            </a:endParaRPr>
          </a:p>
          <a:p>
            <a:r>
              <a:rPr lang="ru-RU" sz="4000" b="1" dirty="0">
                <a:solidFill>
                  <a:schemeClr val="bg2">
                    <a:lumMod val="10000"/>
                  </a:schemeClr>
                </a:solidFill>
                <a:effectLst/>
                <a:hlinkClick r:id="rId8" action="ppaction://hlinksldjump"/>
              </a:rPr>
              <a:t>7. </a:t>
            </a:r>
            <a:r>
              <a:rPr lang="ru-RU" sz="4000" b="1" dirty="0" smtClean="0">
                <a:solidFill>
                  <a:schemeClr val="bg2">
                    <a:lumMod val="10000"/>
                  </a:schemeClr>
                </a:solidFill>
                <a:effectLst/>
                <a:hlinkClick r:id="rId8" action="ppaction://hlinksldjump"/>
              </a:rPr>
              <a:t> СТРАНИЦА</a:t>
            </a:r>
            <a:endParaRPr lang="ru-RU" sz="4000" b="1" dirty="0" smtClean="0">
              <a:solidFill>
                <a:schemeClr val="bg2">
                  <a:lumMod val="10000"/>
                </a:schemeClr>
              </a:solidFill>
              <a:effectLst/>
            </a:endParaRPr>
          </a:p>
          <a:p>
            <a:r>
              <a:rPr lang="ru-RU" sz="4000" b="1" dirty="0">
                <a:solidFill>
                  <a:schemeClr val="bg2">
                    <a:lumMod val="10000"/>
                  </a:schemeClr>
                </a:solidFill>
                <a:effectLst/>
                <a:hlinkClick r:id="rId9" action="ppaction://hlinksldjump"/>
              </a:rPr>
              <a:t>8. </a:t>
            </a:r>
            <a:r>
              <a:rPr lang="ru-RU" sz="4000" b="1" dirty="0" smtClean="0">
                <a:solidFill>
                  <a:schemeClr val="bg2">
                    <a:lumMod val="10000"/>
                  </a:schemeClr>
                </a:solidFill>
                <a:effectLst/>
                <a:hlinkClick r:id="rId9" action="ppaction://hlinksldjump"/>
              </a:rPr>
              <a:t>СТРАНИЦА</a:t>
            </a:r>
            <a:endParaRPr lang="ru-RU" sz="4000" b="1" dirty="0" smtClean="0">
              <a:solidFill>
                <a:schemeClr val="bg2">
                  <a:lumMod val="10000"/>
                </a:schemeClr>
              </a:solidFill>
              <a:effectLst/>
            </a:endParaRPr>
          </a:p>
          <a:p>
            <a:endParaRPr lang="ru-RU" sz="4000" b="1" dirty="0">
              <a:effectLst/>
            </a:endParaRPr>
          </a:p>
          <a:p>
            <a:endParaRPr lang="ru-RU" sz="4000" b="1" dirty="0">
              <a:effectLst/>
            </a:endParaRPr>
          </a:p>
          <a:p>
            <a:endParaRPr lang="ru-RU" sz="4000" b="1" dirty="0">
              <a:effectLst/>
            </a:endParaRPr>
          </a:p>
          <a:p>
            <a:endParaRPr lang="ru-RU" sz="4000" b="1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4162985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Чайная история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u-RU" dirty="0">
                <a:solidFill>
                  <a:schemeClr val="bg2">
                    <a:lumMod val="10000"/>
                  </a:schemeClr>
                </a:solidFill>
                <a:effectLst/>
              </a:rPr>
              <a:t>Чай —самый распространенный напиток на земном шаре, по общим подсчетам, он является основным для двух миллиардов людей на Земле. </a:t>
            </a:r>
          </a:p>
        </p:txBody>
      </p:sp>
      <p:pic>
        <p:nvPicPr>
          <p:cNvPr id="17413" name="Picture 5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348880"/>
            <a:ext cx="4905367" cy="32885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831612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«</a:t>
            </a:r>
            <a:r>
              <a:rPr lang="ru-RU" dirty="0" err="1"/>
              <a:t>ча</a:t>
            </a:r>
            <a:r>
              <a:rPr lang="ru-RU" dirty="0"/>
              <a:t>», что означает «молодой листочек»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988840"/>
            <a:ext cx="8485553" cy="3950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02730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0" dirty="0">
                <a:effectLst/>
                <a:latin typeface="+mn-lt"/>
              </a:rPr>
              <a:t>Впервые о чайном растении (чайном кусте) упоминается почти 5000 лет назад.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844824"/>
            <a:ext cx="7344815" cy="488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269401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u-RU" dirty="0">
                <a:solidFill>
                  <a:schemeClr val="bg2">
                    <a:lumMod val="10000"/>
                  </a:schemeClr>
                </a:solidFill>
                <a:effectLst/>
              </a:rPr>
              <a:t>Распространению чая способствовал китайский </a:t>
            </a:r>
            <a:r>
              <a:rPr lang="ru-RU" dirty="0" smtClean="0">
                <a:solidFill>
                  <a:schemeClr val="bg2">
                    <a:lumMod val="10000"/>
                  </a:schemeClr>
                </a:solidFill>
                <a:effectLst/>
              </a:rPr>
              <a:t>император </a:t>
            </a:r>
            <a:r>
              <a:rPr lang="ru-RU" dirty="0" err="1">
                <a:solidFill>
                  <a:schemeClr val="bg2">
                    <a:lumMod val="10000"/>
                  </a:schemeClr>
                </a:solidFill>
                <a:effectLst/>
              </a:rPr>
              <a:t>Киенг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effectLst/>
              </a:rPr>
              <a:t> Лон, владевший фабрикой чайной </a:t>
            </a:r>
            <a:r>
              <a:rPr lang="ru-RU" dirty="0" smtClean="0">
                <a:solidFill>
                  <a:schemeClr val="bg2">
                    <a:lumMod val="10000"/>
                  </a:schemeClr>
                </a:solidFill>
                <a:effectLst/>
              </a:rPr>
              <a:t>фарфоровой 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effectLst/>
              </a:rPr>
              <a:t>посуды.</a:t>
            </a: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916832"/>
            <a:ext cx="3192250" cy="388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262350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>
                <a:effectLst/>
                <a:latin typeface="+mn-lt"/>
              </a:rPr>
              <a:t>Выращивание и изготовление чая в Китае стало таким же секретным, как производство шелка, фарфора, бумаги и другие великие китайские изобретения.</a:t>
            </a:r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022" y="1981200"/>
            <a:ext cx="5261356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429084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>
                <a:effectLst/>
                <a:latin typeface="+mn-lt"/>
              </a:rPr>
              <a:t>В настоящее время в Англии пьют чая больше, чем в любой другой стране.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628800"/>
            <a:ext cx="7128792" cy="4903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980883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141" y="123106"/>
            <a:ext cx="8979859" cy="6734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179733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>
                <a:solidFill>
                  <a:schemeClr val="bg2">
                    <a:lumMod val="10000"/>
                  </a:schemeClr>
                </a:solidFill>
                <a:effectLst/>
                <a:latin typeface="+mn-lt"/>
              </a:rPr>
              <a:t>В 1696 г. из Москвы в Пекин за чаем отправился первый караван русских купцов.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8983" y="1556792"/>
            <a:ext cx="4759796" cy="466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865250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•	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effectLst/>
              </a:rPr>
              <a:t>Л.Н. Толстой  как-то сказал , что ЭТО  «высвобождало в нем возможности , дремавшие  в глубине души.» О чем говорил писатель.</a:t>
            </a:r>
          </a:p>
        </p:txBody>
      </p:sp>
    </p:spTree>
    <p:extLst>
      <p:ext uri="{BB962C8B-B14F-4D97-AF65-F5344CB8AC3E}">
        <p14:creationId xmlns:p14="http://schemas.microsoft.com/office/powerpoint/2010/main" val="100052818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692696"/>
            <a:ext cx="6817940" cy="5124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766964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>
                <a:effectLst/>
              </a:rPr>
              <a:t>Для крестьян чай был почти недоступен, и они пили его лишь в особых случаях. Поэтому-то и возникло выражение «чайком побаловаться».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628800"/>
            <a:ext cx="4428133" cy="4632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000618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733425"/>
            <a:ext cx="8572500" cy="539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771427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 smtClean="0">
                <a:effectLst/>
                <a:latin typeface="+mn-lt"/>
              </a:rPr>
              <a:t>Магазин </a:t>
            </a:r>
            <a:r>
              <a:rPr lang="ru-RU" sz="2400" dirty="0">
                <a:effectLst/>
                <a:latin typeface="+mn-lt"/>
              </a:rPr>
              <a:t>(чаеторговца </a:t>
            </a:r>
            <a:r>
              <a:rPr lang="ru-RU" sz="2400" dirty="0" err="1">
                <a:effectLst/>
                <a:latin typeface="+mn-lt"/>
              </a:rPr>
              <a:t>Перлова</a:t>
            </a:r>
            <a:r>
              <a:rPr lang="ru-RU" sz="2400" dirty="0">
                <a:effectLst/>
                <a:latin typeface="+mn-lt"/>
              </a:rPr>
              <a:t>), оформленный в китайском стиле, сохранился до наших </a:t>
            </a:r>
            <a:r>
              <a:rPr lang="ru-RU" sz="2400" dirty="0" smtClean="0">
                <a:effectLst/>
                <a:latin typeface="+mn-lt"/>
              </a:rPr>
              <a:t>.</a:t>
            </a:r>
            <a:endParaRPr lang="ru-RU" dirty="0">
              <a:effectLst/>
              <a:latin typeface="+mn-lt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420888"/>
            <a:ext cx="4082606" cy="3065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420888"/>
            <a:ext cx="4087383" cy="306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560251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>
                <a:effectLst/>
                <a:latin typeface="+mn-lt"/>
              </a:rPr>
              <a:t>«В Москве много трактиров, и они всегда битком набиты преимущественно тем народом, который в них только пьет чай...», - писал В.Г. Белинский.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2770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3055" y="1700808"/>
            <a:ext cx="6191250" cy="465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053913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dirty="0"/>
              <a:t>Чайная </a:t>
            </a:r>
            <a:r>
              <a:rPr lang="ru-RU" dirty="0" smtClean="0"/>
              <a:t> ботаника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916832"/>
            <a:ext cx="3257550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284984"/>
            <a:ext cx="3596952" cy="3090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1285875"/>
            <a:ext cx="190500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788024" y="2564904"/>
            <a:ext cx="3960440" cy="1008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bg2">
                    <a:lumMod val="10000"/>
                  </a:schemeClr>
                </a:solidFill>
              </a:rPr>
              <a:t>Чай китайский</a:t>
            </a:r>
            <a:endParaRPr lang="ru-RU" sz="2400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350935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>
                <a:solidFill>
                  <a:schemeClr val="tx2">
                    <a:lumMod val="50000"/>
                  </a:schemeClr>
                </a:solidFill>
                <a:effectLst/>
                <a:latin typeface="+mn-lt"/>
              </a:rPr>
              <a:t>Родина чайного растения -Это Юго-Западный Китай (провинция </a:t>
            </a:r>
            <a:r>
              <a:rPr lang="ru-RU" sz="2400" dirty="0" err="1" smtClean="0">
                <a:solidFill>
                  <a:schemeClr val="tx2">
                    <a:lumMod val="50000"/>
                  </a:schemeClr>
                </a:solidFill>
                <a:effectLst/>
                <a:latin typeface="+mn-lt"/>
              </a:rPr>
              <a:t>Юньнань</a:t>
            </a: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effectLst/>
                <a:latin typeface="+mn-lt"/>
              </a:rPr>
              <a:t>.)</a:t>
            </a:r>
            <a:endParaRPr lang="ru-RU" sz="2400" dirty="0">
              <a:solidFill>
                <a:schemeClr val="tx2">
                  <a:lumMod val="50000"/>
                </a:schemeClr>
              </a:solidFill>
              <a:effectLst/>
              <a:latin typeface="+mn-lt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651973"/>
            <a:ext cx="3695700" cy="2773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4900" y="2652713"/>
            <a:ext cx="3695700" cy="277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53894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 smtClean="0">
                <a:solidFill>
                  <a:schemeClr val="bg2">
                    <a:lumMod val="10000"/>
                  </a:schemeClr>
                </a:solidFill>
                <a:effectLst/>
                <a:latin typeface="+mn-lt"/>
              </a:rPr>
              <a:t>Чай </a:t>
            </a:r>
            <a:r>
              <a:rPr lang="ru-RU" sz="2400" dirty="0">
                <a:solidFill>
                  <a:schemeClr val="bg2">
                    <a:lumMod val="10000"/>
                  </a:schemeClr>
                </a:solidFill>
                <a:effectLst/>
                <a:latin typeface="+mn-lt"/>
              </a:rPr>
              <a:t>ассамский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7650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988840"/>
            <a:ext cx="5753100" cy="383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261936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/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dirty="0">
                <a:solidFill>
                  <a:srgbClr val="161616"/>
                </a:solidFill>
                <a:effectLst/>
                <a:hlinkClick r:id="rId2" action="ppaction://hlinksldjump"/>
              </a:rPr>
              <a:t>Чайная </a:t>
            </a:r>
            <a:r>
              <a:rPr lang="ru-RU" dirty="0" smtClean="0">
                <a:solidFill>
                  <a:srgbClr val="161616"/>
                </a:solidFill>
                <a:effectLst/>
                <a:hlinkClick r:id="rId2" action="ppaction://hlinksldjump"/>
              </a:rPr>
              <a:t>география</a:t>
            </a:r>
            <a:endParaRPr lang="ru-RU" dirty="0">
              <a:solidFill>
                <a:srgbClr val="161616"/>
              </a:solidFill>
              <a:effectLst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ln w="57150"/>
        </p:spPr>
        <p:txBody>
          <a:bodyPr/>
          <a:lstStyle/>
          <a:p>
            <a:endParaRPr lang="ru-RU" dirty="0"/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4869" y="2110311"/>
            <a:ext cx="6246440" cy="44375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Овал 2"/>
          <p:cNvSpPr/>
          <p:nvPr/>
        </p:nvSpPr>
        <p:spPr>
          <a:xfrm>
            <a:off x="5148064" y="3789040"/>
            <a:ext cx="216024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2">
                    <a:lumMod val="10000"/>
                  </a:schemeClr>
                </a:solidFill>
              </a:rPr>
              <a:t>1</a:t>
            </a:r>
            <a:endParaRPr lang="ru-RU" b="1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5580112" y="3573016"/>
            <a:ext cx="288032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2">
                    <a:lumMod val="10000"/>
                  </a:schemeClr>
                </a:solidFill>
              </a:rPr>
              <a:t>2</a:t>
            </a:r>
            <a:endParaRPr lang="ru-RU" b="1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5256076" y="4221088"/>
            <a:ext cx="252028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2">
                    <a:lumMod val="10000"/>
                  </a:schemeClr>
                </a:solidFill>
              </a:rPr>
              <a:t>3</a:t>
            </a:r>
            <a:endParaRPr lang="ru-RU" b="1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6084168" y="3573016"/>
            <a:ext cx="216024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2">
                    <a:lumMod val="10000"/>
                  </a:schemeClr>
                </a:solidFill>
              </a:rPr>
              <a:t>4</a:t>
            </a:r>
            <a:endParaRPr lang="ru-RU" b="1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4211960" y="4329100"/>
            <a:ext cx="170892" cy="25202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2">
                    <a:lumMod val="10000"/>
                  </a:schemeClr>
                </a:solidFill>
              </a:rPr>
              <a:t>5</a:t>
            </a:r>
            <a:endParaRPr lang="ru-RU" b="1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6084168" y="4455114"/>
            <a:ext cx="216024" cy="27003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2">
                    <a:lumMod val="10000"/>
                  </a:schemeClr>
                </a:solidFill>
              </a:rPr>
              <a:t>5</a:t>
            </a:r>
            <a:endParaRPr lang="ru-RU" b="1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2" name="Дуга 11"/>
          <p:cNvSpPr/>
          <p:nvPr/>
        </p:nvSpPr>
        <p:spPr>
          <a:xfrm rot="10336989">
            <a:off x="3851920" y="2187407"/>
            <a:ext cx="3024336" cy="990110"/>
          </a:xfrm>
          <a:prstGeom prst="arc">
            <a:avLst>
              <a:gd name="adj1" fmla="val 11610113"/>
              <a:gd name="adj2" fmla="val 0"/>
            </a:avLst>
          </a:prstGeom>
          <a:ln w="28575" cmpd="sng">
            <a:solidFill>
              <a:srgbClr val="C00000"/>
            </a:solidFill>
            <a:headEnd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C0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110505">
            <a:off x="3581522" y="4865550"/>
            <a:ext cx="3133084" cy="439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7679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  <p:bldP spid="8" grpId="0" animBg="1"/>
      <p:bldP spid="9" grpId="0" animBg="1"/>
      <p:bldP spid="1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 </a:t>
            </a:r>
            <a:br>
              <a:rPr lang="ru-RU" dirty="0"/>
            </a:br>
            <a:r>
              <a:rPr lang="ru-RU" dirty="0" smtClean="0"/>
              <a:t>Чайное производство</a:t>
            </a:r>
            <a:endParaRPr lang="ru-RU" dirty="0"/>
          </a:p>
        </p:txBody>
      </p:sp>
      <p:pic>
        <p:nvPicPr>
          <p:cNvPr id="12292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981200"/>
            <a:ext cx="6172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217950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>
                <a:solidFill>
                  <a:schemeClr val="bg2">
                    <a:lumMod val="10000"/>
                  </a:schemeClr>
                </a:solidFill>
                <a:effectLst/>
              </a:rPr>
              <a:t>Съедобная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effectLst/>
              </a:rPr>
              <a:t> .ЭТО может сочетаться  с маслом, солью, перцем. К нему добавляют имбирь , корицу, кардамон, жасмин, фрукты , молоко , сливки…</a:t>
            </a:r>
          </a:p>
        </p:txBody>
      </p:sp>
    </p:spTree>
    <p:extLst>
      <p:ext uri="{BB962C8B-B14F-4D97-AF65-F5344CB8AC3E}">
        <p14:creationId xmlns:p14="http://schemas.microsoft.com/office/powerpoint/2010/main" val="390543379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b="0" dirty="0">
                <a:effectLst/>
                <a:latin typeface="+mn-lt"/>
              </a:rPr>
              <a:t>Собирают чай только женщины. Считалось, что аромат женских рук не портит запах чая. Для китайского императора чай собирали только девушки в возрасте до 16 лет.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854" y="2060848"/>
            <a:ext cx="5565775" cy="3706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911698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r>
              <a:rPr lang="ru-RU" sz="2400" dirty="0" smtClean="0">
                <a:effectLst/>
                <a:latin typeface="+mn-lt"/>
              </a:rPr>
              <a:t>Ферментация чая.</a:t>
            </a:r>
            <a:endParaRPr lang="ru-RU" sz="2400" dirty="0">
              <a:effectLst/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440614"/>
            <a:ext cx="7006819" cy="5255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88640"/>
            <a:ext cx="3425825" cy="223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765055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r>
              <a:rPr lang="ru-RU" sz="2400" dirty="0" smtClean="0">
                <a:effectLst/>
                <a:latin typeface="+mn-lt"/>
              </a:rPr>
              <a:t>Технологический процесс изготовления чая</a:t>
            </a:r>
            <a:endParaRPr lang="ru-RU" sz="2400" dirty="0">
              <a:effectLst/>
              <a:latin typeface="+mn-lt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>
          <a:xfrm>
            <a:off x="4914900" y="1484784"/>
            <a:ext cx="3695700" cy="4611216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ru-RU" altLang="ru-RU" sz="2400" b="1" dirty="0">
                <a:solidFill>
                  <a:srgbClr val="161616"/>
                </a:solidFill>
                <a:effectLst/>
              </a:rPr>
              <a:t>Основными этапами обработки чайных листьев являются:</a:t>
            </a:r>
          </a:p>
          <a:p>
            <a:pPr>
              <a:lnSpc>
                <a:spcPct val="80000"/>
              </a:lnSpc>
            </a:pPr>
            <a:r>
              <a:rPr lang="ru-RU" altLang="ru-RU" sz="2400" dirty="0">
                <a:solidFill>
                  <a:srgbClr val="161616"/>
                </a:solidFill>
                <a:effectLst/>
              </a:rPr>
              <a:t>- </a:t>
            </a:r>
            <a:r>
              <a:rPr lang="ru-RU" altLang="ru-RU" sz="2400" dirty="0" err="1">
                <a:solidFill>
                  <a:srgbClr val="161616"/>
                </a:solidFill>
                <a:effectLst/>
              </a:rPr>
              <a:t>завяливание</a:t>
            </a:r>
            <a:r>
              <a:rPr lang="ru-RU" altLang="ru-RU" sz="2400" dirty="0">
                <a:solidFill>
                  <a:srgbClr val="161616"/>
                </a:solidFill>
                <a:effectLst/>
              </a:rPr>
              <a:t>;</a:t>
            </a:r>
          </a:p>
          <a:p>
            <a:pPr>
              <a:lnSpc>
                <a:spcPct val="80000"/>
              </a:lnSpc>
            </a:pPr>
            <a:r>
              <a:rPr lang="ru-RU" altLang="ru-RU" sz="2400" dirty="0">
                <a:solidFill>
                  <a:srgbClr val="161616"/>
                </a:solidFill>
                <a:effectLst/>
              </a:rPr>
              <a:t>- скручивание листьев;</a:t>
            </a:r>
          </a:p>
          <a:p>
            <a:pPr>
              <a:lnSpc>
                <a:spcPct val="80000"/>
              </a:lnSpc>
            </a:pPr>
            <a:r>
              <a:rPr lang="ru-RU" altLang="ru-RU" sz="2400" dirty="0">
                <a:solidFill>
                  <a:srgbClr val="161616"/>
                </a:solidFill>
                <a:effectLst/>
              </a:rPr>
              <a:t>- ферментация;</a:t>
            </a:r>
          </a:p>
          <a:p>
            <a:pPr>
              <a:lnSpc>
                <a:spcPct val="80000"/>
              </a:lnSpc>
            </a:pPr>
            <a:r>
              <a:rPr lang="ru-RU" altLang="ru-RU" sz="2400" dirty="0">
                <a:solidFill>
                  <a:srgbClr val="161616"/>
                </a:solidFill>
                <a:effectLst/>
              </a:rPr>
              <a:t>- сушка:</a:t>
            </a:r>
          </a:p>
          <a:p>
            <a:pPr>
              <a:lnSpc>
                <a:spcPct val="80000"/>
              </a:lnSpc>
            </a:pPr>
            <a:r>
              <a:rPr lang="ru-RU" altLang="ru-RU" sz="2400" dirty="0">
                <a:solidFill>
                  <a:srgbClr val="161616"/>
                </a:solidFill>
                <a:effectLst/>
              </a:rPr>
              <a:t>- сортировка;</a:t>
            </a:r>
          </a:p>
          <a:p>
            <a:pPr>
              <a:lnSpc>
                <a:spcPct val="80000"/>
              </a:lnSpc>
            </a:pPr>
            <a:r>
              <a:rPr lang="ru-RU" altLang="ru-RU" sz="2400" dirty="0">
                <a:solidFill>
                  <a:srgbClr val="161616"/>
                </a:solidFill>
                <a:effectLst/>
              </a:rPr>
              <a:t>- расфасовка готовой продукции.</a:t>
            </a:r>
          </a:p>
          <a:p>
            <a:endParaRPr lang="ru-RU" sz="2400" dirty="0">
              <a:solidFill>
                <a:srgbClr val="161616"/>
              </a:solidFill>
              <a:effectLst/>
            </a:endParaRPr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340768"/>
            <a:ext cx="4495800" cy="471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116937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4914900" y="404664"/>
            <a:ext cx="3695700" cy="6120680"/>
          </a:xfrm>
        </p:spPr>
        <p:txBody>
          <a:bodyPr/>
          <a:lstStyle/>
          <a:p>
            <a:r>
              <a:rPr lang="ru-RU" sz="2000" b="1" dirty="0">
                <a:solidFill>
                  <a:schemeClr val="bg2">
                    <a:lumMod val="10000"/>
                  </a:schemeClr>
                </a:solidFill>
                <a:effectLst/>
              </a:rPr>
              <a:t>Чай  высшего сорта- </a:t>
            </a:r>
            <a:r>
              <a:rPr lang="ru-RU" sz="2000" dirty="0">
                <a:solidFill>
                  <a:schemeClr val="bg2">
                    <a:lumMod val="10000"/>
                  </a:schemeClr>
                </a:solidFill>
                <a:effectLst/>
              </a:rPr>
              <a:t>получают из флешей с </a:t>
            </a:r>
            <a:r>
              <a:rPr lang="ru-RU" sz="2000" dirty="0" err="1">
                <a:solidFill>
                  <a:schemeClr val="bg2">
                    <a:lumMod val="10000"/>
                  </a:schemeClr>
                </a:solidFill>
                <a:effectLst/>
              </a:rPr>
              <a:t>типсам</a:t>
            </a:r>
            <a:r>
              <a:rPr lang="ru-RU" sz="2000" dirty="0">
                <a:solidFill>
                  <a:schemeClr val="bg2">
                    <a:lumMod val="10000"/>
                  </a:schemeClr>
                </a:solidFill>
                <a:effectLst/>
              </a:rPr>
              <a:t>, чем больше последних, тем вкуснее и ценнее чай.</a:t>
            </a:r>
          </a:p>
          <a:p>
            <a:r>
              <a:rPr lang="ru-RU" sz="2000" dirty="0">
                <a:solidFill>
                  <a:schemeClr val="bg2">
                    <a:lumMod val="10000"/>
                  </a:schemeClr>
                </a:solidFill>
                <a:effectLst/>
              </a:rPr>
              <a:t> </a:t>
            </a:r>
            <a:r>
              <a:rPr lang="ru-RU" sz="2000" b="1" dirty="0">
                <a:solidFill>
                  <a:schemeClr val="bg2">
                    <a:lumMod val="10000"/>
                  </a:schemeClr>
                </a:solidFill>
                <a:effectLst/>
              </a:rPr>
              <a:t>Чай  первого сорта- </a:t>
            </a:r>
            <a:r>
              <a:rPr lang="ru-RU" sz="2000" dirty="0">
                <a:solidFill>
                  <a:schemeClr val="bg2">
                    <a:lumMod val="10000"/>
                  </a:schemeClr>
                </a:solidFill>
                <a:effectLst/>
              </a:rPr>
              <a:t>только флеши.</a:t>
            </a:r>
          </a:p>
          <a:p>
            <a:r>
              <a:rPr lang="ru-RU" sz="2000" b="1" dirty="0">
                <a:solidFill>
                  <a:schemeClr val="bg2">
                    <a:lumMod val="10000"/>
                  </a:schemeClr>
                </a:solidFill>
                <a:effectLst/>
              </a:rPr>
              <a:t>Чай второго сорта- </a:t>
            </a:r>
            <a:r>
              <a:rPr lang="ru-RU" sz="2000" dirty="0">
                <a:solidFill>
                  <a:schemeClr val="bg2">
                    <a:lumMod val="10000"/>
                  </a:schemeClr>
                </a:solidFill>
                <a:effectLst/>
              </a:rPr>
              <a:t>это 4-5 лист после флешей.</a:t>
            </a:r>
          </a:p>
          <a:p>
            <a:r>
              <a:rPr lang="ru-RU" sz="2000" b="1" dirty="0">
                <a:solidFill>
                  <a:schemeClr val="bg2">
                    <a:lumMod val="10000"/>
                  </a:schemeClr>
                </a:solidFill>
                <a:effectLst/>
              </a:rPr>
              <a:t>Чай кирпичный </a:t>
            </a:r>
            <a:r>
              <a:rPr lang="ru-RU" sz="2000" dirty="0">
                <a:solidFill>
                  <a:schemeClr val="bg2">
                    <a:lumMod val="10000"/>
                  </a:schemeClr>
                </a:solidFill>
                <a:effectLst/>
              </a:rPr>
              <a:t>-  это взрослый огрубевший лист.</a:t>
            </a:r>
          </a:p>
          <a:p>
            <a:r>
              <a:rPr lang="ru-RU" sz="2000" dirty="0">
                <a:solidFill>
                  <a:schemeClr val="bg2">
                    <a:lumMod val="10000"/>
                  </a:schemeClr>
                </a:solidFill>
                <a:effectLst/>
              </a:rPr>
              <a:t> </a:t>
            </a:r>
            <a:r>
              <a:rPr lang="ru-RU" sz="2000" b="1" dirty="0">
                <a:solidFill>
                  <a:schemeClr val="bg2">
                    <a:lumMod val="10000"/>
                  </a:schemeClr>
                </a:solidFill>
                <a:effectLst/>
              </a:rPr>
              <a:t>Самый качественный и дорогой </a:t>
            </a:r>
            <a:r>
              <a:rPr lang="ru-RU" sz="2000" dirty="0">
                <a:solidFill>
                  <a:schemeClr val="bg2">
                    <a:lumMod val="10000"/>
                  </a:schemeClr>
                </a:solidFill>
                <a:effectLst/>
              </a:rPr>
              <a:t>-чай </a:t>
            </a:r>
            <a:r>
              <a:rPr lang="ru-RU" sz="2000" dirty="0" err="1">
                <a:solidFill>
                  <a:schemeClr val="bg2">
                    <a:lumMod val="10000"/>
                  </a:schemeClr>
                </a:solidFill>
                <a:effectLst/>
              </a:rPr>
              <a:t>мелколистовой</a:t>
            </a:r>
            <a:r>
              <a:rPr lang="ru-RU" sz="2000" dirty="0">
                <a:solidFill>
                  <a:schemeClr val="bg2">
                    <a:lumMod val="10000"/>
                  </a:schemeClr>
                </a:solidFill>
                <a:effectLst/>
              </a:rPr>
              <a:t>. </a:t>
            </a:r>
          </a:p>
          <a:p>
            <a:r>
              <a:rPr lang="ru-RU" sz="2000" b="1" dirty="0">
                <a:solidFill>
                  <a:schemeClr val="bg2">
                    <a:lumMod val="10000"/>
                  </a:schemeClr>
                </a:solidFill>
                <a:effectLst/>
              </a:rPr>
              <a:t>Гранулированный чай и  пакетики- </a:t>
            </a:r>
            <a:r>
              <a:rPr lang="ru-RU" sz="2000" dirty="0">
                <a:solidFill>
                  <a:schemeClr val="bg2">
                    <a:lumMod val="10000"/>
                  </a:schemeClr>
                </a:solidFill>
                <a:effectLst/>
              </a:rPr>
              <a:t>это чай оставшийся после сортировки</a:t>
            </a:r>
          </a:p>
          <a:p>
            <a:endParaRPr lang="ru-RU" sz="2000" dirty="0">
              <a:effectLst/>
            </a:endParaRPr>
          </a:p>
        </p:txBody>
      </p:sp>
      <p:pic>
        <p:nvPicPr>
          <p:cNvPr id="36866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204864"/>
            <a:ext cx="4608512" cy="311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848434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Чай- лекарство.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7766" y="1772816"/>
            <a:ext cx="5991225" cy="453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147430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91940005"/>
              </p:ext>
            </p:extLst>
          </p:nvPr>
        </p:nvGraphicFramePr>
        <p:xfrm>
          <a:off x="467544" y="2132856"/>
          <a:ext cx="8208911" cy="4220007"/>
        </p:xfrm>
        <a:graphic>
          <a:graphicData uri="http://schemas.openxmlformats.org/drawingml/2006/table">
            <a:tbl>
              <a:tblPr firstRow="1" firstCol="1" bandRow="1"/>
              <a:tblGrid>
                <a:gridCol w="2889544"/>
                <a:gridCol w="5319367"/>
              </a:tblGrid>
              <a:tr h="39599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 Вещества в составе чая</a:t>
                      </a:r>
                      <a:endParaRPr lang="ru-RU" sz="20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 Действие на организм         </a:t>
                      </a:r>
                      <a:endParaRPr lang="ru-RU" sz="20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599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 танин</a:t>
                      </a:r>
                      <a:endParaRPr lang="ru-RU" sz="20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 Связывает 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 Sr</a:t>
                      </a:r>
                      <a:r>
                        <a:rPr lang="en-US" sz="2000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90</a:t>
                      </a:r>
                      <a:endParaRPr lang="ru-RU" sz="20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8846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катехины</a:t>
                      </a:r>
                      <a:endParaRPr lang="ru-RU" sz="20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Каппиляроукрепляющее</a:t>
                      </a:r>
                      <a:endParaRPr lang="ru-RU" sz="20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Антимикробное </a:t>
                      </a:r>
                      <a:endParaRPr lang="ru-RU" sz="20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антиоксидантное</a:t>
                      </a:r>
                      <a:endParaRPr lang="ru-RU" sz="20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9199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кофеин</a:t>
                      </a:r>
                      <a:endParaRPr lang="ru-RU" sz="20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 Действует  на кору головного мозга,  возбуждает ЦНС, усиливает сердечную деятельность, придает бодрость.</a:t>
                      </a:r>
                      <a:endParaRPr lang="ru-RU" sz="20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599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Витамин Р</a:t>
                      </a:r>
                      <a:endParaRPr lang="ru-RU" sz="20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 Усиливает кровообращение в </a:t>
                      </a:r>
                      <a:r>
                        <a:rPr lang="ru-RU" sz="20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каппилярах</a:t>
                      </a:r>
                      <a:endParaRPr lang="ru-RU" sz="20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599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Витамин С</a:t>
                      </a:r>
                      <a:endParaRPr lang="ru-RU" sz="20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 Противовоспалительное </a:t>
                      </a:r>
                      <a:endParaRPr lang="ru-RU" sz="20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599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Фторосодержащие </a:t>
                      </a:r>
                      <a:endParaRPr lang="ru-RU" sz="20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 Предотвращает кариес</a:t>
                      </a:r>
                      <a:endParaRPr lang="ru-RU" sz="20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4527102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5400" i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Зеленый чай</a:t>
            </a:r>
            <a:endParaRPr lang="ru-RU" sz="54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1071538" y="428604"/>
            <a:ext cx="1524000" cy="103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Прямоугольник 7"/>
          <p:cNvSpPr/>
          <p:nvPr/>
        </p:nvSpPr>
        <p:spPr>
          <a:xfrm>
            <a:off x="1285852" y="2071678"/>
            <a:ext cx="7429552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FF0000"/>
                </a:solidFill>
              </a:rPr>
              <a:t>11 причин чтобы его пить</a:t>
            </a:r>
          </a:p>
          <a:p>
            <a:pPr algn="just"/>
            <a:r>
              <a:rPr lang="ru-RU" sz="2000" dirty="0" smtClean="0">
                <a:solidFill>
                  <a:srgbClr val="DADADA">
                    <a:lumMod val="10000"/>
                  </a:srgbClr>
                </a:solidFill>
              </a:rPr>
              <a:t>1. Это отличный источник антиоксидантов.</a:t>
            </a:r>
          </a:p>
          <a:p>
            <a:pPr algn="just"/>
            <a:r>
              <a:rPr lang="ru-RU" sz="2000" dirty="0" smtClean="0">
                <a:solidFill>
                  <a:srgbClr val="DADADA">
                    <a:lumMod val="10000"/>
                  </a:srgbClr>
                </a:solidFill>
              </a:rPr>
              <a:t>2. Он сжигает жир и позволяет вам тренироваться дольше.</a:t>
            </a:r>
          </a:p>
          <a:p>
            <a:pPr algn="just"/>
            <a:r>
              <a:rPr lang="ru-RU" sz="2000" dirty="0" smtClean="0">
                <a:solidFill>
                  <a:srgbClr val="DADADA">
                    <a:lumMod val="10000"/>
                  </a:srgbClr>
                </a:solidFill>
              </a:rPr>
              <a:t>3. Продлевает жизнь.</a:t>
            </a:r>
          </a:p>
          <a:p>
            <a:pPr algn="just"/>
            <a:r>
              <a:rPr lang="ru-RU" sz="2000" dirty="0" smtClean="0">
                <a:solidFill>
                  <a:srgbClr val="DADADA">
                    <a:lumMod val="10000"/>
                  </a:srgbClr>
                </a:solidFill>
              </a:rPr>
              <a:t>4. Уменьшает стресс и увеличивает мозговую активность.</a:t>
            </a:r>
          </a:p>
          <a:p>
            <a:pPr algn="just"/>
            <a:r>
              <a:rPr lang="ru-RU" sz="2000" dirty="0" smtClean="0">
                <a:solidFill>
                  <a:srgbClr val="DADADA">
                    <a:lumMod val="10000"/>
                  </a:srgbClr>
                </a:solidFill>
              </a:rPr>
              <a:t>5. Снижает кровяное давление.</a:t>
            </a:r>
          </a:p>
          <a:p>
            <a:pPr algn="just"/>
            <a:r>
              <a:rPr lang="ru-RU" sz="2000" dirty="0" smtClean="0">
                <a:solidFill>
                  <a:srgbClr val="DADADA">
                    <a:lumMod val="10000"/>
                  </a:srgbClr>
                </a:solidFill>
              </a:rPr>
              <a:t>6. Защищает легкие, чистит их если вы курите.</a:t>
            </a:r>
          </a:p>
          <a:p>
            <a:pPr algn="just"/>
            <a:r>
              <a:rPr lang="ru-RU" sz="2000" dirty="0" smtClean="0">
                <a:solidFill>
                  <a:srgbClr val="DADADA">
                    <a:lumMod val="10000"/>
                  </a:srgbClr>
                </a:solidFill>
              </a:rPr>
              <a:t>7. Защищает печень от действия алкоголя.</a:t>
            </a:r>
          </a:p>
          <a:p>
            <a:pPr algn="just"/>
            <a:r>
              <a:rPr lang="ru-RU" sz="2000" dirty="0" smtClean="0">
                <a:solidFill>
                  <a:srgbClr val="DADADA">
                    <a:lumMod val="10000"/>
                  </a:srgbClr>
                </a:solidFill>
              </a:rPr>
              <a:t>8. Предотвращает гниение зубов.</a:t>
            </a:r>
          </a:p>
          <a:p>
            <a:pPr algn="just"/>
            <a:r>
              <a:rPr lang="ru-RU" sz="2000" dirty="0" smtClean="0">
                <a:solidFill>
                  <a:srgbClr val="DADADA">
                    <a:lumMod val="10000"/>
                  </a:srgbClr>
                </a:solidFill>
              </a:rPr>
              <a:t>9. Сохраняет и способствует росту костей.</a:t>
            </a:r>
          </a:p>
          <a:p>
            <a:pPr algn="just"/>
            <a:r>
              <a:rPr lang="ru-RU" sz="2000" dirty="0" smtClean="0">
                <a:solidFill>
                  <a:srgbClr val="DADADA">
                    <a:lumMod val="10000"/>
                  </a:srgbClr>
                </a:solidFill>
              </a:rPr>
              <a:t>10. Улучшает иммунную систему.</a:t>
            </a:r>
          </a:p>
          <a:p>
            <a:pPr algn="just"/>
            <a:r>
              <a:rPr lang="ru-RU" sz="2000" dirty="0" smtClean="0">
                <a:solidFill>
                  <a:srgbClr val="DADADA">
                    <a:lumMod val="10000"/>
                  </a:srgbClr>
                </a:solidFill>
              </a:rPr>
              <a:t>11. Восстанавливает водный баланс в организме лучше чем вода.</a:t>
            </a:r>
          </a:p>
        </p:txBody>
      </p:sp>
    </p:spTree>
    <p:extLst>
      <p:ext uri="{BB962C8B-B14F-4D97-AF65-F5344CB8AC3E}">
        <p14:creationId xmlns:p14="http://schemas.microsoft.com/office/powerpoint/2010/main" val="76224187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spcBef>
                <a:spcPct val="0"/>
              </a:spcBef>
              <a:buClrTx/>
              <a:buSzTx/>
              <a:buNone/>
              <a:defRPr/>
            </a:pPr>
            <a:endParaRPr lang="ru-RU" sz="2000" b="1" kern="1200" dirty="0" smtClean="0">
              <a:solidFill>
                <a:srgbClr val="000000"/>
              </a:solidFill>
              <a:effectLst/>
              <a:latin typeface="Arial" charset="0"/>
            </a:endParaRPr>
          </a:p>
          <a:p>
            <a:pPr marL="0" lvl="0" indent="0">
              <a:spcBef>
                <a:spcPct val="0"/>
              </a:spcBef>
              <a:buClrTx/>
              <a:buSzTx/>
              <a:buNone/>
              <a:defRPr/>
            </a:pPr>
            <a:endParaRPr lang="ru-RU" sz="2000" b="1" kern="1200" dirty="0">
              <a:solidFill>
                <a:srgbClr val="000000"/>
              </a:solidFill>
              <a:effectLst/>
              <a:latin typeface="Arial" charset="0"/>
            </a:endParaRPr>
          </a:p>
          <a:p>
            <a:pPr marL="0" lvl="0" indent="0">
              <a:spcBef>
                <a:spcPct val="0"/>
              </a:spcBef>
              <a:buClrTx/>
              <a:buSzTx/>
              <a:buNone/>
              <a:defRPr/>
            </a:pPr>
            <a:endParaRPr lang="ru-RU" sz="2000" b="1" kern="1200" dirty="0" smtClean="0">
              <a:solidFill>
                <a:srgbClr val="000000"/>
              </a:solidFill>
              <a:effectLst/>
              <a:latin typeface="Arial" charset="0"/>
            </a:endParaRPr>
          </a:p>
          <a:p>
            <a:pPr marL="0" lvl="0" indent="0">
              <a:spcBef>
                <a:spcPct val="0"/>
              </a:spcBef>
              <a:buClrTx/>
              <a:buSzTx/>
              <a:buNone/>
              <a:defRPr/>
            </a:pPr>
            <a:endParaRPr lang="ru-RU" sz="2000" b="1" kern="1200" dirty="0">
              <a:solidFill>
                <a:srgbClr val="000000"/>
              </a:solidFill>
              <a:effectLst/>
              <a:latin typeface="Arial" charset="0"/>
            </a:endParaRPr>
          </a:p>
          <a:p>
            <a:pPr marL="0" lvl="0" indent="0">
              <a:spcBef>
                <a:spcPct val="0"/>
              </a:spcBef>
              <a:buClrTx/>
              <a:buSzTx/>
              <a:buNone/>
              <a:defRPr/>
            </a:pPr>
            <a:endParaRPr lang="ru-RU" sz="2000" b="1" kern="1200" dirty="0" smtClean="0">
              <a:solidFill>
                <a:srgbClr val="000000"/>
              </a:solidFill>
              <a:effectLst/>
              <a:latin typeface="Arial" charset="0"/>
            </a:endParaRPr>
          </a:p>
          <a:p>
            <a:pPr marL="0" lvl="0" indent="0">
              <a:spcBef>
                <a:spcPct val="0"/>
              </a:spcBef>
              <a:buClrTx/>
              <a:buSzTx/>
              <a:buNone/>
              <a:defRPr/>
            </a:pPr>
            <a:endParaRPr lang="ru-RU" sz="2000" b="1" kern="1200" dirty="0" smtClean="0">
              <a:solidFill>
                <a:srgbClr val="000000"/>
              </a:solidFill>
              <a:effectLst/>
              <a:latin typeface="Arial" charset="0"/>
            </a:endParaRPr>
          </a:p>
          <a:p>
            <a:pPr marL="0" lvl="0" indent="0">
              <a:spcBef>
                <a:spcPct val="0"/>
              </a:spcBef>
              <a:buClrTx/>
              <a:buSzTx/>
              <a:buNone/>
              <a:defRPr/>
            </a:pPr>
            <a:endParaRPr lang="ru-RU" sz="2000" b="1" kern="1200" dirty="0">
              <a:solidFill>
                <a:srgbClr val="000000"/>
              </a:solidFill>
              <a:effectLst/>
              <a:latin typeface="Arial" charset="0"/>
            </a:endParaRPr>
          </a:p>
          <a:p>
            <a:pPr marL="0" lvl="0" indent="0">
              <a:spcBef>
                <a:spcPct val="0"/>
              </a:spcBef>
              <a:buClrTx/>
              <a:buSzTx/>
              <a:buNone/>
              <a:defRPr/>
            </a:pPr>
            <a:endParaRPr lang="ru-RU" sz="2000" b="1" kern="1200" dirty="0" smtClean="0">
              <a:solidFill>
                <a:srgbClr val="000000"/>
              </a:solidFill>
              <a:effectLst/>
              <a:latin typeface="Arial" charset="0"/>
            </a:endParaRPr>
          </a:p>
          <a:p>
            <a:pPr marL="0" lvl="0" indent="0">
              <a:spcBef>
                <a:spcPct val="0"/>
              </a:spcBef>
              <a:buClrTx/>
              <a:buSzTx/>
              <a:buNone/>
              <a:defRPr/>
            </a:pPr>
            <a:r>
              <a:rPr lang="ru-RU" sz="2000" b="1" kern="1200" dirty="0" smtClean="0">
                <a:solidFill>
                  <a:srgbClr val="000000"/>
                </a:solidFill>
                <a:effectLst/>
                <a:latin typeface="Arial" charset="0"/>
              </a:rPr>
              <a:t>Сколько </a:t>
            </a:r>
            <a:r>
              <a:rPr lang="ru-RU" sz="2000" b="1" kern="1200" dirty="0">
                <a:solidFill>
                  <a:srgbClr val="000000"/>
                </a:solidFill>
                <a:effectLst/>
                <a:latin typeface="Arial" charset="0"/>
              </a:rPr>
              <a:t>калорий в зеленом чае? </a:t>
            </a:r>
            <a:r>
              <a:rPr lang="ru-RU" sz="2000" kern="1200" dirty="0">
                <a:solidFill>
                  <a:srgbClr val="000000"/>
                </a:solidFill>
                <a:effectLst/>
                <a:latin typeface="Arial" charset="0"/>
              </a:rPr>
              <a:t>В 100 граммах продукта содержится всего лишь 1 калория. Однако если добавить в напиток сахар, то калорийность подскочит до 30 Ккал. </a:t>
            </a:r>
            <a:br>
              <a:rPr lang="ru-RU" sz="2000" kern="1200" dirty="0">
                <a:solidFill>
                  <a:srgbClr val="000000"/>
                </a:solidFill>
                <a:effectLst/>
                <a:latin typeface="Arial" charset="0"/>
              </a:rPr>
            </a:br>
            <a:r>
              <a:rPr lang="ru-RU" sz="2000" b="1" kern="1200" dirty="0">
                <a:solidFill>
                  <a:srgbClr val="000000"/>
                </a:solidFill>
                <a:effectLst/>
                <a:latin typeface="Arial" charset="0"/>
              </a:rPr>
              <a:t>Сколько калорий в черном чае? </a:t>
            </a:r>
            <a:r>
              <a:rPr lang="ru-RU" sz="2000" kern="1200" dirty="0">
                <a:solidFill>
                  <a:srgbClr val="000000"/>
                </a:solidFill>
                <a:effectLst/>
                <a:latin typeface="Arial" charset="0"/>
              </a:rPr>
              <a:t>У черного чая калорийность буквально на несколько пунктов выше,</a:t>
            </a:r>
          </a:p>
          <a:p>
            <a:pPr marL="0" lvl="0" indent="0">
              <a:spcBef>
                <a:spcPct val="0"/>
              </a:spcBef>
              <a:buClrTx/>
              <a:buSzTx/>
              <a:buNone/>
              <a:defRPr/>
            </a:pPr>
            <a:r>
              <a:rPr lang="ru-RU" sz="2000" kern="1200" dirty="0">
                <a:solidFill>
                  <a:srgbClr val="000000"/>
                </a:solidFill>
                <a:effectLst/>
                <a:latin typeface="Arial" charset="0"/>
              </a:rPr>
              <a:t> чем у зеленого – 3-5 Ккал на 100 г.</a:t>
            </a:r>
          </a:p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404664"/>
            <a:ext cx="54102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443203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u-RU" dirty="0">
                <a:solidFill>
                  <a:schemeClr val="bg2">
                    <a:lumMod val="10000"/>
                  </a:schemeClr>
                </a:solidFill>
                <a:effectLst/>
              </a:rPr>
              <a:t>«Я должен был пить много чая, ибо без него не мог работать. Чай высвобождает те возможности, которые дремлют в глубине моей души».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196752"/>
            <a:ext cx="3821410" cy="5174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389374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1"/>
          <p:cNvSpPr>
            <a:spLocks noChangeArrowheads="1"/>
          </p:cNvSpPr>
          <p:nvPr/>
        </p:nvSpPr>
        <p:spPr bwMode="auto">
          <a:xfrm>
            <a:off x="517369" y="707886"/>
            <a:ext cx="8297899" cy="6001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ru-RU" sz="2400" b="1" dirty="0" smtClean="0">
                <a:solidFill>
                  <a:srgbClr val="DADADA">
                    <a:lumMod val="10000"/>
                  </a:srgbClr>
                </a:solidFill>
                <a:ea typeface="Times New Roman" pitchFamily="18" charset="0"/>
              </a:rPr>
              <a:t>Если у вас диарея, чай продемонстрирует свои дубильные и антисептические свойства.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ru-RU" sz="2400" b="1" dirty="0">
                <a:solidFill>
                  <a:srgbClr val="DADADA">
                    <a:lumMod val="10000"/>
                  </a:srgbClr>
                </a:solidFill>
                <a:ea typeface="Times New Roman" pitchFamily="18" charset="0"/>
                <a:cs typeface="Times New Roman" pitchFamily="18" charset="0"/>
              </a:rPr>
              <a:t>Л</a:t>
            </a:r>
            <a:r>
              <a:rPr lang="ru-RU" sz="2400" b="1" dirty="0" smtClean="0">
                <a:solidFill>
                  <a:srgbClr val="DADADA">
                    <a:lumMod val="10000"/>
                  </a:srgbClr>
                </a:solidFill>
                <a:ea typeface="Times New Roman" pitchFamily="18" charset="0"/>
                <a:cs typeface="Times New Roman" pitchFamily="18" charset="0"/>
              </a:rPr>
              <a:t>юди, выпивающие 10 и более чашек зеленого чая в день, имеют меньший риск заболеть раком желудка.</a:t>
            </a:r>
            <a:endParaRPr lang="ru-RU" sz="2400" b="1" dirty="0" smtClean="0">
              <a:solidFill>
                <a:srgbClr val="DADADA">
                  <a:lumMod val="10000"/>
                </a:srgbClr>
              </a:solidFill>
              <a:ea typeface="Times New Roman" pitchFamily="18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ru-RU" sz="2400" b="1" dirty="0">
                <a:solidFill>
                  <a:srgbClr val="DADADA">
                    <a:lumMod val="10000"/>
                  </a:srgbClr>
                </a:solidFill>
                <a:ea typeface="Times New Roman" pitchFamily="18" charset="0"/>
                <a:cs typeface="Times New Roman" pitchFamily="18" charset="0"/>
              </a:rPr>
              <a:t>З</a:t>
            </a:r>
            <a:r>
              <a:rPr lang="ru-RU" sz="2400" b="1" dirty="0" smtClean="0">
                <a:solidFill>
                  <a:srgbClr val="DADADA">
                    <a:lumMod val="10000"/>
                  </a:srgbClr>
                </a:solidFill>
                <a:ea typeface="Times New Roman" pitchFamily="18" charset="0"/>
                <a:cs typeface="Times New Roman" pitchFamily="18" charset="0"/>
              </a:rPr>
              <a:t>еленый чай убивает тягу к спиртному. Для приготовления антиалкогольного напитка используют такой рецепт: 1 ч. л. зеленого чая на 1 ст. воды. Пьют без сахара. Оставшиеся листики–едят. Эффект не сиюминутный. Пройдут месяцы и эффект наступит.</a:t>
            </a:r>
            <a:endParaRPr lang="ru-RU" sz="2400" b="1" dirty="0" smtClean="0">
              <a:solidFill>
                <a:srgbClr val="DADADA">
                  <a:lumMod val="10000"/>
                </a:srgbClr>
              </a:solidFill>
              <a:ea typeface="Times New Roman" pitchFamily="18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ru-RU" sz="2400" b="1" dirty="0" smtClean="0">
                <a:solidFill>
                  <a:srgbClr val="DADADA">
                    <a:lumMod val="10000"/>
                  </a:srgbClr>
                </a:solidFill>
                <a:ea typeface="Times New Roman" pitchFamily="18" charset="0"/>
                <a:cs typeface="Times New Roman" pitchFamily="18" charset="0"/>
              </a:rPr>
              <a:t>  Было выявлено, что чай  убивает — бактерии, которая разлагает сахар во рту, вызывая кариес.</a:t>
            </a:r>
            <a:endParaRPr lang="ru-RU" sz="2400" b="1" dirty="0" smtClean="0">
              <a:solidFill>
                <a:srgbClr val="DADADA">
                  <a:lumMod val="10000"/>
                </a:srgbClr>
              </a:solidFill>
              <a:ea typeface="Times New Roman" pitchFamily="18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ru-RU" sz="2400" b="1" dirty="0" smtClean="0">
                <a:solidFill>
                  <a:srgbClr val="DADADA">
                    <a:lumMod val="10000"/>
                  </a:srgbClr>
                </a:solidFill>
                <a:ea typeface="Times New Roman" pitchFamily="18" charset="0"/>
                <a:cs typeface="Times New Roman" pitchFamily="18" charset="0"/>
              </a:rPr>
              <a:t>Добавление чая в воду для ополаскивания волос после шампуня может смягчить волосы и усилить их блеск.</a:t>
            </a:r>
            <a:endParaRPr lang="ru-RU" sz="2400" b="1" dirty="0" smtClean="0">
              <a:solidFill>
                <a:srgbClr val="DADADA">
                  <a:lumMod val="10000"/>
                </a:srgbClr>
              </a:solidFill>
              <a:ea typeface="Times New Roman" pitchFamily="18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ru-RU" sz="2400" b="1" dirty="0" smtClean="0">
                <a:solidFill>
                  <a:srgbClr val="DADADA">
                    <a:lumMod val="10000"/>
                  </a:srgbClr>
                </a:solidFill>
                <a:ea typeface="Times New Roman" pitchFamily="18" charset="0"/>
                <a:cs typeface="Times New Roman" pitchFamily="18" charset="0"/>
              </a:rPr>
              <a:t>  Если их приложить к закрытым глазам охлажденные влажные пакетики с чаем, то они могут снизить отечность.</a:t>
            </a:r>
            <a:endParaRPr lang="ru-RU" sz="2400" b="1" dirty="0" smtClean="0">
              <a:solidFill>
                <a:srgbClr val="DADADA">
                  <a:lumMod val="10000"/>
                </a:srgbClr>
              </a:solidFill>
              <a:ea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857488" y="0"/>
            <a:ext cx="3055708" cy="70788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ru-RU" sz="4000" b="1" i="1" dirty="0" smtClean="0">
                <a:solidFill>
                  <a:schemeClr val="bg2">
                    <a:lumMod val="10000"/>
                  </a:schemeClr>
                </a:solidFill>
                <a:hlinkClick r:id="rId2" action="ppaction://hlinksldjump"/>
              </a:rPr>
              <a:t>О пользе чая</a:t>
            </a:r>
            <a:endParaRPr lang="ru-RU" sz="4000" i="1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590880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•	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ru-RU" b="1" dirty="0">
                <a:solidFill>
                  <a:schemeClr val="bg2">
                    <a:lumMod val="10000"/>
                  </a:schemeClr>
                </a:solidFill>
                <a:effectLst/>
              </a:rPr>
              <a:t>Статистическая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</a:rPr>
              <a:t>  В потреблении ЭТОГО лидируют парагвайцы-9,7кг в год на человека. Далее следуют ирландцы и англичане  -по 3 кг , за ними китайцы и жители Гонконга ( по 1 кг ); последние в этом списке-россияне , потребляющие  в год по 600г  ЭТОГО.</a:t>
            </a:r>
          </a:p>
        </p:txBody>
      </p:sp>
    </p:spTree>
    <p:extLst>
      <p:ext uri="{BB962C8B-B14F-4D97-AF65-F5344CB8AC3E}">
        <p14:creationId xmlns:p14="http://schemas.microsoft.com/office/powerpoint/2010/main" val="206927224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dirty="0"/>
              <a:t>Чайная </a:t>
            </a:r>
            <a:r>
              <a:rPr lang="ru-RU" dirty="0" smtClean="0"/>
              <a:t> химия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chemeClr val="accent1">
                    <a:lumMod val="50000"/>
                  </a:schemeClr>
                </a:solidFill>
                <a:effectLst/>
              </a:rPr>
              <a:t>Исследовательская работа:</a:t>
            </a:r>
            <a:br>
              <a:rPr lang="ru-RU" b="1" dirty="0">
                <a:solidFill>
                  <a:schemeClr val="accent1">
                    <a:lumMod val="50000"/>
                  </a:schemeClr>
                </a:solidFill>
                <a:effectLst/>
              </a:rPr>
            </a:br>
            <a:r>
              <a:rPr lang="ru-RU" b="1" dirty="0">
                <a:solidFill>
                  <a:schemeClr val="accent1">
                    <a:lumMod val="50000"/>
                  </a:schemeClr>
                </a:solidFill>
                <a:effectLst/>
              </a:rPr>
              <a:t>«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effectLst/>
              </a:rPr>
              <a:t>Заглянем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effectLst/>
              </a:rPr>
              <a:t>в чашку чая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effectLst/>
              </a:rPr>
              <a:t>»</a:t>
            </a:r>
          </a:p>
          <a:p>
            <a:pPr algn="ctr"/>
            <a:endParaRPr lang="ru-RU" b="1" dirty="0">
              <a:solidFill>
                <a:schemeClr val="accent1">
                  <a:lumMod val="50000"/>
                </a:schemeClr>
              </a:solidFill>
              <a:effectLst/>
            </a:endParaRPr>
          </a:p>
        </p:txBody>
      </p:sp>
      <p:pic>
        <p:nvPicPr>
          <p:cNvPr id="3073" name="Picture 1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3140968"/>
            <a:ext cx="5334000" cy="299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492608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/>
          <a:p>
            <a:r>
              <a:rPr lang="ru-RU" dirty="0" smtClean="0"/>
              <a:t> </a:t>
            </a:r>
            <a:r>
              <a:rPr lang="ru-RU" dirty="0"/>
              <a:t/>
            </a:r>
            <a:br>
              <a:rPr lang="ru-RU" dirty="0"/>
            </a:br>
            <a:r>
              <a:rPr lang="ru-RU" dirty="0" smtClean="0">
                <a:hlinkClick r:id="rId2" action="ppaction://hlinksldjump"/>
              </a:rPr>
              <a:t>Чайные традиции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0036337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0034" y="142852"/>
            <a:ext cx="3711926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 smtClean="0">
                <a:solidFill>
                  <a:srgbClr val="FF0000"/>
                </a:solidFill>
              </a:rPr>
              <a:t>Старорусский ритуал чаепития</a:t>
            </a:r>
            <a:endParaRPr lang="ru-RU" sz="3600" dirty="0" smtClean="0">
              <a:solidFill>
                <a:srgbClr val="FF0000"/>
              </a:solidFill>
            </a:endParaRPr>
          </a:p>
          <a:p>
            <a:pPr algn="just"/>
            <a:r>
              <a:rPr lang="ru-RU" dirty="0" smtClean="0">
                <a:solidFill>
                  <a:srgbClr val="DADADA">
                    <a:lumMod val="10000"/>
                  </a:srgbClr>
                </a:solidFill>
              </a:rPr>
              <a:t>Самовар ставился непосредственно на чайный стол либо на небольшой столик, приставленный в торце стола. Разливала чай только сама хозяйка, и только в случае крайней необходимости это действо доверялось старшей из дочерей, что соответствовало неписаному правилу – чай должен разливать всегда один и тот же человек, хорошо с этим делом знакомый.</a:t>
            </a:r>
          </a:p>
          <a:p>
            <a:pPr algn="just"/>
            <a:r>
              <a:rPr lang="ru-RU" dirty="0" smtClean="0">
                <a:solidFill>
                  <a:srgbClr val="DADADA">
                    <a:lumMod val="10000"/>
                  </a:srgbClr>
                </a:solidFill>
              </a:rPr>
              <a:t>      Пили чай из фарфоровой посуды, обязательно не доливая 1-2см от края чашки, что считалось хорошим тоном. 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5" y="716257"/>
            <a:ext cx="4547245" cy="4111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838318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250"/>
            <a:ext cx="3803650" cy="5249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627" name="Text Box 7"/>
          <p:cNvSpPr txBox="1">
            <a:spLocks noChangeArrowheads="1"/>
          </p:cNvSpPr>
          <p:nvPr/>
        </p:nvSpPr>
        <p:spPr bwMode="auto">
          <a:xfrm>
            <a:off x="3995738" y="188913"/>
            <a:ext cx="4679950" cy="5632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ru-RU" altLang="ru-RU" sz="2400" dirty="0" smtClean="0">
                <a:solidFill>
                  <a:srgbClr val="4E3F39"/>
                </a:solidFill>
              </a:rPr>
              <a:t> </a:t>
            </a:r>
            <a:r>
              <a:rPr lang="ru-RU" altLang="ru-RU" sz="2400" dirty="0" smtClean="0">
                <a:solidFill>
                  <a:srgbClr val="4E3F39"/>
                </a:solidFill>
              </a:rPr>
              <a:t>Первые самовары были изготовлены на Урале в 1740 г., а в 20-х годах XIX века самоварной столицей России стала Тула. Самовары выпускались на несколько ведер и на несколько стаканов. У самовара было несколько достоинств: не надо было топить печь, чтобы вскипятить воду, удобно согревать заварочный чайник, устанавливая его сверху, чтобы заварка хорошо распаривалась.</a:t>
            </a:r>
          </a:p>
        </p:txBody>
      </p:sp>
    </p:spTree>
    <p:extLst>
      <p:ext uri="{BB962C8B-B14F-4D97-AF65-F5344CB8AC3E}">
        <p14:creationId xmlns:p14="http://schemas.microsoft.com/office/powerpoint/2010/main" val="12381027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5"/>
          <p:cNvSpPr>
            <a:spLocks noChangeArrowheads="1"/>
          </p:cNvSpPr>
          <p:nvPr/>
        </p:nvSpPr>
        <p:spPr bwMode="auto">
          <a:xfrm>
            <a:off x="323528" y="362139"/>
            <a:ext cx="8531547" cy="1272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ts val="1200"/>
              </a:lnSpc>
              <a:spcAft>
                <a:spcPts val="600"/>
              </a:spcAft>
            </a:pPr>
            <a:r>
              <a:rPr lang="ru-RU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В России считали, что «настоящий чай» должен </a:t>
            </a:r>
            <a:r>
              <a:rPr lang="ru-RU" sz="2400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быть</a:t>
            </a:r>
          </a:p>
          <a:p>
            <a:pPr>
              <a:lnSpc>
                <a:spcPts val="1200"/>
              </a:lnSpc>
              <a:spcAft>
                <a:spcPts val="600"/>
              </a:spcAft>
            </a:pPr>
            <a:endParaRPr lang="ru-RU" sz="2400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342900" lvl="0" indent="-342900">
              <a:lnSpc>
                <a:spcPts val="1200"/>
              </a:lnSpc>
              <a:spcAft>
                <a:spcPts val="1000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Горячим</a:t>
            </a:r>
            <a:endParaRPr lang="ru-RU" sz="2400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342900" lvl="0" indent="-342900">
              <a:lnSpc>
                <a:spcPts val="1200"/>
              </a:lnSpc>
              <a:spcAft>
                <a:spcPts val="1000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Без примесей, чай вприкуску – тогда он не перебивает </a:t>
            </a:r>
            <a:r>
              <a:rPr lang="ru-RU" sz="2400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вкуса.</a:t>
            </a:r>
            <a:endParaRPr lang="ru-RU" sz="2400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342900" lvl="0" indent="-342900">
              <a:lnSpc>
                <a:spcPts val="1200"/>
              </a:lnSpc>
              <a:spcAft>
                <a:spcPts val="1000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И чтоб его было много.</a:t>
            </a:r>
            <a:endParaRPr lang="ru-RU" sz="2400" dirty="0">
              <a:solidFill>
                <a:schemeClr val="bg1">
                  <a:lumMod val="10000"/>
                </a:schemeClr>
              </a:solidFill>
              <a:effectLst/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pic>
        <p:nvPicPr>
          <p:cNvPr id="24579" name="Picture 6" descr="Русское чаепитие: Конфетки, бараночки... 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9088" y="1736725"/>
            <a:ext cx="4432300" cy="460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Text Box 7"/>
          <p:cNvSpPr txBox="1">
            <a:spLocks noChangeArrowheads="1"/>
          </p:cNvSpPr>
          <p:nvPr/>
        </p:nvSpPr>
        <p:spPr bwMode="auto">
          <a:xfrm>
            <a:off x="539750" y="2133600"/>
            <a:ext cx="3168650" cy="264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ru-RU" altLang="ru-RU" dirty="0" smtClean="0">
                <a:solidFill>
                  <a:srgbClr val="4E3F39"/>
                </a:solidFill>
              </a:rPr>
              <a:t> </a:t>
            </a:r>
            <a:r>
              <a:rPr lang="ru-RU" altLang="ru-RU" sz="2400" b="1" dirty="0" smtClean="0">
                <a:solidFill>
                  <a:srgbClr val="4E3F39"/>
                </a:solidFill>
              </a:rPr>
              <a:t>В России чай не пьют, только когда спят. Чаевничать не возбраняется в любое время суток, по поводу и без повода</a:t>
            </a:r>
          </a:p>
        </p:txBody>
      </p:sp>
      <p:sp>
        <p:nvSpPr>
          <p:cNvPr id="24581" name="WordArt 8"/>
          <p:cNvSpPr>
            <a:spLocks noChangeArrowheads="1" noChangeShapeType="1" noTextEdit="1"/>
          </p:cNvSpPr>
          <p:nvPr/>
        </p:nvSpPr>
        <p:spPr bwMode="auto">
          <a:xfrm>
            <a:off x="2268538" y="188913"/>
            <a:ext cx="4076700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3600" b="1" kern="10" dirty="0" smtClean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cs typeface="Arial"/>
            </a:endParaRPr>
          </a:p>
        </p:txBody>
      </p:sp>
      <p:sp>
        <p:nvSpPr>
          <p:cNvPr id="6" name="Управляющая кнопка: домой 5">
            <a:hlinkClick r:id="rId4" action="ppaction://hlinksldjump" highlightClick="1"/>
          </p:cNvPr>
          <p:cNvSpPr/>
          <p:nvPr/>
        </p:nvSpPr>
        <p:spPr>
          <a:xfrm>
            <a:off x="8594725" y="6337300"/>
            <a:ext cx="520700" cy="52070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D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48135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</a:t>
            </a:r>
            <a:r>
              <a:rPr lang="ru-RU" dirty="0" smtClean="0">
                <a:hlinkClick r:id="rId2" action="ppaction://hlinksldjump"/>
              </a:rPr>
              <a:t>Чайное искусство.</a:t>
            </a: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half" idx="1"/>
          </p:nvPr>
        </p:nvSpPr>
        <p:spPr>
          <a:xfrm>
            <a:off x="323528" y="1988840"/>
            <a:ext cx="3695700" cy="4616152"/>
          </a:xfrm>
        </p:spPr>
        <p:txBody>
          <a:bodyPr/>
          <a:lstStyle/>
          <a:p>
            <a:r>
              <a:rPr lang="ru-RU" dirty="0">
                <a:solidFill>
                  <a:schemeClr val="bg2">
                    <a:lumMod val="10000"/>
                  </a:schemeClr>
                </a:solidFill>
                <a:effectLst/>
              </a:rPr>
              <a:t>Кустодиев Б.М. «Купчиха за чаем</a:t>
            </a:r>
            <a:r>
              <a:rPr lang="ru-RU" dirty="0" smtClean="0">
                <a:solidFill>
                  <a:schemeClr val="bg2">
                    <a:lumMod val="10000"/>
                  </a:schemeClr>
                </a:solidFill>
                <a:effectLst/>
              </a:rPr>
              <a:t>».</a:t>
            </a:r>
          </a:p>
          <a:p>
            <a:r>
              <a:rPr lang="ru-RU" dirty="0" smtClean="0">
                <a:solidFill>
                  <a:schemeClr val="bg2">
                    <a:lumMod val="10000"/>
                  </a:schemeClr>
                </a:solidFill>
                <a:effectLst/>
              </a:rPr>
              <a:t> </a:t>
            </a:r>
            <a:r>
              <a:rPr lang="ru-RU" sz="2000" dirty="0">
                <a:solidFill>
                  <a:schemeClr val="bg2">
                    <a:lumMod val="10000"/>
                  </a:schemeClr>
                </a:solidFill>
                <a:effectLst/>
              </a:rPr>
              <a:t>В мещанских и купеческих семьях позволено было подавать чашки с горячим чаем на глубоких блюдцах, из которых его и пили вприкуску с сахаром или вареньем, держа блюдце в ладони с особым, показным шиком.</a:t>
            </a:r>
          </a:p>
          <a:p>
            <a:endParaRPr lang="ru-RU" sz="2000" dirty="0">
              <a:solidFill>
                <a:schemeClr val="bg2">
                  <a:lumMod val="10000"/>
                </a:schemeClr>
              </a:solidFill>
              <a:effectLst/>
            </a:endParaRPr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853307"/>
            <a:ext cx="4182616" cy="4281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332656"/>
            <a:ext cx="1426840" cy="1915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57113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>
                <a:effectLst/>
                <a:latin typeface="+mn-lt"/>
              </a:rPr>
              <a:t>Кустодиев Б.М. </a:t>
            </a:r>
            <a:br>
              <a:rPr lang="ru-RU" sz="2400" dirty="0">
                <a:effectLst/>
                <a:latin typeface="+mn-lt"/>
              </a:rPr>
            </a:br>
            <a:r>
              <a:rPr lang="ru-RU" sz="2400" dirty="0">
                <a:effectLst/>
                <a:latin typeface="+mn-lt"/>
              </a:rPr>
              <a:t>«Извозчик за чаем».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1066800" y="1981200"/>
            <a:ext cx="3695700" cy="4688160"/>
          </a:xfrm>
        </p:spPr>
        <p:txBody>
          <a:bodyPr/>
          <a:lstStyle/>
          <a:p>
            <a:r>
              <a:rPr lang="ru-RU" sz="2000" dirty="0" smtClean="0">
                <a:solidFill>
                  <a:schemeClr val="bg2">
                    <a:lumMod val="10000"/>
                  </a:schemeClr>
                </a:solidFill>
                <a:effectLst/>
              </a:rPr>
              <a:t>Полные </a:t>
            </a:r>
            <a:r>
              <a:rPr lang="ru-RU" sz="2000" dirty="0">
                <a:solidFill>
                  <a:schemeClr val="bg2">
                    <a:lumMod val="10000"/>
                  </a:schemeClr>
                </a:solidFill>
                <a:effectLst/>
              </a:rPr>
              <a:t>стаканы с чаем «до самого верха» подавались в трактирах, где пившее его простонародье считало вправе потребовать на свою копейку, чтобы стаканы наполнялись «</a:t>
            </a:r>
            <a:r>
              <a:rPr lang="ru-RU" sz="2000" dirty="0" err="1">
                <a:solidFill>
                  <a:schemeClr val="bg2">
                    <a:lumMod val="10000"/>
                  </a:schemeClr>
                </a:solidFill>
                <a:effectLst/>
              </a:rPr>
              <a:t>всклянь</a:t>
            </a:r>
            <a:r>
              <a:rPr lang="ru-RU" sz="2000" dirty="0">
                <a:solidFill>
                  <a:schemeClr val="bg2">
                    <a:lumMod val="10000"/>
                  </a:schemeClr>
                </a:solidFill>
                <a:effectLst/>
              </a:rPr>
              <a:t>», абсолютно полными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effectLst/>
              </a:rPr>
              <a:t>.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7645" y="1981200"/>
            <a:ext cx="327021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98599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>
                <a:effectLst/>
              </a:rPr>
              <a:t>«Наем прислуги» В.Е Маковского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841155"/>
            <a:ext cx="5898803" cy="4335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73194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>
                <a:effectLst/>
                <a:latin typeface="+mn-lt"/>
              </a:rPr>
              <a:t>Кустодиев Б.М. </a:t>
            </a:r>
            <a:br>
              <a:rPr lang="ru-RU" sz="2400" dirty="0">
                <a:effectLst/>
                <a:latin typeface="+mn-lt"/>
              </a:rPr>
            </a:br>
            <a:r>
              <a:rPr lang="ru-RU" sz="2400" dirty="0" smtClean="0">
                <a:effectLst/>
                <a:latin typeface="+mn-lt"/>
              </a:rPr>
              <a:t>«Чаепитие».</a:t>
            </a:r>
            <a:r>
              <a:rPr lang="ru-RU" sz="2400" dirty="0">
                <a:effectLst/>
                <a:latin typeface="+mn-lt"/>
              </a:rPr>
              <a:t/>
            </a:r>
            <a:br>
              <a:rPr lang="ru-RU" sz="2400" dirty="0">
                <a:effectLst/>
                <a:latin typeface="+mn-lt"/>
              </a:rPr>
            </a:br>
            <a:endParaRPr lang="ru-RU" sz="2400" dirty="0">
              <a:effectLst/>
              <a:latin typeface="+mn-lt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772816"/>
            <a:ext cx="4657700" cy="4556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16910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>
                <a:effectLst/>
                <a:latin typeface="+mn-lt"/>
              </a:rPr>
              <a:t>Перов В.Г. «Чаепитие в Мытищах близ Москвы</a:t>
            </a:r>
            <a:r>
              <a:rPr lang="ru-RU" sz="2400" dirty="0">
                <a:effectLst/>
              </a:rPr>
              <a:t>»</a:t>
            </a:r>
            <a:r>
              <a:rPr lang="ru-RU" sz="2400" dirty="0"/>
              <a:t>.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060848"/>
            <a:ext cx="4932363" cy="437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11282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43608" y="1700808"/>
            <a:ext cx="7543800" cy="4114800"/>
          </a:xfrm>
        </p:spPr>
        <p:txBody>
          <a:bodyPr/>
          <a:lstStyle/>
          <a:p>
            <a:r>
              <a:rPr lang="ru-RU" dirty="0"/>
              <a:t>•	</a:t>
            </a:r>
            <a:r>
              <a:rPr lang="ru-RU" b="1" dirty="0">
                <a:solidFill>
                  <a:schemeClr val="bg2">
                    <a:lumMod val="10000"/>
                  </a:schemeClr>
                </a:solidFill>
                <a:effectLst/>
              </a:rPr>
              <a:t>Буддийская</a:t>
            </a:r>
            <a:r>
              <a:rPr lang="ru-RU" b="1" dirty="0">
                <a:effectLst/>
              </a:rPr>
              <a:t>.</a:t>
            </a:r>
            <a:r>
              <a:rPr lang="ru-RU" dirty="0">
                <a:effectLst/>
              </a:rPr>
              <a:t>  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effectLst/>
              </a:rPr>
              <a:t>Как-то раз буддийский монах уснул во время молитвы. После пробуждения , разгневанный, он отсек себе веки , чтобы глаза больше не могли закрываться .А из век , брошенных на землю, выросло растение , напиток  и которого до сих пор помогает монахам  не спать  во время молитв.</a:t>
            </a:r>
          </a:p>
        </p:txBody>
      </p:sp>
    </p:spTree>
    <p:extLst>
      <p:ext uri="{BB962C8B-B14F-4D97-AF65-F5344CB8AC3E}">
        <p14:creationId xmlns:p14="http://schemas.microsoft.com/office/powerpoint/2010/main" val="265144732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400" dirty="0">
                <a:effectLst/>
                <a:latin typeface="+mn-lt"/>
              </a:rPr>
              <a:t>А. Наумов «Чаепитие».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5075" y="1700808"/>
            <a:ext cx="4133850" cy="5059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60691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u-RU" sz="2400" b="1" dirty="0">
                <a:effectLst/>
              </a:rPr>
              <a:t>В.Ф. Стожаров </a:t>
            </a:r>
            <a:endParaRPr lang="ru-RU" sz="2400" b="1" dirty="0" smtClean="0">
              <a:effectLst/>
            </a:endParaRPr>
          </a:p>
          <a:p>
            <a:r>
              <a:rPr lang="ru-RU" sz="2400" b="1" dirty="0" smtClean="0">
                <a:effectLst/>
              </a:rPr>
              <a:t>«</a:t>
            </a:r>
            <a:r>
              <a:rPr lang="ru-RU" sz="2400" b="1" dirty="0">
                <a:effectLst/>
              </a:rPr>
              <a:t>У самовара».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977" y="620688"/>
            <a:ext cx="3960440" cy="6011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91216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 err="1" smtClean="0">
                <a:effectLst/>
                <a:latin typeface="+mn-lt"/>
              </a:rPr>
              <a:t>Т.Е.Мягков</a:t>
            </a:r>
            <a:r>
              <a:rPr lang="ru-RU" sz="2400" dirty="0" smtClean="0">
                <a:effectLst/>
                <a:latin typeface="+mn-lt"/>
              </a:rPr>
              <a:t>. « Семья за чаем».</a:t>
            </a:r>
            <a:endParaRPr lang="ru-RU" sz="2400" dirty="0">
              <a:effectLst/>
              <a:latin typeface="+mn-lt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628800"/>
            <a:ext cx="6048375" cy="483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08745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 err="1" smtClean="0">
                <a:effectLst/>
                <a:latin typeface="+mn-lt"/>
              </a:rPr>
              <a:t>К.Коровин</a:t>
            </a:r>
            <a:r>
              <a:rPr lang="ru-RU" sz="2400" dirty="0" smtClean="0">
                <a:effectLst/>
                <a:latin typeface="+mn-lt"/>
              </a:rPr>
              <a:t>. «За чайным столом.»</a:t>
            </a:r>
            <a:endParaRPr lang="ru-RU" sz="2400" dirty="0">
              <a:effectLst/>
              <a:latin typeface="+mn-lt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132856"/>
            <a:ext cx="4732366" cy="3816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5436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r>
              <a:rPr lang="ru-RU" sz="2400" dirty="0" smtClean="0">
                <a:effectLst/>
                <a:latin typeface="+mn-lt"/>
              </a:rPr>
              <a:t>Г.Э. Грабарь « Утренний чай.»</a:t>
            </a:r>
            <a:endParaRPr lang="ru-RU" sz="2400" dirty="0">
              <a:effectLst/>
              <a:latin typeface="+mn-lt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844824"/>
            <a:ext cx="6114256" cy="5449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50231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>
                <a:effectLst/>
                <a:latin typeface="+mn-lt"/>
              </a:rPr>
              <a:t>Родник в форме чайника, установленный под Рамзаем в Пензенской области, попал в обзор самых интересных памятников страны. Культура чаепития богато представлена в памятниках по всей России,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6575" y="2309813"/>
            <a:ext cx="2990850" cy="223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201229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528763"/>
            <a:ext cx="6096000" cy="380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68060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>
              <a:effectLst/>
            </a:endParaRPr>
          </a:p>
        </p:txBody>
      </p:sp>
      <p:pic>
        <p:nvPicPr>
          <p:cNvPr id="40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497" y="1728102"/>
            <a:ext cx="7580903" cy="4821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-165094" y="404664"/>
            <a:ext cx="9474197" cy="1323439"/>
          </a:xfrm>
          <a:prstGeom prst="rect">
            <a:avLst/>
          </a:prstGeom>
          <a:noFill/>
          <a:scene3d>
            <a:camera prst="perspectiveRelaxed"/>
            <a:lightRig rig="threePt" dir="t"/>
          </a:scene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8000" dirty="0" smtClean="0">
                <a:solidFill>
                  <a:schemeClr val="accent1">
                    <a:lumMod val="50000"/>
                  </a:schemeClr>
                </a:solidFill>
              </a:rPr>
              <a:t>Приятного чаепития!</a:t>
            </a:r>
            <a:endParaRPr lang="ru-RU" sz="80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30859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99592" y="332656"/>
            <a:ext cx="7543800" cy="4114800"/>
          </a:xfrm>
        </p:spPr>
        <p:txBody>
          <a:bodyPr/>
          <a:lstStyle/>
          <a:p>
            <a:r>
              <a:rPr lang="ru-RU" b="1" dirty="0">
                <a:solidFill>
                  <a:schemeClr val="bg2">
                    <a:lumMod val="10000"/>
                  </a:schemeClr>
                </a:solidFill>
              </a:rPr>
              <a:t>Медицинская  </a:t>
            </a:r>
          </a:p>
          <a:p>
            <a:r>
              <a:rPr lang="ru-RU" dirty="0">
                <a:solidFill>
                  <a:schemeClr val="bg2">
                    <a:lumMod val="10000"/>
                  </a:schemeClr>
                </a:solidFill>
              </a:rPr>
              <a:t>•	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effectLst/>
              </a:rPr>
              <a:t>Он в морозы согревает, </a:t>
            </a:r>
          </a:p>
          <a:p>
            <a:r>
              <a:rPr lang="ru-RU" dirty="0">
                <a:solidFill>
                  <a:schemeClr val="bg2">
                    <a:lumMod val="10000"/>
                  </a:schemeClr>
                </a:solidFill>
                <a:effectLst/>
              </a:rPr>
              <a:t>•	В полдень- жаркий освежает.</a:t>
            </a:r>
          </a:p>
          <a:p>
            <a:r>
              <a:rPr lang="ru-RU" dirty="0">
                <a:solidFill>
                  <a:schemeClr val="bg2">
                    <a:lumMod val="10000"/>
                  </a:schemeClr>
                </a:solidFill>
                <a:effectLst/>
              </a:rPr>
              <a:t>•	Если хворь с кем приключится , </a:t>
            </a:r>
          </a:p>
          <a:p>
            <a:r>
              <a:rPr lang="ru-RU" dirty="0">
                <a:solidFill>
                  <a:schemeClr val="bg2">
                    <a:lumMod val="10000"/>
                  </a:schemeClr>
                </a:solidFill>
                <a:effectLst/>
              </a:rPr>
              <a:t>•	Этим можно полечиться – он спасает от болезней </a:t>
            </a:r>
          </a:p>
          <a:p>
            <a:r>
              <a:rPr lang="ru-RU" dirty="0">
                <a:solidFill>
                  <a:schemeClr val="bg2">
                    <a:lumMod val="10000"/>
                  </a:schemeClr>
                </a:solidFill>
                <a:effectLst/>
              </a:rPr>
              <a:t>•	Многих снадобий полезней.</a:t>
            </a:r>
          </a:p>
          <a:p>
            <a:r>
              <a:rPr lang="ru-RU" dirty="0">
                <a:solidFill>
                  <a:schemeClr val="bg2">
                    <a:lumMod val="10000"/>
                  </a:schemeClr>
                </a:solidFill>
                <a:effectLst/>
              </a:rPr>
              <a:t>•	Он сонливость  переборет,</a:t>
            </a:r>
          </a:p>
          <a:p>
            <a:r>
              <a:rPr lang="ru-RU" dirty="0">
                <a:solidFill>
                  <a:schemeClr val="bg2">
                    <a:lumMod val="10000"/>
                  </a:schemeClr>
                </a:solidFill>
                <a:effectLst/>
              </a:rPr>
              <a:t>•	Он  с усталостью поспорит,</a:t>
            </a:r>
          </a:p>
          <a:p>
            <a:r>
              <a:rPr lang="ru-RU" dirty="0">
                <a:solidFill>
                  <a:schemeClr val="bg2">
                    <a:lumMod val="10000"/>
                  </a:schemeClr>
                </a:solidFill>
                <a:effectLst/>
              </a:rPr>
              <a:t>•	Сокрушит любой недуг,</a:t>
            </a:r>
          </a:p>
          <a:p>
            <a:r>
              <a:rPr lang="ru-RU" dirty="0">
                <a:solidFill>
                  <a:schemeClr val="bg2">
                    <a:lumMod val="10000"/>
                  </a:schemeClr>
                </a:solidFill>
                <a:effectLst/>
              </a:rPr>
              <a:t>•	Он здоровью лучший друг. </a:t>
            </a:r>
          </a:p>
          <a:p>
            <a:endParaRPr lang="ru-RU" dirty="0">
              <a:solidFill>
                <a:schemeClr val="bg2">
                  <a:lumMod val="1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04771464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>
                <a:solidFill>
                  <a:schemeClr val="bg2">
                    <a:lumMod val="10000"/>
                  </a:schemeClr>
                </a:solidFill>
                <a:effectLst/>
              </a:rPr>
              <a:t>Загадочная </a:t>
            </a:r>
          </a:p>
          <a:p>
            <a:r>
              <a:rPr lang="ru-RU" dirty="0">
                <a:solidFill>
                  <a:schemeClr val="bg2">
                    <a:lumMod val="10000"/>
                  </a:schemeClr>
                </a:solidFill>
                <a:effectLst/>
              </a:rPr>
              <a:t>В детстве  был живым , зеленым, </a:t>
            </a:r>
          </a:p>
          <a:p>
            <a:r>
              <a:rPr lang="ru-RU" dirty="0">
                <a:solidFill>
                  <a:schemeClr val="bg2">
                    <a:lumMod val="10000"/>
                  </a:schemeClr>
                </a:solidFill>
                <a:effectLst/>
              </a:rPr>
              <a:t>А потом  он стал томленым,</a:t>
            </a:r>
          </a:p>
          <a:p>
            <a:r>
              <a:rPr lang="ru-RU" dirty="0">
                <a:solidFill>
                  <a:schemeClr val="bg2">
                    <a:lumMod val="10000"/>
                  </a:schemeClr>
                </a:solidFill>
                <a:effectLst/>
              </a:rPr>
              <a:t>Был сначала зубчатым-</a:t>
            </a:r>
          </a:p>
          <a:p>
            <a:r>
              <a:rPr lang="ru-RU" dirty="0">
                <a:solidFill>
                  <a:schemeClr val="bg2">
                    <a:lumMod val="10000"/>
                  </a:schemeClr>
                </a:solidFill>
                <a:effectLst/>
              </a:rPr>
              <a:t>Стал крученым , трубчатым.</a:t>
            </a:r>
          </a:p>
          <a:p>
            <a:r>
              <a:rPr lang="ru-RU" dirty="0">
                <a:solidFill>
                  <a:schemeClr val="bg2">
                    <a:lumMod val="10000"/>
                  </a:schemeClr>
                </a:solidFill>
                <a:effectLst/>
              </a:rPr>
              <a:t>Он зеленый , желтый , красный .</a:t>
            </a:r>
          </a:p>
          <a:p>
            <a:r>
              <a:rPr lang="ru-RU" dirty="0">
                <a:solidFill>
                  <a:schemeClr val="bg2">
                    <a:lumMod val="10000"/>
                  </a:schemeClr>
                </a:solidFill>
                <a:effectLst/>
              </a:rPr>
              <a:t>Чаще - черный ! Всяк- прекрасный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138199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>
                <a:solidFill>
                  <a:schemeClr val="bg2">
                    <a:lumMod val="10000"/>
                  </a:schemeClr>
                </a:solidFill>
                <a:effectLst/>
              </a:rPr>
              <a:t>Иноязычная</a:t>
            </a:r>
          </a:p>
          <a:p>
            <a:r>
              <a:rPr lang="ru-RU" dirty="0">
                <a:solidFill>
                  <a:schemeClr val="bg2">
                    <a:lumMod val="10000"/>
                  </a:schemeClr>
                </a:solidFill>
                <a:effectLst/>
              </a:rPr>
              <a:t>Название происходит от  </a:t>
            </a:r>
            <a:r>
              <a:rPr lang="ru-RU" dirty="0" err="1">
                <a:solidFill>
                  <a:schemeClr val="bg2">
                    <a:lumMod val="10000"/>
                  </a:schemeClr>
                </a:solidFill>
                <a:effectLst/>
              </a:rPr>
              <a:t>от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effectLst/>
              </a:rPr>
              <a:t> китайского « </a:t>
            </a:r>
            <a:r>
              <a:rPr lang="ru-RU" dirty="0" err="1">
                <a:solidFill>
                  <a:schemeClr val="bg2">
                    <a:lumMod val="10000"/>
                  </a:schemeClr>
                </a:solidFill>
                <a:effectLst/>
              </a:rPr>
              <a:t>Тцай-йе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effectLst/>
              </a:rPr>
              <a:t>», что означает « молодые листочки». А латинское название  ЭТОГО -  </a:t>
            </a:r>
            <a:r>
              <a:rPr lang="ru-RU" dirty="0" err="1">
                <a:solidFill>
                  <a:schemeClr val="bg2">
                    <a:lumMod val="10000"/>
                  </a:schemeClr>
                </a:solidFill>
                <a:effectLst/>
              </a:rPr>
              <a:t>Thea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effectLst/>
              </a:rPr>
              <a:t> </a:t>
            </a:r>
            <a:r>
              <a:rPr lang="ru-RU" dirty="0" err="1">
                <a:solidFill>
                  <a:schemeClr val="bg2">
                    <a:lumMod val="10000"/>
                  </a:schemeClr>
                </a:solidFill>
                <a:effectLst/>
              </a:rPr>
              <a:t>sininsis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effectLst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9984450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304800"/>
            <a:ext cx="7543800" cy="3124200"/>
          </a:xfrm>
        </p:spPr>
        <p:txBody>
          <a:bodyPr/>
          <a:lstStyle/>
          <a:p>
            <a:pPr algn="ctr"/>
            <a:r>
              <a:rPr lang="ru-RU" sz="7200" i="1" dirty="0" smtClean="0">
                <a:effectLst/>
              </a:rPr>
              <a:t>ЧАЙНАЯ ПРЕЗЕНТАЦИЯ</a:t>
            </a:r>
            <a:endParaRPr lang="ru-RU" sz="7200" i="1" dirty="0">
              <a:effectLst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/>
          </a:p>
          <a:p>
            <a:pPr algn="r"/>
            <a:r>
              <a:rPr lang="ru-RU" dirty="0">
                <a:solidFill>
                  <a:schemeClr val="tx2">
                    <a:lumMod val="50000"/>
                  </a:schemeClr>
                </a:solidFill>
                <a:effectLst/>
              </a:rPr>
              <a:t>«Пейте чай, мой друг старинный,</a:t>
            </a:r>
          </a:p>
          <a:p>
            <a:pPr algn="r"/>
            <a:r>
              <a:rPr lang="ru-RU" dirty="0">
                <a:solidFill>
                  <a:schemeClr val="tx2">
                    <a:lumMod val="50000"/>
                  </a:schemeClr>
                </a:solidFill>
                <a:effectLst/>
              </a:rPr>
              <a:t>Забывая бег минут…»</a:t>
            </a:r>
          </a:p>
          <a:p>
            <a:pPr algn="r"/>
            <a:r>
              <a:rPr lang="ru-RU" dirty="0">
                <a:solidFill>
                  <a:schemeClr val="tx2">
                    <a:lumMod val="50000"/>
                  </a:schemeClr>
                </a:solidFill>
                <a:effectLst/>
              </a:rPr>
              <a:t>Булат 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effectLst/>
              </a:rPr>
              <a:t>Окуджава </a:t>
            </a:r>
            <a:endParaRPr lang="ru-RU" dirty="0">
              <a:solidFill>
                <a:schemeClr val="tx2">
                  <a:lumMod val="50000"/>
                </a:schemeClr>
              </a:solidFill>
              <a:effectLst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861048"/>
            <a:ext cx="3233936" cy="2425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548807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tr_presentation_template_05-01-08">
  <a:themeElements>
    <a:clrScheme name="tr_presentation_template_05-01-08 1">
      <a:dk1>
        <a:srgbClr val="4B4B4B"/>
      </a:dk1>
      <a:lt1>
        <a:srgbClr val="FFFFFF"/>
      </a:lt1>
      <a:dk2>
        <a:srgbClr val="FF8000"/>
      </a:dk2>
      <a:lt2>
        <a:srgbClr val="A0968C"/>
      </a:lt2>
      <a:accent1>
        <a:srgbClr val="005A84"/>
      </a:accent1>
      <a:accent2>
        <a:srgbClr val="6234A4"/>
      </a:accent2>
      <a:accent3>
        <a:srgbClr val="FFFFFF"/>
      </a:accent3>
      <a:accent4>
        <a:srgbClr val="3F3F3F"/>
      </a:accent4>
      <a:accent5>
        <a:srgbClr val="AAB5C2"/>
      </a:accent5>
      <a:accent6>
        <a:srgbClr val="582E94"/>
      </a:accent6>
      <a:hlink>
        <a:srgbClr val="828282"/>
      </a:hlink>
      <a:folHlink>
        <a:srgbClr val="BABABA"/>
      </a:folHlink>
    </a:clrScheme>
    <a:fontScheme name="tr_presentation_template_05-01-08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tr_presentation_template_05-01-08 1">
        <a:dk1>
          <a:srgbClr val="4B4B4B"/>
        </a:dk1>
        <a:lt1>
          <a:srgbClr val="FFFFFF"/>
        </a:lt1>
        <a:dk2>
          <a:srgbClr val="FF8000"/>
        </a:dk2>
        <a:lt2>
          <a:srgbClr val="A0968C"/>
        </a:lt2>
        <a:accent1>
          <a:srgbClr val="005A84"/>
        </a:accent1>
        <a:accent2>
          <a:srgbClr val="6234A4"/>
        </a:accent2>
        <a:accent3>
          <a:srgbClr val="FFFFFF"/>
        </a:accent3>
        <a:accent4>
          <a:srgbClr val="3F3F3F"/>
        </a:accent4>
        <a:accent5>
          <a:srgbClr val="AAB5C2"/>
        </a:accent5>
        <a:accent6>
          <a:srgbClr val="582E94"/>
        </a:accent6>
        <a:hlink>
          <a:srgbClr val="828282"/>
        </a:hlink>
        <a:folHlink>
          <a:srgbClr val="BABAB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_presentation_template_05-01-08 2">
        <a:dk1>
          <a:srgbClr val="4B4B4B"/>
        </a:dk1>
        <a:lt1>
          <a:srgbClr val="FFFFFF"/>
        </a:lt1>
        <a:dk2>
          <a:srgbClr val="FF8000"/>
        </a:dk2>
        <a:lt2>
          <a:srgbClr val="BABABA"/>
        </a:lt2>
        <a:accent1>
          <a:srgbClr val="78A22F"/>
        </a:accent1>
        <a:accent2>
          <a:srgbClr val="FFB400"/>
        </a:accent2>
        <a:accent3>
          <a:srgbClr val="FFFFFF"/>
        </a:accent3>
        <a:accent4>
          <a:srgbClr val="3F3F3F"/>
        </a:accent4>
        <a:accent5>
          <a:srgbClr val="BECEAD"/>
        </a:accent5>
        <a:accent6>
          <a:srgbClr val="E7A300"/>
        </a:accent6>
        <a:hlink>
          <a:srgbClr val="766C62"/>
        </a:hlink>
        <a:folHlink>
          <a:srgbClr val="A0968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_presentation_template_05-01-08 3">
        <a:dk1>
          <a:srgbClr val="4B4B4B"/>
        </a:dk1>
        <a:lt1>
          <a:srgbClr val="FFFFFF"/>
        </a:lt1>
        <a:dk2>
          <a:srgbClr val="FF8000"/>
        </a:dk2>
        <a:lt2>
          <a:srgbClr val="BABABA"/>
        </a:lt2>
        <a:accent1>
          <a:srgbClr val="766C62"/>
        </a:accent1>
        <a:accent2>
          <a:srgbClr val="A0968C"/>
        </a:accent2>
        <a:accent3>
          <a:srgbClr val="FFFFFF"/>
        </a:accent3>
        <a:accent4>
          <a:srgbClr val="3F3F3F"/>
        </a:accent4>
        <a:accent5>
          <a:srgbClr val="BDBAB7"/>
        </a:accent5>
        <a:accent6>
          <a:srgbClr val="91877E"/>
        </a:accent6>
        <a:hlink>
          <a:srgbClr val="0083BF"/>
        </a:hlink>
        <a:folHlink>
          <a:srgbClr val="78A2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_presentation_template_05-01-08 4">
        <a:dk1>
          <a:srgbClr val="4B4B4B"/>
        </a:dk1>
        <a:lt1>
          <a:srgbClr val="FFFFFF"/>
        </a:lt1>
        <a:dk2>
          <a:srgbClr val="FF8000"/>
        </a:dk2>
        <a:lt2>
          <a:srgbClr val="A0968C"/>
        </a:lt2>
        <a:accent1>
          <a:srgbClr val="FF8000"/>
        </a:accent1>
        <a:accent2>
          <a:srgbClr val="DC0A0A"/>
        </a:accent2>
        <a:accent3>
          <a:srgbClr val="FFFFFF"/>
        </a:accent3>
        <a:accent4>
          <a:srgbClr val="3F3F3F"/>
        </a:accent4>
        <a:accent5>
          <a:srgbClr val="FFC0AA"/>
        </a:accent5>
        <a:accent6>
          <a:srgbClr val="C70808"/>
        </a:accent6>
        <a:hlink>
          <a:srgbClr val="766C62"/>
        </a:hlink>
        <a:folHlink>
          <a:srgbClr val="A0968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_presentation_template_05-01-08 5">
        <a:dk1>
          <a:srgbClr val="A0968C"/>
        </a:dk1>
        <a:lt1>
          <a:srgbClr val="FFFFFF"/>
        </a:lt1>
        <a:dk2>
          <a:srgbClr val="5F5F5F"/>
        </a:dk2>
        <a:lt2>
          <a:srgbClr val="FFFFFF"/>
        </a:lt2>
        <a:accent1>
          <a:srgbClr val="005A84"/>
        </a:accent1>
        <a:accent2>
          <a:srgbClr val="6234A4"/>
        </a:accent2>
        <a:accent3>
          <a:srgbClr val="B6B6B6"/>
        </a:accent3>
        <a:accent4>
          <a:srgbClr val="DADADA"/>
        </a:accent4>
        <a:accent5>
          <a:srgbClr val="AAB5C2"/>
        </a:accent5>
        <a:accent6>
          <a:srgbClr val="582E94"/>
        </a:accent6>
        <a:hlink>
          <a:srgbClr val="828282"/>
        </a:hlink>
        <a:folHlink>
          <a:srgbClr val="BABABA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каталоги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Arial Black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0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0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Arial Black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0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0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Сумерки">
  <a:themeElements>
    <a:clrScheme name="Сумерки 4">
      <a:dk1>
        <a:srgbClr val="55863C"/>
      </a:dk1>
      <a:lt1>
        <a:srgbClr val="FFFFFF"/>
      </a:lt1>
      <a:dk2>
        <a:srgbClr val="375F2F"/>
      </a:dk2>
      <a:lt2>
        <a:srgbClr val="D1EFB3"/>
      </a:lt2>
      <a:accent1>
        <a:srgbClr val="00CC66"/>
      </a:accent1>
      <a:accent2>
        <a:srgbClr val="8EAC66"/>
      </a:accent2>
      <a:accent3>
        <a:srgbClr val="AEB6AD"/>
      </a:accent3>
      <a:accent4>
        <a:srgbClr val="DADADA"/>
      </a:accent4>
      <a:accent5>
        <a:srgbClr val="AAE2B8"/>
      </a:accent5>
      <a:accent6>
        <a:srgbClr val="809B5C"/>
      </a:accent6>
      <a:hlink>
        <a:srgbClr val="B4EF7F"/>
      </a:hlink>
      <a:folHlink>
        <a:srgbClr val="F8F6AC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Сумерки 1">
        <a:dk1>
          <a:srgbClr val="BD3737"/>
        </a:dk1>
        <a:lt1>
          <a:srgbClr val="FFFFFF"/>
        </a:lt1>
        <a:dk2>
          <a:srgbClr val="721E1E"/>
        </a:dk2>
        <a:lt2>
          <a:srgbClr val="FFCC00"/>
        </a:lt2>
        <a:accent1>
          <a:srgbClr val="FF6600"/>
        </a:accent1>
        <a:accent2>
          <a:srgbClr val="CC3300"/>
        </a:accent2>
        <a:accent3>
          <a:srgbClr val="BCABAB"/>
        </a:accent3>
        <a:accent4>
          <a:srgbClr val="DADADA"/>
        </a:accent4>
        <a:accent5>
          <a:srgbClr val="FFB8AA"/>
        </a:accent5>
        <a:accent6>
          <a:srgbClr val="B92D00"/>
        </a:accent6>
        <a:hlink>
          <a:srgbClr val="F7CC2F"/>
        </a:hlink>
        <a:folHlink>
          <a:srgbClr val="C7C6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умерки 2">
        <a:dk1>
          <a:srgbClr val="000099"/>
        </a:dk1>
        <a:lt1>
          <a:srgbClr val="FFFFFF"/>
        </a:lt1>
        <a:dk2>
          <a:srgbClr val="000066"/>
        </a:dk2>
        <a:lt2>
          <a:srgbClr val="EAEAEA"/>
        </a:lt2>
        <a:accent1>
          <a:srgbClr val="66CCFF"/>
        </a:accent1>
        <a:accent2>
          <a:srgbClr val="0066FF"/>
        </a:accent2>
        <a:accent3>
          <a:srgbClr val="AAAAB8"/>
        </a:accent3>
        <a:accent4>
          <a:srgbClr val="DADADA"/>
        </a:accent4>
        <a:accent5>
          <a:srgbClr val="B8E2FF"/>
        </a:accent5>
        <a:accent6>
          <a:srgbClr val="005CE7"/>
        </a:accent6>
        <a:hlink>
          <a:srgbClr val="FFFFCC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умерки 3">
        <a:dk1>
          <a:srgbClr val="6600CC"/>
        </a:dk1>
        <a:lt1>
          <a:srgbClr val="FFFFFF"/>
        </a:lt1>
        <a:dk2>
          <a:srgbClr val="4B0096"/>
        </a:dk2>
        <a:lt2>
          <a:srgbClr val="CDD7DF"/>
        </a:lt2>
        <a:accent1>
          <a:srgbClr val="9999FF"/>
        </a:accent1>
        <a:accent2>
          <a:srgbClr val="7850BA"/>
        </a:accent2>
        <a:accent3>
          <a:srgbClr val="B1AAC9"/>
        </a:accent3>
        <a:accent4>
          <a:srgbClr val="DADADA"/>
        </a:accent4>
        <a:accent5>
          <a:srgbClr val="CACAFF"/>
        </a:accent5>
        <a:accent6>
          <a:srgbClr val="6C48A8"/>
        </a:accent6>
        <a:hlink>
          <a:srgbClr val="00CCFF"/>
        </a:hlink>
        <a:folHlink>
          <a:srgbClr val="0796B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умерки 4">
        <a:dk1>
          <a:srgbClr val="55863C"/>
        </a:dk1>
        <a:lt1>
          <a:srgbClr val="FFFFFF"/>
        </a:lt1>
        <a:dk2>
          <a:srgbClr val="375F2F"/>
        </a:dk2>
        <a:lt2>
          <a:srgbClr val="D1EFB3"/>
        </a:lt2>
        <a:accent1>
          <a:srgbClr val="00CC66"/>
        </a:accent1>
        <a:accent2>
          <a:srgbClr val="8EAC66"/>
        </a:accent2>
        <a:accent3>
          <a:srgbClr val="AEB6AD"/>
        </a:accent3>
        <a:accent4>
          <a:srgbClr val="DADADA"/>
        </a:accent4>
        <a:accent5>
          <a:srgbClr val="AAE2B8"/>
        </a:accent5>
        <a:accent6>
          <a:srgbClr val="809B5C"/>
        </a:accent6>
        <a:hlink>
          <a:srgbClr val="B4EF7F"/>
        </a:hlink>
        <a:folHlink>
          <a:srgbClr val="F8F6A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умерки 5">
        <a:dk1>
          <a:srgbClr val="588073"/>
        </a:dk1>
        <a:lt1>
          <a:srgbClr val="FFFFFF"/>
        </a:lt1>
        <a:dk2>
          <a:srgbClr val="486768"/>
        </a:dk2>
        <a:lt2>
          <a:srgbClr val="DDDDDD"/>
        </a:lt2>
        <a:accent1>
          <a:srgbClr val="33CCCC"/>
        </a:accent1>
        <a:accent2>
          <a:srgbClr val="008871"/>
        </a:accent2>
        <a:accent3>
          <a:srgbClr val="B1B8B9"/>
        </a:accent3>
        <a:accent4>
          <a:srgbClr val="DADADA"/>
        </a:accent4>
        <a:accent5>
          <a:srgbClr val="ADE2E2"/>
        </a:accent5>
        <a:accent6>
          <a:srgbClr val="007B66"/>
        </a:accent6>
        <a:hlink>
          <a:srgbClr val="00CC99"/>
        </a:hlink>
        <a:folHlink>
          <a:srgbClr val="A8A8A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умерки 6">
        <a:dk1>
          <a:srgbClr val="6B6C75"/>
        </a:dk1>
        <a:lt1>
          <a:srgbClr val="FFFFFF"/>
        </a:lt1>
        <a:dk2>
          <a:srgbClr val="575863"/>
        </a:dk2>
        <a:lt2>
          <a:srgbClr val="FFFFCC"/>
        </a:lt2>
        <a:accent1>
          <a:srgbClr val="677481"/>
        </a:accent1>
        <a:accent2>
          <a:srgbClr val="697E5E"/>
        </a:accent2>
        <a:accent3>
          <a:srgbClr val="B4B4B7"/>
        </a:accent3>
        <a:accent4>
          <a:srgbClr val="DADADA"/>
        </a:accent4>
        <a:accent5>
          <a:srgbClr val="B8BCC1"/>
        </a:accent5>
        <a:accent6>
          <a:srgbClr val="5E7254"/>
        </a:accent6>
        <a:hlink>
          <a:srgbClr val="E9E77F"/>
        </a:hlink>
        <a:folHlink>
          <a:srgbClr val="D3A44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умерки 7">
        <a:dk1>
          <a:srgbClr val="000000"/>
        </a:dk1>
        <a:lt1>
          <a:srgbClr val="C4D6BE"/>
        </a:lt1>
        <a:dk2>
          <a:srgbClr val="339966"/>
        </a:dk2>
        <a:lt2>
          <a:srgbClr val="EFFBF0"/>
        </a:lt2>
        <a:accent1>
          <a:srgbClr val="DDDDDD"/>
        </a:accent1>
        <a:accent2>
          <a:srgbClr val="CCFF99"/>
        </a:accent2>
        <a:accent3>
          <a:srgbClr val="DEE8DB"/>
        </a:accent3>
        <a:accent4>
          <a:srgbClr val="000000"/>
        </a:accent4>
        <a:accent5>
          <a:srgbClr val="EBEBEB"/>
        </a:accent5>
        <a:accent6>
          <a:srgbClr val="B9E78A"/>
        </a:accent6>
        <a:hlink>
          <a:srgbClr val="009900"/>
        </a:hlink>
        <a:folHlink>
          <a:srgbClr val="33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умерки 8">
        <a:dk1>
          <a:srgbClr val="000000"/>
        </a:dk1>
        <a:lt1>
          <a:srgbClr val="D6DAE4"/>
        </a:lt1>
        <a:dk2>
          <a:srgbClr val="000099"/>
        </a:dk2>
        <a:lt2>
          <a:srgbClr val="FFFFFF"/>
        </a:lt2>
        <a:accent1>
          <a:srgbClr val="BFDEE3"/>
        </a:accent1>
        <a:accent2>
          <a:srgbClr val="C0C0C0"/>
        </a:accent2>
        <a:accent3>
          <a:srgbClr val="E8EAEF"/>
        </a:accent3>
        <a:accent4>
          <a:srgbClr val="000000"/>
        </a:accent4>
        <a:accent5>
          <a:srgbClr val="DCECEF"/>
        </a:accent5>
        <a:accent6>
          <a:srgbClr val="AEAEAE"/>
        </a:accent6>
        <a:hlink>
          <a:srgbClr val="3333CC"/>
        </a:hlink>
        <a:folHlink>
          <a:srgbClr val="5E93C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умерки 9">
        <a:dk1>
          <a:srgbClr val="4A2500"/>
        </a:dk1>
        <a:lt1>
          <a:srgbClr val="C2C0BA"/>
        </a:lt1>
        <a:dk2>
          <a:srgbClr val="788569"/>
        </a:dk2>
        <a:lt2>
          <a:srgbClr val="F4F4EC"/>
        </a:lt2>
        <a:accent1>
          <a:srgbClr val="E1DFC1"/>
        </a:accent1>
        <a:accent2>
          <a:srgbClr val="A5A7AF"/>
        </a:accent2>
        <a:accent3>
          <a:srgbClr val="DDDCD9"/>
        </a:accent3>
        <a:accent4>
          <a:srgbClr val="3E1E00"/>
        </a:accent4>
        <a:accent5>
          <a:srgbClr val="EEECDD"/>
        </a:accent5>
        <a:accent6>
          <a:srgbClr val="95979E"/>
        </a:accent6>
        <a:hlink>
          <a:srgbClr val="9C9800"/>
        </a:hlink>
        <a:folHlink>
          <a:srgbClr val="6666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умерки 10">
        <a:dk1>
          <a:srgbClr val="000000"/>
        </a:dk1>
        <a:lt1>
          <a:srgbClr val="D6DAE4"/>
        </a:lt1>
        <a:dk2>
          <a:srgbClr val="000099"/>
        </a:dk2>
        <a:lt2>
          <a:srgbClr val="FFFFFF"/>
        </a:lt2>
        <a:accent1>
          <a:srgbClr val="BFDEE3"/>
        </a:accent1>
        <a:accent2>
          <a:srgbClr val="C0C0C0"/>
        </a:accent2>
        <a:accent3>
          <a:srgbClr val="E8EAEF"/>
        </a:accent3>
        <a:accent4>
          <a:srgbClr val="000000"/>
        </a:accent4>
        <a:accent5>
          <a:srgbClr val="DCECEF"/>
        </a:accent5>
        <a:accent6>
          <a:srgbClr val="AEAEAE"/>
        </a:accent6>
        <a:hlink>
          <a:srgbClr val="3333CC"/>
        </a:hlink>
        <a:folHlink>
          <a:srgbClr val="3BBEE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умерки 11">
        <a:dk1>
          <a:srgbClr val="000000"/>
        </a:dk1>
        <a:lt1>
          <a:srgbClr val="6699FF"/>
        </a:lt1>
        <a:dk2>
          <a:srgbClr val="000099"/>
        </a:dk2>
        <a:lt2>
          <a:srgbClr val="CCCCFF"/>
        </a:lt2>
        <a:accent1>
          <a:srgbClr val="BFDEE3"/>
        </a:accent1>
        <a:accent2>
          <a:srgbClr val="CC99FF"/>
        </a:accent2>
        <a:accent3>
          <a:srgbClr val="B8CAFF"/>
        </a:accent3>
        <a:accent4>
          <a:srgbClr val="000000"/>
        </a:accent4>
        <a:accent5>
          <a:srgbClr val="DCECEF"/>
        </a:accent5>
        <a:accent6>
          <a:srgbClr val="B98AE7"/>
        </a:accent6>
        <a:hlink>
          <a:srgbClr val="3333CC"/>
        </a:hlink>
        <a:folHlink>
          <a:srgbClr val="3BBEE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Океан">
  <a:themeElements>
    <a:clrScheme name="Океан 1">
      <a:dk1>
        <a:srgbClr val="010199"/>
      </a:dk1>
      <a:lt1>
        <a:srgbClr val="FFFFFF"/>
      </a:lt1>
      <a:dk2>
        <a:srgbClr val="000099"/>
      </a:dk2>
      <a:lt2>
        <a:srgbClr val="FFFFFF"/>
      </a:lt2>
      <a:accent1>
        <a:srgbClr val="33CCCC"/>
      </a:accent1>
      <a:accent2>
        <a:srgbClr val="00C600"/>
      </a:accent2>
      <a:accent3>
        <a:srgbClr val="AAAACA"/>
      </a:accent3>
      <a:accent4>
        <a:srgbClr val="DADADA"/>
      </a:accent4>
      <a:accent5>
        <a:srgbClr val="ADE2E2"/>
      </a:accent5>
      <a:accent6>
        <a:srgbClr val="00B300"/>
      </a:accent6>
      <a:hlink>
        <a:srgbClr val="FFCC00"/>
      </a:hlink>
      <a:folHlink>
        <a:srgbClr val="6699FF"/>
      </a:folHlink>
    </a:clrScheme>
    <a:fontScheme name="Океан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кеан 1">
        <a:dk1>
          <a:srgbClr val="010199"/>
        </a:dk1>
        <a:lt1>
          <a:srgbClr val="FFFFFF"/>
        </a:lt1>
        <a:dk2>
          <a:srgbClr val="000099"/>
        </a:dk2>
        <a:lt2>
          <a:srgbClr val="FFFFFF"/>
        </a:lt2>
        <a:accent1>
          <a:srgbClr val="33CCCC"/>
        </a:accent1>
        <a:accent2>
          <a:srgbClr val="00C600"/>
        </a:accent2>
        <a:accent3>
          <a:srgbClr val="AAAACA"/>
        </a:accent3>
        <a:accent4>
          <a:srgbClr val="DADADA"/>
        </a:accent4>
        <a:accent5>
          <a:srgbClr val="ADE2E2"/>
        </a:accent5>
        <a:accent6>
          <a:srgbClr val="00B300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2">
        <a:dk1>
          <a:srgbClr val="000066"/>
        </a:dk1>
        <a:lt1>
          <a:srgbClr val="FFFFFF"/>
        </a:lt1>
        <a:dk2>
          <a:srgbClr val="5D93FF"/>
        </a:dk2>
        <a:lt2>
          <a:srgbClr val="FFFFFF"/>
        </a:lt2>
        <a:accent1>
          <a:srgbClr val="6666FF"/>
        </a:accent1>
        <a:accent2>
          <a:srgbClr val="9999FF"/>
        </a:accent2>
        <a:accent3>
          <a:srgbClr val="B6C8FF"/>
        </a:accent3>
        <a:accent4>
          <a:srgbClr val="DADADA"/>
        </a:accent4>
        <a:accent5>
          <a:srgbClr val="B8B8FF"/>
        </a:accent5>
        <a:accent6>
          <a:srgbClr val="8A8AE7"/>
        </a:accent6>
        <a:hlink>
          <a:srgbClr val="FF33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3">
        <a:dk1>
          <a:srgbClr val="000000"/>
        </a:dk1>
        <a:lt1>
          <a:srgbClr val="FFFFFF"/>
        </a:lt1>
        <a:dk2>
          <a:srgbClr val="572E88"/>
        </a:dk2>
        <a:lt2>
          <a:srgbClr val="FFFFFF"/>
        </a:lt2>
        <a:accent1>
          <a:srgbClr val="FF6600"/>
        </a:accent1>
        <a:accent2>
          <a:srgbClr val="FFCC00"/>
        </a:accent2>
        <a:accent3>
          <a:srgbClr val="B4ADC3"/>
        </a:accent3>
        <a:accent4>
          <a:srgbClr val="DADADA"/>
        </a:accent4>
        <a:accent5>
          <a:srgbClr val="FFB8AA"/>
        </a:accent5>
        <a:accent6>
          <a:srgbClr val="E7B900"/>
        </a:accent6>
        <a:hlink>
          <a:srgbClr val="33CCCC"/>
        </a:hlink>
        <a:folHlink>
          <a:srgbClr val="36CC6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4">
        <a:dk1>
          <a:srgbClr val="003366"/>
        </a:dk1>
        <a:lt1>
          <a:srgbClr val="FFFFFF"/>
        </a:lt1>
        <a:dk2>
          <a:srgbClr val="666699"/>
        </a:dk2>
        <a:lt2>
          <a:srgbClr val="FFFFFF"/>
        </a:lt2>
        <a:accent1>
          <a:srgbClr val="9966FF"/>
        </a:accent1>
        <a:accent2>
          <a:srgbClr val="00CC66"/>
        </a:accent2>
        <a:accent3>
          <a:srgbClr val="B8B8CA"/>
        </a:accent3>
        <a:accent4>
          <a:srgbClr val="DADADA"/>
        </a:accent4>
        <a:accent5>
          <a:srgbClr val="CAB8FF"/>
        </a:accent5>
        <a:accent6>
          <a:srgbClr val="00B95C"/>
        </a:accent6>
        <a:hlink>
          <a:srgbClr val="65C8FF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5">
        <a:dk1>
          <a:srgbClr val="000000"/>
        </a:dk1>
        <a:lt1>
          <a:srgbClr val="FFFFFF"/>
        </a:lt1>
        <a:dk2>
          <a:srgbClr val="336600"/>
        </a:dk2>
        <a:lt2>
          <a:srgbClr val="FFFFFF"/>
        </a:lt2>
        <a:accent1>
          <a:srgbClr val="B7C533"/>
        </a:accent1>
        <a:accent2>
          <a:srgbClr val="CCCCFF"/>
        </a:accent2>
        <a:accent3>
          <a:srgbClr val="ADB8AA"/>
        </a:accent3>
        <a:accent4>
          <a:srgbClr val="DADADA"/>
        </a:accent4>
        <a:accent5>
          <a:srgbClr val="D8DFAD"/>
        </a:accent5>
        <a:accent6>
          <a:srgbClr val="B9B9E7"/>
        </a:accent6>
        <a:hlink>
          <a:srgbClr val="FFFFC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6">
        <a:dk1>
          <a:srgbClr val="000000"/>
        </a:dk1>
        <a:lt1>
          <a:srgbClr val="FFFFFF"/>
        </a:lt1>
        <a:dk2>
          <a:srgbClr val="006B80"/>
        </a:dk2>
        <a:lt2>
          <a:srgbClr val="C1CB75"/>
        </a:lt2>
        <a:accent1>
          <a:srgbClr val="6F8406"/>
        </a:accent1>
        <a:accent2>
          <a:srgbClr val="D9E288"/>
        </a:accent2>
        <a:accent3>
          <a:srgbClr val="AABAC0"/>
        </a:accent3>
        <a:accent4>
          <a:srgbClr val="DADADA"/>
        </a:accent4>
        <a:accent5>
          <a:srgbClr val="BBC2AA"/>
        </a:accent5>
        <a:accent6>
          <a:srgbClr val="C4CD7B"/>
        </a:accent6>
        <a:hlink>
          <a:srgbClr val="00CC00"/>
        </a:hlink>
        <a:folHlink>
          <a:srgbClr val="C0FF7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7">
        <a:dk1>
          <a:srgbClr val="5F5F5F"/>
        </a:dk1>
        <a:lt1>
          <a:srgbClr val="FFFFFF"/>
        </a:lt1>
        <a:dk2>
          <a:srgbClr val="FF6600"/>
        </a:dk2>
        <a:lt2>
          <a:srgbClr val="FFFFFF"/>
        </a:lt2>
        <a:accent1>
          <a:srgbClr val="CC6600"/>
        </a:accent1>
        <a:accent2>
          <a:srgbClr val="FF6600"/>
        </a:accent2>
        <a:accent3>
          <a:srgbClr val="FFB8AA"/>
        </a:accent3>
        <a:accent4>
          <a:srgbClr val="DADADA"/>
        </a:accent4>
        <a:accent5>
          <a:srgbClr val="E2B8AA"/>
        </a:accent5>
        <a:accent6>
          <a:srgbClr val="E75C00"/>
        </a:accent6>
        <a:hlink>
          <a:srgbClr val="FFFF99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8">
        <a:dk1>
          <a:srgbClr val="000000"/>
        </a:dk1>
        <a:lt1>
          <a:srgbClr val="FFFFFF"/>
        </a:lt1>
        <a:dk2>
          <a:srgbClr val="FFBA2F"/>
        </a:dk2>
        <a:lt2>
          <a:srgbClr val="A50021"/>
        </a:lt2>
        <a:accent1>
          <a:srgbClr val="FF6600"/>
        </a:accent1>
        <a:accent2>
          <a:srgbClr val="CC6600"/>
        </a:accent2>
        <a:accent3>
          <a:srgbClr val="FFD9AD"/>
        </a:accent3>
        <a:accent4>
          <a:srgbClr val="DADADA"/>
        </a:accent4>
        <a:accent5>
          <a:srgbClr val="FFB8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Оформление по умолчанию 5">
    <a:dk1>
      <a:srgbClr val="000000"/>
    </a:dk1>
    <a:lt1>
      <a:srgbClr val="FFFFD9"/>
    </a:lt1>
    <a:dk2>
      <a:srgbClr val="000000"/>
    </a:dk2>
    <a:lt2>
      <a:srgbClr val="777777"/>
    </a:lt2>
    <a:accent1>
      <a:srgbClr val="FFFFF7"/>
    </a:accent1>
    <a:accent2>
      <a:srgbClr val="33CCCC"/>
    </a:accent2>
    <a:accent3>
      <a:srgbClr val="FFFFE9"/>
    </a:accent3>
    <a:accent4>
      <a:srgbClr val="000000"/>
    </a:accent4>
    <a:accent5>
      <a:srgbClr val="FFFFFA"/>
    </a:accent5>
    <a:accent6>
      <a:srgbClr val="2DB9B9"/>
    </a:accent6>
    <a:hlink>
      <a:srgbClr val="FF5050"/>
    </a:hlink>
    <a:folHlink>
      <a:srgbClr val="FF9900"/>
    </a:folHlink>
  </a:clrScheme>
</a:themeOverride>
</file>

<file path=ppt/theme/themeOverride2.xml><?xml version="1.0" encoding="utf-8"?>
<a:themeOverride xmlns:a="http://schemas.openxmlformats.org/drawingml/2006/main">
  <a:clrScheme name="Оформление по умолчанию 5">
    <a:dk1>
      <a:srgbClr val="000000"/>
    </a:dk1>
    <a:lt1>
      <a:srgbClr val="FFFFD9"/>
    </a:lt1>
    <a:dk2>
      <a:srgbClr val="000000"/>
    </a:dk2>
    <a:lt2>
      <a:srgbClr val="777777"/>
    </a:lt2>
    <a:accent1>
      <a:srgbClr val="FFFFF7"/>
    </a:accent1>
    <a:accent2>
      <a:srgbClr val="33CCCC"/>
    </a:accent2>
    <a:accent3>
      <a:srgbClr val="FFFFE9"/>
    </a:accent3>
    <a:accent4>
      <a:srgbClr val="000000"/>
    </a:accent4>
    <a:accent5>
      <a:srgbClr val="FFFFFA"/>
    </a:accent5>
    <a:accent6>
      <a:srgbClr val="2DB9B9"/>
    </a:accent6>
    <a:hlink>
      <a:srgbClr val="FF5050"/>
    </a:hlink>
    <a:folHlink>
      <a:srgbClr val="FF99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Павел Касьянов</Template>
  <TotalTime>2731</TotalTime>
  <Words>1166</Words>
  <Application>Microsoft Office PowerPoint</Application>
  <PresentationFormat>Экран (4:3)</PresentationFormat>
  <Paragraphs>168</Paragraphs>
  <Slides>57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7</vt:i4>
      </vt:variant>
      <vt:variant>
        <vt:lpstr>Заголовки слайдов</vt:lpstr>
      </vt:variant>
      <vt:variant>
        <vt:i4>57</vt:i4>
      </vt:variant>
    </vt:vector>
  </HeadingPairs>
  <TitlesOfParts>
    <vt:vector size="64" baseType="lpstr">
      <vt:lpstr>tr_presentation_template_05-01-08</vt:lpstr>
      <vt:lpstr>каталоги</vt:lpstr>
      <vt:lpstr>Тема Office</vt:lpstr>
      <vt:lpstr>Сумерки</vt:lpstr>
      <vt:lpstr>Океан</vt:lpstr>
      <vt:lpstr>Оформление по умолчанию</vt:lpstr>
      <vt:lpstr>1_Оформление по умолчанию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ЧАЙНАЯ ПРЕЗЕНТАЦИЯ</vt:lpstr>
      <vt:lpstr>Все, что вы знаете  и не знаете о чае</vt:lpstr>
      <vt:lpstr> </vt:lpstr>
      <vt:lpstr> Чайная история</vt:lpstr>
      <vt:lpstr>«ча», что означает «молодой листочек»</vt:lpstr>
      <vt:lpstr>Впервые о чайном растении (чайном кусте) упоминается почти 5000 лет назад.</vt:lpstr>
      <vt:lpstr>Презентация PowerPoint</vt:lpstr>
      <vt:lpstr>Выращивание и изготовление чая в Китае стало таким же секретным, как производство шелка, фарфора, бумаги и другие великие китайские изобретения.</vt:lpstr>
      <vt:lpstr>В настоящее время в Англии пьют чая больше, чем в любой другой стране.</vt:lpstr>
      <vt:lpstr>Презентация PowerPoint</vt:lpstr>
      <vt:lpstr>В 1696 г. из Москвы в Пекин за чаем отправился первый караван русских купцов.</vt:lpstr>
      <vt:lpstr>Презентация PowerPoint</vt:lpstr>
      <vt:lpstr>Для крестьян чай был почти недоступен, и они пили его лишь в особых случаях. Поэтому-то и возникло выражение «чайком побаловаться».</vt:lpstr>
      <vt:lpstr>Презентация PowerPoint</vt:lpstr>
      <vt:lpstr>Магазин (чаеторговца Перлова), оформленный в китайском стиле, сохранился до наших .</vt:lpstr>
      <vt:lpstr>«В Москве много трактиров, и они всегда битком набиты преимущественно тем народом, который в них только пьет чай...», - писал В.Г. Белинский.</vt:lpstr>
      <vt:lpstr> Чайная  ботаника</vt:lpstr>
      <vt:lpstr>Родина чайного растения -Это Юго-Западный Китай (провинция Юньнань.)</vt:lpstr>
      <vt:lpstr>Чай ассамский</vt:lpstr>
      <vt:lpstr> Чайная география</vt:lpstr>
      <vt:lpstr>  Чайное производство</vt:lpstr>
      <vt:lpstr>Собирают чай только женщины. Считалось, что аромат женских рук не портит запах чая. Для китайского императора чай собирали только девушки в возрасте до 16 лет. </vt:lpstr>
      <vt:lpstr> Ферментация чая.</vt:lpstr>
      <vt:lpstr> Технологический процесс изготовления чая</vt:lpstr>
      <vt:lpstr>Презентация PowerPoint</vt:lpstr>
      <vt:lpstr>Чай- лекарство.</vt:lpstr>
      <vt:lpstr>  </vt:lpstr>
      <vt:lpstr>Зеленый чай</vt:lpstr>
      <vt:lpstr>Презентация PowerPoint</vt:lpstr>
      <vt:lpstr>Презентация PowerPoint</vt:lpstr>
      <vt:lpstr>Презентация PowerPoint</vt:lpstr>
      <vt:lpstr> Чайная  химия</vt:lpstr>
      <vt:lpstr>  Чайные традиции</vt:lpstr>
      <vt:lpstr>Презентация PowerPoint</vt:lpstr>
      <vt:lpstr>Презентация PowerPoint</vt:lpstr>
      <vt:lpstr>Презентация PowerPoint</vt:lpstr>
      <vt:lpstr>  Чайное искусство.</vt:lpstr>
      <vt:lpstr>Кустодиев Б.М.  «Извозчик за чаем». </vt:lpstr>
      <vt:lpstr>«Наем прислуги» В.Е Маковского</vt:lpstr>
      <vt:lpstr>Кустодиев Б.М.  «Чаепитие». </vt:lpstr>
      <vt:lpstr>Перов В.Г. «Чаепитие в Мытищах близ Москвы».</vt:lpstr>
      <vt:lpstr>А. Наумов «Чаепитие».</vt:lpstr>
      <vt:lpstr>Презентация PowerPoint</vt:lpstr>
      <vt:lpstr>Т.Е.Мягков. « Семья за чаем».</vt:lpstr>
      <vt:lpstr>К.Коровин. «За чайным столом.»</vt:lpstr>
      <vt:lpstr> Г.Э. Грабарь « Утренний чай.»</vt:lpstr>
      <vt:lpstr>Родник в форме чайника, установленный под Рамзаем в Пензенской области, попал в обзор самых интересных памятников страны. Культура чаепития богато представлена в памятниках по всей России,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Вера</dc:creator>
  <cp:lastModifiedBy>123</cp:lastModifiedBy>
  <cp:revision>331</cp:revision>
  <dcterms:modified xsi:type="dcterms:W3CDTF">2014-01-30T20:28:04Z</dcterms:modified>
</cp:coreProperties>
</file>