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57" r:id="rId4"/>
    <p:sldId id="266" r:id="rId5"/>
    <p:sldId id="268" r:id="rId6"/>
    <p:sldId id="267" r:id="rId7"/>
    <p:sldId id="264" r:id="rId8"/>
    <p:sldId id="269" r:id="rId9"/>
    <p:sldId id="270" r:id="rId10"/>
    <p:sldId id="260" r:id="rId11"/>
    <p:sldId id="263" r:id="rId12"/>
    <p:sldId id="271" r:id="rId13"/>
    <p:sldId id="265" r:id="rId14"/>
    <p:sldId id="26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06C31"/>
    <a:srgbClr val="CC0099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AE1C36-1757-420D-A15B-A1EFDEB8A3C4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27DDE2-4660-47DA-ACBF-DB1EB1C62B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Admin\&#1056;&#1072;&#1073;&#1086;&#1095;&#1080;&#1081;%20&#1089;&#1090;&#1086;&#1083;\&#1085;&#1077;%20&#1089;%20&#1075;&#1083;&#1072;&#1075;&#1086;&#1083;&#1072;&#1084;&#1080;\SDC13237.AV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2;&#1086;&#1080;%20&#1076;&#1086;&#1082;&#1091;&#1084;&#1077;&#1085;&#1090;&#1099;\&#1053;&#1086;&#1074;&#1072;&#1103;%20&#1087;&#1072;&#1087;&#1082;&#1072;\&#1080;&#1079;&#1091;&#1084;&#1088;&#1091;&#1076;&#1085;&#1099;&#1081;%20&#1075;&#1086;&#1088;&#1086;&#1076;.wma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500042"/>
            <a:ext cx="72394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800000"/>
                </a:solidFill>
              </a:rPr>
              <a:t>Страна всяческих действий</a:t>
            </a:r>
            <a:endParaRPr lang="ru-RU" sz="4400" dirty="0"/>
          </a:p>
        </p:txBody>
      </p:sp>
      <p:pic>
        <p:nvPicPr>
          <p:cNvPr id="4" name="SDC13237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4" y="1320150"/>
            <a:ext cx="7194000" cy="532356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img1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29684" cy="5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500042"/>
            <a:ext cx="3078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B050"/>
                </a:solidFill>
              </a:rPr>
              <a:t>Автобус отправляется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472" y="928670"/>
            <a:ext cx="2189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B050"/>
                </a:solidFill>
              </a:rPr>
              <a:t>Перешел улицу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357298"/>
            <a:ext cx="402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B050"/>
                </a:solidFill>
              </a:rPr>
              <a:t>Останавливает нарушителей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1785926"/>
            <a:ext cx="4096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Предупреждает об опасности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2214554"/>
            <a:ext cx="2056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Сходил в кино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4429132"/>
            <a:ext cx="2685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Ездил на автобусе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5500702"/>
            <a:ext cx="3103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B050"/>
                </a:solidFill>
              </a:rPr>
              <a:t>Пропустил пешеходов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4929198"/>
            <a:ext cx="1825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B050"/>
                </a:solidFill>
              </a:rPr>
              <a:t>Держит курс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8322" y="1928802"/>
            <a:ext cx="35435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Глаголы несовершенного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вида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2928934"/>
            <a:ext cx="3218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Глаголы совершенного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вида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ТОМА\Pictures\img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61" t="5691" r="2721" b="3151"/>
          <a:stretch>
            <a:fillRect/>
          </a:stretch>
        </p:blipFill>
        <p:spPr bwMode="auto">
          <a:xfrm>
            <a:off x="1500165" y="0"/>
            <a:ext cx="5964731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357166"/>
            <a:ext cx="7358114" cy="1569660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4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Город Грамотности</a:t>
            </a:r>
            <a:endParaRPr lang="ru-RU" sz="48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pic>
        <p:nvPicPr>
          <p:cNvPr id="8" name="Picture 4" descr="image6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865683"/>
            <a:ext cx="2852528" cy="199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CC"/>
                </a:solidFill>
              </a:rPr>
              <a:t>Исправьте  допущенные ошибки в предложениях. 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85414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FF0000"/>
                </a:solidFill>
              </a:rPr>
              <a:t>            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Буду учится живописи.</a:t>
            </a:r>
          </a:p>
          <a:p>
            <a:pPr>
              <a:spcBef>
                <a:spcPts val="0"/>
              </a:spcBef>
            </a:pPr>
            <a:endParaRPr lang="ru-RU" sz="2400" dirty="0" smtClean="0"/>
          </a:p>
          <a:p>
            <a:r>
              <a:rPr lang="ru-RU" sz="2400" dirty="0" err="1" smtClean="0"/>
              <a:t>Хочетца</a:t>
            </a:r>
            <a:r>
              <a:rPr lang="ru-RU" sz="2400" dirty="0" smtClean="0"/>
              <a:t> </a:t>
            </a:r>
            <a:r>
              <a:rPr lang="ru-RU" sz="2400" dirty="0" err="1" smtClean="0"/>
              <a:t>искупатьца</a:t>
            </a:r>
            <a:r>
              <a:rPr lang="ru-RU" sz="2400" dirty="0" smtClean="0"/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400" dirty="0" smtClean="0"/>
              <a:t> море.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</a:t>
            </a:r>
            <a:r>
              <a:rPr lang="ru-RU" sz="2400" dirty="0" smtClean="0"/>
              <a:t>   </a:t>
            </a:r>
          </a:p>
          <a:p>
            <a:r>
              <a:rPr lang="ru-RU" sz="2400" dirty="0" smtClean="0"/>
              <a:t>Сторож успел </a:t>
            </a:r>
            <a:r>
              <a:rPr lang="ru-RU" sz="2400" dirty="0" err="1" smtClean="0"/>
              <a:t>разжеч</a:t>
            </a:r>
            <a:r>
              <a:rPr lang="ru-RU" sz="2400" dirty="0" smtClean="0"/>
              <a:t> костёр.</a:t>
            </a:r>
          </a:p>
          <a:p>
            <a:endParaRPr lang="ru-RU" sz="2400" dirty="0" smtClean="0"/>
          </a:p>
          <a:p>
            <a:r>
              <a:rPr lang="ru-RU" sz="2400" dirty="0" smtClean="0"/>
              <a:t>Надо </a:t>
            </a:r>
            <a:r>
              <a:rPr lang="ru-RU" sz="2400" dirty="0" err="1" smtClean="0"/>
              <a:t>береч</a:t>
            </a:r>
            <a:r>
              <a:rPr lang="ru-RU" sz="2400" dirty="0" smtClean="0"/>
              <a:t>   честь смолоду.</a:t>
            </a:r>
          </a:p>
          <a:p>
            <a:pPr>
              <a:buNone/>
            </a:pPr>
            <a:r>
              <a:rPr lang="ru-RU" sz="2400" dirty="0" smtClean="0"/>
              <a:t>                     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/>
              <a:t>Удалось </a:t>
            </a:r>
            <a:r>
              <a:rPr lang="ru-RU" sz="2400" dirty="0" err="1" smtClean="0"/>
              <a:t>увлечся</a:t>
            </a:r>
            <a:r>
              <a:rPr lang="ru-RU" sz="2400" dirty="0" smtClean="0"/>
              <a:t> спортом.</a:t>
            </a:r>
          </a:p>
          <a:p>
            <a:endParaRPr lang="ru-RU" sz="2400" dirty="0" smtClean="0"/>
          </a:p>
          <a:p>
            <a:r>
              <a:rPr lang="ru-RU" sz="2400" dirty="0" smtClean="0"/>
              <a:t>Хватит ленится.  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1714480" y="2285992"/>
            <a:ext cx="285752" cy="28575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143240" y="2285992"/>
            <a:ext cx="357190" cy="2857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5984" y="3500438"/>
            <a:ext cx="3882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ь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1785926"/>
            <a:ext cx="5148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ся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1714488"/>
            <a:ext cx="5613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ся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271462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1142984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1" grpId="0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ОМА\Pictures\img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479" t="4244"/>
          <a:stretch>
            <a:fillRect/>
          </a:stretch>
        </p:blipFill>
        <p:spPr bwMode="auto">
          <a:xfrm>
            <a:off x="849135" y="1"/>
            <a:ext cx="7866268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285728"/>
            <a:ext cx="50432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72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Частица </a:t>
            </a:r>
            <a:r>
              <a:rPr lang="ru-RU" sz="7200" b="1" i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</a:t>
            </a:r>
            <a:endParaRPr lang="ru-RU" sz="7200" b="1" i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646" y="3571876"/>
            <a:ext cx="60643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500042"/>
            <a:ext cx="8686800" cy="452596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Твой друг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Он честен и бесстрашен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 суше и в воде,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Товарища и друга</a:t>
            </a:r>
          </a:p>
          <a:p>
            <a:r>
              <a:rPr lang="ru-RU" b="1" u="sng" dirty="0" smtClean="0">
                <a:solidFill>
                  <a:srgbClr val="002060"/>
                </a:solidFill>
              </a:rPr>
              <a:t>Не бросит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он в беде.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Он гнёзд не разоряет,</a:t>
            </a:r>
          </a:p>
          <a:p>
            <a:r>
              <a:rPr lang="ru-RU" b="1" u="sng" dirty="0" smtClean="0">
                <a:solidFill>
                  <a:srgbClr val="002060"/>
                </a:solidFill>
              </a:rPr>
              <a:t>Не курит </a:t>
            </a:r>
            <a:r>
              <a:rPr lang="ru-RU" dirty="0" smtClean="0">
                <a:solidFill>
                  <a:srgbClr val="002060"/>
                </a:solidFill>
              </a:rPr>
              <a:t>и </a:t>
            </a:r>
            <a:r>
              <a:rPr lang="ru-RU" b="1" u="sng" dirty="0" smtClean="0">
                <a:solidFill>
                  <a:srgbClr val="002060"/>
                </a:solidFill>
              </a:rPr>
              <a:t>не врёт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b="1" u="sng" dirty="0" smtClean="0">
                <a:solidFill>
                  <a:srgbClr val="002060"/>
                </a:solidFill>
              </a:rPr>
              <a:t>Не виснет </a:t>
            </a:r>
            <a:r>
              <a:rPr lang="ru-RU" dirty="0" smtClean="0">
                <a:solidFill>
                  <a:srgbClr val="002060"/>
                </a:solidFill>
              </a:rPr>
              <a:t>на подножках,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Чужого </a:t>
            </a:r>
            <a:r>
              <a:rPr lang="ru-RU" b="1" u="sng" dirty="0" smtClean="0">
                <a:solidFill>
                  <a:srgbClr val="002060"/>
                </a:solidFill>
              </a:rPr>
              <a:t>не берёт</a:t>
            </a:r>
            <a:r>
              <a:rPr lang="ru-RU" dirty="0" smtClean="0">
                <a:solidFill>
                  <a:srgbClr val="002060"/>
                </a:solidFill>
              </a:rPr>
              <a:t>.                 </a:t>
            </a:r>
            <a:r>
              <a:rPr lang="ru-RU" b="1" dirty="0" smtClean="0">
                <a:solidFill>
                  <a:srgbClr val="FF0000"/>
                </a:solidFill>
              </a:rPr>
              <a:t>ВНИМАНИЕ!   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5929330"/>
            <a:ext cx="64306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u="sng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</a:t>
            </a:r>
            <a:r>
              <a:rPr lang="ru-RU" sz="3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 глаголами пишется раздельно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5072074"/>
            <a:ext cx="2090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(С.В. Михалков)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848" y="857232"/>
            <a:ext cx="8984152" cy="515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90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ПРАВИЛО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7186666" cy="4371034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НЕ</a:t>
            </a:r>
            <a:r>
              <a:rPr lang="ru-RU" sz="3200" b="1" smtClean="0">
                <a:solidFill>
                  <a:srgbClr val="0000CC"/>
                </a:solidFill>
              </a:rPr>
              <a:t>  с глаголами пишется раздельно. Но исключение составляют те глаголы, которые не употребляются </a:t>
            </a:r>
            <a:r>
              <a:rPr lang="ru-RU" sz="3200" b="1" smtClean="0">
                <a:solidFill>
                  <a:srgbClr val="FF0000"/>
                </a:solidFill>
              </a:rPr>
              <a:t>без</a:t>
            </a:r>
            <a:r>
              <a:rPr lang="ru-RU" sz="3200" b="1" smtClean="0">
                <a:solidFill>
                  <a:srgbClr val="0000CC"/>
                </a:solidFill>
              </a:rPr>
              <a:t> </a:t>
            </a:r>
            <a:r>
              <a:rPr lang="ru-RU" sz="3200" b="1" smtClean="0">
                <a:solidFill>
                  <a:srgbClr val="FF0000"/>
                </a:solidFill>
              </a:rPr>
              <a:t>НЕ.</a:t>
            </a:r>
            <a:r>
              <a:rPr lang="ru-RU" sz="3200" b="1" smtClean="0">
                <a:solidFill>
                  <a:srgbClr val="0000CC"/>
                </a:solidFill>
              </a:rPr>
              <a:t> </a:t>
            </a:r>
          </a:p>
          <a:p>
            <a:pPr>
              <a:buNone/>
            </a:pPr>
            <a:r>
              <a:rPr lang="ru-RU" b="1" smtClean="0">
                <a:solidFill>
                  <a:srgbClr val="006C31"/>
                </a:solidFill>
              </a:rPr>
              <a:t>    Не__был.  Ненавидеть</a:t>
            </a:r>
            <a:r>
              <a:rPr lang="ru-RU" smtClean="0">
                <a:solidFill>
                  <a:srgbClr val="FF0000"/>
                </a:solidFill>
              </a:rPr>
              <a:t>(искл.)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786058"/>
            <a:ext cx="5316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Гл.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256"/>
            <a:ext cx="3090863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728" y="4714884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Запомни</a:t>
            </a:r>
            <a:endParaRPr lang="ru-RU" sz="3200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Словарный диктант.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CC"/>
                </a:solidFill>
              </a:rPr>
              <a:t>Не жалею, не плачу, не хочу, не представляю, ненавижу, недоумеваю, негодую, не пойду, не буду, не выйду, не нравится, не напишу, не успею, не обгоню, недомогаю, недолюбливаю, неймется.      </a:t>
            </a:r>
            <a:endParaRPr lang="ru-RU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Подведём итоги: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</a:rPr>
              <a:t>О чём мы сегодня говорили?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</a:rPr>
              <a:t>Что нового узнали?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</a:rPr>
              <a:t>Как пишется НЕ с глаголами?</a:t>
            </a:r>
          </a:p>
          <a:p>
            <a:pPr marL="342900" indent="-342900">
              <a:lnSpc>
                <a:spcPct val="140000"/>
              </a:lnSpc>
              <a:buNone/>
            </a:pPr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Домашнее задание: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Выучить правило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86800" cy="452596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Молодцы!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" name="Picture 4" descr="image6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357694"/>
            <a:ext cx="2852528" cy="199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ОМА\Pictures\img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7392"/>
            <a:ext cx="8643998" cy="62865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14942" y="3071810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Город Словообразования</a:t>
            </a:r>
            <a:endParaRPr lang="ru-RU" sz="3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571480"/>
            <a:ext cx="3929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Город Грамотности</a:t>
            </a:r>
            <a:endParaRPr lang="ru-RU" sz="3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85728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Город Частицы НЕ</a:t>
            </a:r>
            <a:endParaRPr lang="ru-RU" sz="3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3214686"/>
            <a:ext cx="3429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Столица </a:t>
            </a:r>
            <a:r>
              <a:rPr lang="ru-RU" sz="3200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Глаголия</a:t>
            </a:r>
            <a:endParaRPr lang="ru-RU" sz="32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cxnSp>
        <p:nvCxnSpPr>
          <p:cNvPr id="19" name="Скругленная соединительная линия 18"/>
          <p:cNvCxnSpPr/>
          <p:nvPr/>
        </p:nvCxnSpPr>
        <p:spPr>
          <a:xfrm rot="5400000" flipH="1" flipV="1">
            <a:off x="5781215" y="2934165"/>
            <a:ext cx="207442" cy="5054764"/>
          </a:xfrm>
          <a:prstGeom prst="curvedConnector3">
            <a:avLst>
              <a:gd name="adj1" fmla="val -331587"/>
            </a:avLst>
          </a:prstGeom>
          <a:ln w="50800">
            <a:solidFill>
              <a:srgbClr val="FF000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/>
          <p:nvPr/>
        </p:nvCxnSpPr>
        <p:spPr>
          <a:xfrm rot="16200000" flipV="1">
            <a:off x="6179355" y="2964653"/>
            <a:ext cx="2857520" cy="1500198"/>
          </a:xfrm>
          <a:prstGeom prst="curvedConnector2">
            <a:avLst/>
          </a:prstGeom>
          <a:ln w="53975">
            <a:solidFill>
              <a:srgbClr val="FF000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кругленная соединительная линия 34"/>
          <p:cNvCxnSpPr/>
          <p:nvPr/>
        </p:nvCxnSpPr>
        <p:spPr>
          <a:xfrm rot="10800000" flipV="1">
            <a:off x="4143372" y="1928802"/>
            <a:ext cx="2357454" cy="500066"/>
          </a:xfrm>
          <a:prstGeom prst="curvedConnector3">
            <a:avLst>
              <a:gd name="adj1" fmla="val 48011"/>
            </a:avLst>
          </a:prstGeom>
          <a:ln w="53975">
            <a:solidFill>
              <a:srgbClr val="FF0000"/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3357554" y="142852"/>
            <a:ext cx="5545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 dirty="0">
                <a:solidFill>
                  <a:srgbClr val="008000"/>
                </a:solidFill>
                <a:latin typeface="Arial Black" pitchFamily="34" charset="0"/>
              </a:rPr>
              <a:t>ГОСУДАРСТВО ВСЯЧЕСКИХ ДЕЙСТВИЙ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857232"/>
            <a:ext cx="7786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</a:t>
            </a:r>
            <a:r>
              <a:rPr lang="ru-RU" sz="60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 глаголами</a:t>
            </a:r>
            <a:endParaRPr lang="ru-RU" sz="6000" b="1" i="1" dirty="0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3" descr="img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8675688" cy="393382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428596" y="285728"/>
            <a:ext cx="8401079" cy="53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ЧТО ТАКОЕ ГЛАГОЛ</a:t>
            </a:r>
            <a:r>
              <a:rPr lang="ru-RU" sz="28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  <a:p>
            <a:pPr>
              <a:buNone/>
              <a:defRPr/>
            </a:pPr>
            <a:r>
              <a:rPr lang="ru-RU" sz="2800" b="1" i="1" dirty="0" smtClean="0">
                <a:solidFill>
                  <a:srgbClr val="3333FF"/>
                </a:solidFill>
                <a:latin typeface="Times New Roman" pitchFamily="18" charset="0"/>
              </a:rPr>
              <a:t>Глагол – это самостоятельная часть речи, </a:t>
            </a:r>
          </a:p>
          <a:p>
            <a:pPr>
              <a:buNone/>
              <a:defRPr/>
            </a:pPr>
            <a:r>
              <a:rPr lang="ru-RU" sz="2800" b="1" i="1" dirty="0" smtClean="0">
                <a:solidFill>
                  <a:srgbClr val="3333FF"/>
                </a:solidFill>
                <a:latin typeface="Times New Roman" pitchFamily="18" charset="0"/>
              </a:rPr>
              <a:t>которая отвечает на вопросы: «Что делать?, </a:t>
            </a:r>
          </a:p>
          <a:p>
            <a:pPr>
              <a:buNone/>
              <a:defRPr/>
            </a:pPr>
            <a:r>
              <a:rPr lang="ru-RU" sz="2800" b="1" i="1" dirty="0" smtClean="0">
                <a:solidFill>
                  <a:srgbClr val="3333FF"/>
                </a:solidFill>
                <a:latin typeface="Times New Roman" pitchFamily="18" charset="0"/>
              </a:rPr>
              <a:t>Что сделать?» Обозначает действие.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ПЕРЕЧИСЛИТЕ ВРЕМЕНА ГЛАГОЛА?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</a:rPr>
              <a:t>Глаголы бывают в форме настоящего, прошедшего и будущего времени</a:t>
            </a: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КАКИМ ЧЛЕНОМ ПРЕДЛОЖЕНИЯ ЯВЛЯЕТСЯ ГЛАГОЛ?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</a:rPr>
              <a:t>В предложении глагол обычно бывает сказуемым и согласуется с подлежащим.  </a:t>
            </a:r>
            <a:endParaRPr lang="ru-RU" sz="2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Послушайте «песенку друзей» и выпишите все глаголы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Admin\Мои документы\изумр гор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8294707" cy="4480396"/>
          </a:xfrm>
          <a:prstGeom prst="rect">
            <a:avLst/>
          </a:prstGeom>
          <a:noFill/>
        </p:spPr>
      </p:pic>
      <p:pic>
        <p:nvPicPr>
          <p:cNvPr id="4" name="изумрудный город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740352" y="980728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Песенка друзей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Мы в город Изумрудный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Идём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smtClean="0"/>
              <a:t>дорогой трудной.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Идём </a:t>
            </a:r>
            <a:r>
              <a:rPr lang="ru-RU" dirty="0" smtClean="0"/>
              <a:t>дорогой трудной,</a:t>
            </a:r>
          </a:p>
          <a:p>
            <a:r>
              <a:rPr lang="ru-RU" dirty="0" smtClean="0"/>
              <a:t>Дорога не прямой. </a:t>
            </a:r>
          </a:p>
          <a:p>
            <a:r>
              <a:rPr lang="ru-RU" dirty="0" smtClean="0"/>
              <a:t>Заветные три желания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Исполнит</a:t>
            </a:r>
            <a:r>
              <a:rPr lang="ru-RU" dirty="0" smtClean="0"/>
              <a:t> мудрый Гудвин</a:t>
            </a:r>
          </a:p>
          <a:p>
            <a:r>
              <a:rPr lang="ru-RU" dirty="0" smtClean="0"/>
              <a:t>И </a:t>
            </a:r>
            <a:r>
              <a:rPr lang="ru-RU" dirty="0" err="1" smtClean="0"/>
              <a:t>Элли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возвратится </a:t>
            </a:r>
          </a:p>
          <a:p>
            <a:r>
              <a:rPr lang="ru-RU" dirty="0" smtClean="0"/>
              <a:t>С </a:t>
            </a:r>
            <a:r>
              <a:rPr lang="ru-RU" dirty="0" err="1" smtClean="0"/>
              <a:t>Тотошкой</a:t>
            </a:r>
            <a:r>
              <a:rPr lang="ru-RU" dirty="0" smtClean="0"/>
              <a:t> домой.</a:t>
            </a:r>
          </a:p>
          <a:p>
            <a:r>
              <a:rPr lang="ru-RU" dirty="0" smtClean="0"/>
              <a:t>А я рожден железным,</a:t>
            </a:r>
          </a:p>
          <a:p>
            <a:r>
              <a:rPr lang="ru-RU" dirty="0" smtClean="0"/>
              <a:t>Я </a:t>
            </a:r>
            <a:r>
              <a:rPr lang="ru-RU" dirty="0" smtClean="0">
                <a:solidFill>
                  <a:srgbClr val="FF0000"/>
                </a:solidFill>
              </a:rPr>
              <a:t>мог бы стать </a:t>
            </a:r>
            <a:r>
              <a:rPr lang="ru-RU" dirty="0" smtClean="0"/>
              <a:t>полезным,</a:t>
            </a:r>
          </a:p>
          <a:p>
            <a:r>
              <a:rPr lang="ru-RU" dirty="0" smtClean="0"/>
              <a:t>Да только </a:t>
            </a:r>
            <a:r>
              <a:rPr lang="ru-RU" dirty="0" smtClean="0">
                <a:solidFill>
                  <a:srgbClr val="FF0000"/>
                </a:solidFill>
              </a:rPr>
              <a:t>не хватает</a:t>
            </a:r>
          </a:p>
          <a:p>
            <a:r>
              <a:rPr lang="ru-RU" dirty="0" smtClean="0"/>
              <a:t>Сердечной теплоты.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ОМА\Pictures\img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0406" cy="6299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428604"/>
            <a:ext cx="7358114" cy="1446550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pPr algn="ctr"/>
            <a:r>
              <a:rPr lang="ru-RU" sz="44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Город Словообразования</a:t>
            </a:r>
            <a:endParaRPr lang="ru-RU" sz="44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 глаголов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Глаголы образуются от разных частей речи при помощи </a:t>
            </a:r>
            <a:r>
              <a:rPr lang="ru-RU" sz="3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приставки, суффикса, приставки и суффикса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писать – переписать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ужин – ужинать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тепло – утеплить </a:t>
            </a:r>
          </a:p>
          <a:p>
            <a:endParaRPr lang="ru-RU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357422" y="3714752"/>
            <a:ext cx="857256" cy="1588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108315" y="3821115"/>
            <a:ext cx="214314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3000364" y="4286256"/>
            <a:ext cx="285752" cy="14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3107521" y="4321975"/>
            <a:ext cx="285752" cy="7143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71670" y="4929198"/>
            <a:ext cx="357190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322497" y="5035561"/>
            <a:ext cx="214314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3214678" y="4929198"/>
            <a:ext cx="214314" cy="7143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321835" y="4893479"/>
            <a:ext cx="214314" cy="14287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714348" y="428604"/>
            <a:ext cx="8072494" cy="5929354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14356"/>
            <a:ext cx="6643734" cy="163352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Прошение мэру города Словообразования. 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785926"/>
            <a:ext cx="5857916" cy="437103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Уважаемый мэр!</a:t>
            </a:r>
          </a:p>
          <a:p>
            <a:pPr algn="just">
              <a:buNone/>
            </a:pP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Мы хотим обязательно побывать в вашем городе. Мы будем…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934</TotalTime>
  <Words>396</Words>
  <Application>Microsoft Office PowerPoint</Application>
  <PresentationFormat>Экран (4:3)</PresentationFormat>
  <Paragraphs>103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Послушайте «песенку друзей» и выпишите все глаголы</vt:lpstr>
      <vt:lpstr>Песенка друзей</vt:lpstr>
      <vt:lpstr>Слайд 7</vt:lpstr>
      <vt:lpstr>Образование глаголов</vt:lpstr>
      <vt:lpstr>Прошение мэру города Словообразования. </vt:lpstr>
      <vt:lpstr>Слайд 10</vt:lpstr>
      <vt:lpstr>Слайд 11</vt:lpstr>
      <vt:lpstr>Исправьте  допущенные ошибки в предложениях. </vt:lpstr>
      <vt:lpstr>Слайд 13</vt:lpstr>
      <vt:lpstr>Слайд 14</vt:lpstr>
      <vt:lpstr>ПРАВИЛО</vt:lpstr>
      <vt:lpstr>Словарный диктант.</vt:lpstr>
      <vt:lpstr>Подведём итоги: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Display</cp:lastModifiedBy>
  <cp:revision>76</cp:revision>
  <dcterms:created xsi:type="dcterms:W3CDTF">2011-11-19T13:15:50Z</dcterms:created>
  <dcterms:modified xsi:type="dcterms:W3CDTF">2015-02-02T07:01:05Z</dcterms:modified>
</cp:coreProperties>
</file>