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reedizain.ru/media/k2/items/cache/664be75b644ecc81d18302191c24c94c_L.jpg" TargetMode="External"/><Relationship Id="rId13" Type="http://schemas.openxmlformats.org/officeDocument/2006/relationships/hyperlink" Target="http://br.rbth.com/assets/images/2011-010203/big/RIAlitrabig.jpg" TargetMode="External"/><Relationship Id="rId3" Type="http://schemas.openxmlformats.org/officeDocument/2006/relationships/hyperlink" Target="http://5klass.net/thumbs/okruzhajuschij-mir/Drevnjaja-Rus-3-klass/0005-005-Monakh-letopisets.jpg" TargetMode="External"/><Relationship Id="rId7" Type="http://schemas.openxmlformats.org/officeDocument/2006/relationships/hyperlink" Target="http://www.religion.in.ua/uploads/posts/2010-02/1265274552_img_0237.jpg" TargetMode="External"/><Relationship Id="rId12" Type="http://schemas.openxmlformats.org/officeDocument/2006/relationships/hyperlink" Target="http://www.34.ua/uploads/posts/2012-08/1344250757_kniga.jpg" TargetMode="External"/><Relationship Id="rId2" Type="http://schemas.openxmlformats.org/officeDocument/2006/relationships/hyperlink" Target="http://arhivarius.nethouse.ru/static/img/0000/0000/5564/5564674.ijaxy01szf.W330.png?1" TargetMode="External"/><Relationship Id="rId16" Type="http://schemas.openxmlformats.org/officeDocument/2006/relationships/hyperlink" Target="http://www.up-pro.ru/imgs/news/daty/march/11/pap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img_url=http%3A%2F%2Fhnu.docdat.com%2Fpars_docs%2Frefs%2F207%2F206480%2Fimg13.jpg&amp;uinfo=sw-1366-sh-768-ww-1349-wh-624-" TargetMode="External"/><Relationship Id="rId11" Type="http://schemas.openxmlformats.org/officeDocument/2006/relationships/hyperlink" Target="http://900igr.net/datai/literatura/Biblioteka-knig/0012-019-Pervye-knigi-Teksty-na-glinjanykh-tablichkakh.jpg" TargetMode="External"/><Relationship Id="rId5" Type="http://schemas.openxmlformats.org/officeDocument/2006/relationships/hyperlink" Target="http://chernavabibl.ucoz.ru/knigopechat/stanok_guttenberga.jpg" TargetMode="External"/><Relationship Id="rId15" Type="http://schemas.openxmlformats.org/officeDocument/2006/relationships/hyperlink" Target="http://blogs.pravkamchatka.ru/nevod/files/2012/11/ib627.jpg" TargetMode="External"/><Relationship Id="rId10" Type="http://schemas.openxmlformats.org/officeDocument/2006/relationships/hyperlink" Target="http://safariwow.com/images/Tours/49.jpeg" TargetMode="External"/><Relationship Id="rId4" Type="http://schemas.openxmlformats.org/officeDocument/2006/relationships/hyperlink" Target="http://www.greece-tourism.ru/fotos/page/6/183.jpg" TargetMode="External"/><Relationship Id="rId9" Type="http://schemas.openxmlformats.org/officeDocument/2006/relationships/hyperlink" Target="http://www.vashbutik.ru/images/0/173669749.jpg" TargetMode="External"/><Relationship Id="rId14" Type="http://schemas.openxmlformats.org/officeDocument/2006/relationships/hyperlink" Target="http://www.moygorod-online.ru/netcat_files/329/562/na_gl_thumb.j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24744"/>
            <a:ext cx="7924800" cy="1714202"/>
          </a:xfrm>
        </p:spPr>
        <p:txBody>
          <a:bodyPr anchor="ctr">
            <a:noAutofit/>
          </a:bodyPr>
          <a:lstStyle/>
          <a:p>
            <a:pPr algn="ctr"/>
            <a:r>
              <a:rPr lang="ru-RU" sz="4000" b="1" i="1" dirty="0">
                <a:latin typeface="Bookman Old Style" pitchFamily="18" charset="0"/>
              </a:rPr>
              <a:t>И</a:t>
            </a:r>
            <a:r>
              <a:rPr lang="ru-RU" sz="4000" b="1" i="1" dirty="0" smtClean="0">
                <a:latin typeface="Bookman Old Style" pitchFamily="18" charset="0"/>
              </a:rPr>
              <a:t>стория создания</a:t>
            </a:r>
            <a:br>
              <a:rPr lang="ru-RU" sz="4000" b="1" i="1" dirty="0" smtClean="0">
                <a:latin typeface="Bookman Old Style" pitchFamily="18" charset="0"/>
              </a:rPr>
            </a:br>
            <a:r>
              <a:rPr lang="ru-RU" sz="4000" b="1" i="1" dirty="0" smtClean="0">
                <a:latin typeface="Bookman Old Style" pitchFamily="18" charset="0"/>
              </a:rPr>
              <a:t> </a:t>
            </a:r>
            <a:br>
              <a:rPr lang="ru-RU" sz="4000" b="1" i="1" dirty="0" smtClean="0">
                <a:latin typeface="Bookman Old Style" pitchFamily="18" charset="0"/>
              </a:rPr>
            </a:br>
            <a:r>
              <a:rPr lang="ru-RU" sz="4000" b="1" i="1" dirty="0" smtClean="0">
                <a:latin typeface="Bookman Old Style" pitchFamily="18" charset="0"/>
              </a:rPr>
              <a:t>книги</a:t>
            </a:r>
            <a:endParaRPr lang="ru-RU" sz="40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472" y="1556792"/>
            <a:ext cx="49959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3168352" cy="67687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 древнем городе Пергам, откуда и пошло название материала, пергамент выделывали из шкур животных. На изготовление одной такой книги уходило целое стадо баранов. Писали эту книгу от руки несколько лет. Были они очень дорогие.</a:t>
            </a:r>
          </a:p>
        </p:txBody>
      </p:sp>
    </p:spTree>
    <p:extLst>
      <p:ext uri="{BB962C8B-B14F-4D97-AF65-F5344CB8AC3E}">
        <p14:creationId xmlns:p14="http://schemas.microsoft.com/office/powerpoint/2010/main" val="25956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84168" y="2924944"/>
            <a:ext cx="216024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Секрет изготовления бумаги хранились китайцами почти пять столетий.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16224"/>
          </a:xfrm>
        </p:spPr>
        <p:txBody>
          <a:bodyPr>
            <a:noAutofit/>
          </a:bodyPr>
          <a:lstStyle/>
          <a:p>
            <a:r>
              <a:rPr lang="ru-RU" sz="2000" dirty="0"/>
              <a:t>Древний Китай подарил миру множество изобретений, в том числе и бумагу.    Считается, что изобрёл бумагу китайский учёный по имени </a:t>
            </a:r>
            <a:r>
              <a:rPr lang="ru-RU" sz="2000" dirty="0" err="1"/>
              <a:t>Цай</a:t>
            </a:r>
            <a:r>
              <a:rPr lang="ru-RU" sz="2000" dirty="0"/>
              <a:t> Лунь. Он сделал клейкую массу из бамбука и воды, раскатал её в плоский лист и оставил этот материал сушиться на солнце.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389803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7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Первый печатный станок был изобретён в  	Германии Иоганном Гуттенбергом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916832"/>
            <a:ext cx="3187597" cy="393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3718"/>
            <a:ext cx="3168352" cy="391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358379"/>
            <a:ext cx="4392488" cy="223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250160" cy="39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039376"/>
            <a:ext cx="1872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Древней Руси писали на берёзовой коре - бересте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81128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Буквы на бересте процарапывались острым железным стержнем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97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281167" cy="27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96227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26064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Позднее создавали книги из бумаги, но они были рукописными, а не печатными. Их многие месяцы переписывали от руки особые переписчики – писцы. Рукописных книг было мало, и стоили они дорого.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4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2738264" cy="473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 В 1553 году  </a:t>
            </a:r>
            <a:r>
              <a:rPr lang="ru-RU" sz="2800" dirty="0" smtClean="0"/>
              <a:t>в </a:t>
            </a:r>
            <a:r>
              <a:rPr lang="ru-RU" sz="2800" dirty="0"/>
              <a:t>Москве была построена первая книгопечатня, а первопечатником стал Иван Фёдоров.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586774"/>
            <a:ext cx="3545109" cy="557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224259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Первая русская печатная книга – «Апостол» - была выпущена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1 </a:t>
            </a:r>
            <a:r>
              <a:rPr lang="ru-RU" sz="2800" dirty="0"/>
              <a:t>марта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1564 </a:t>
            </a:r>
            <a:r>
              <a:rPr lang="ru-RU" sz="2800" dirty="0"/>
              <a:t>года.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38" y="1124744"/>
            <a:ext cx="5942756" cy="446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3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7147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14376"/>
            <a:ext cx="4457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2" y="404664"/>
            <a:ext cx="4657700" cy="310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96752"/>
            <a:ext cx="7924800" cy="4608512"/>
          </a:xfrm>
        </p:spPr>
        <p:txBody>
          <a:bodyPr/>
          <a:lstStyle/>
          <a:p>
            <a:pPr algn="ctr"/>
            <a:r>
              <a:rPr lang="ru-RU" sz="4000" dirty="0" smtClean="0"/>
              <a:t>Узнали что-то новое?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Было интересно?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Что запомнили?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1196752"/>
            <a:ext cx="540060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6" y="2492896"/>
            <a:ext cx="489654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2348880"/>
            <a:ext cx="518457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3429000"/>
            <a:ext cx="432048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 ИНФОРМАЦИОННЫЕ ИСТОЧНИКИ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7924800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800" dirty="0">
                <a:latin typeface="Arial" pitchFamily="34" charset="0"/>
                <a:cs typeface="Arial" pitchFamily="34" charset="0"/>
              </a:rPr>
              <a:t>http://greencleanguide.com/wp-content/uploads/2012/06/Bioma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latin typeface="Arial" pitchFamily="34" charset="0"/>
                <a:cs typeface="Arial" pitchFamily="34" charset="0"/>
              </a:rPr>
              <a:t>ss-cogeneration_Sugar-Plant-300x225.jpg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2"/>
              </a:rPr>
              <a:t>http://arhivarius.nethouse.ru/static/img/0000/0000/5564/5564674.ijaxy01szf.W330.png?1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3"/>
              </a:rPr>
              <a:t>http://5klass.net/thumbs/okruzhajuschij-mir/Drevnjaja-Rus-3-klass/0005-005-Monakh-letopisets.jpg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4"/>
              </a:rPr>
              <a:t>http://www.greece-tourism.ru/fotos/page/6/183.jpg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5"/>
              </a:rPr>
              <a:t>http://chernavabibl.ucoz.ru/knigopechat/stanok_guttenberga.jpg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en-US" sz="4800" dirty="0" smtClean="0">
                <a:latin typeface="Arial" pitchFamily="34" charset="0"/>
                <a:cs typeface="Arial" pitchFamily="34" charset="0"/>
                <a:hlinkClick r:id="rId6"/>
              </a:rPr>
              <a:t>yandex.ru/images/search?img_url=http%3A%2F%2Fhnu.docdat.com%2Fpars_docs%2Frefs%2F207%2F206480%2Fimg13.jpg&amp;uinfo=sw-1366-sh-768-ww-1349-wh-624-</a:t>
            </a:r>
            <a:r>
              <a:rPr lang="en-US" sz="4800" dirty="0" smtClean="0"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en-US" sz="4800" dirty="0">
                <a:latin typeface="Arial" pitchFamily="34" charset="0"/>
                <a:cs typeface="Arial" pitchFamily="34" charset="0"/>
                <a:hlinkClick r:id="rId7"/>
              </a:rPr>
              <a:t>://www.religion.in.ua/uploads/posts/2010-02/1265274552_img_0237.jpg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8"/>
              </a:rPr>
              <a:t>http://freedizain.ru/media/k2/items/cache/664be75b644ecc81d18302191c24c94c_L.jpg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9"/>
              </a:rPr>
              <a:t>http://www.vashbutik.ru/images/0/173669749.jpg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10"/>
              </a:rPr>
              <a:t>http://safariwow.com/images/Tours/49.jpeg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11"/>
              </a:rPr>
              <a:t>http://900igr.net/datai/literatura/Biblioteka-knig/0012-019-Pervye-knigi-Teksty-na-glinjanykh-tablichkakh.jpg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12"/>
              </a:rPr>
              <a:t>http://www.34.ua/uploads/posts/2012-08/1344250757_kniga.jpg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13"/>
              </a:rPr>
              <a:t>http://br.rbth.com/assets/images/2011-010203/big/RIAlitrabig.jpg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14"/>
              </a:rPr>
              <a:t>http://www.moygorod-online.ru/netcat_files/329/562/na_gl_thumb.jpeg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latin typeface="Arial" pitchFamily="34" charset="0"/>
                <a:cs typeface="Arial" pitchFamily="34" charset="0"/>
              </a:rPr>
            </a:br>
            <a:r>
              <a:rPr lang="en-US" sz="4800" dirty="0">
                <a:latin typeface="Arial" pitchFamily="34" charset="0"/>
                <a:cs typeface="Arial" pitchFamily="34" charset="0"/>
                <a:hlinkClick r:id="rId15"/>
              </a:rPr>
              <a:t>http://</a:t>
            </a:r>
            <a:r>
              <a:rPr lang="en-US" sz="4800" dirty="0" smtClean="0">
                <a:latin typeface="Arial" pitchFamily="34" charset="0"/>
                <a:cs typeface="Arial" pitchFamily="34" charset="0"/>
                <a:hlinkClick r:id="rId15"/>
              </a:rPr>
              <a:t>blogs.pravkamchatka.ru/nevod/files/2012/11/ib627.jpg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  <a:hlinkClick r:id="rId16"/>
              </a:rPr>
              <a:t>http</a:t>
            </a:r>
            <a:r>
              <a:rPr lang="en-US" sz="4800" dirty="0">
                <a:latin typeface="Arial" pitchFamily="34" charset="0"/>
                <a:cs typeface="Arial" pitchFamily="34" charset="0"/>
                <a:hlinkClick r:id="rId16"/>
              </a:rPr>
              <a:t>://</a:t>
            </a:r>
            <a:r>
              <a:rPr lang="en-US" sz="4800" dirty="0" smtClean="0">
                <a:latin typeface="Arial" pitchFamily="34" charset="0"/>
                <a:cs typeface="Arial" pitchFamily="34" charset="0"/>
                <a:hlinkClick r:id="rId16"/>
              </a:rPr>
              <a:t>www.up-pro.ru/imgs/news/daty/march/11/paper.jpg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8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16832"/>
            <a:ext cx="520265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104" y="260648"/>
            <a:ext cx="3384376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800" dirty="0"/>
              <a:t>Давным-давно, в такие стародавние времена, что теперь и не вспомнишь, люди не умели ни читать, ни писать. Но даже тогда они умели складывать сказки. Человеческая память не совершенна, а людям хотелось, чтобы их произведения и знания дошли до потомков.</a:t>
            </a:r>
          </a:p>
        </p:txBody>
      </p:sp>
    </p:spTree>
    <p:extLst>
      <p:ext uri="{BB962C8B-B14F-4D97-AF65-F5344CB8AC3E}">
        <p14:creationId xmlns:p14="http://schemas.microsoft.com/office/powerpoint/2010/main" val="21884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2162200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/>
              <a:t>И они придумали буквы, правда первые буквы были похожи на рисунки, но это неважно.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484784"/>
            <a:ext cx="599270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528392"/>
          </a:xfrm>
        </p:spPr>
        <p:txBody>
          <a:bodyPr>
            <a:noAutofit/>
          </a:bodyPr>
          <a:lstStyle/>
          <a:p>
            <a:r>
              <a:rPr lang="ru-RU" sz="4000" dirty="0" smtClean="0"/>
              <a:t>Если </a:t>
            </a:r>
            <a:r>
              <a:rPr lang="ru-RU" sz="4000" dirty="0"/>
              <a:t>первые буквы были так  необычны, то как </a:t>
            </a:r>
            <a:r>
              <a:rPr lang="ru-RU" sz="4000" dirty="0" smtClean="0"/>
              <a:t>выглядела </a:t>
            </a:r>
            <a:r>
              <a:rPr lang="ru-RU" sz="4000" dirty="0"/>
              <a:t>первая книга?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</a:t>
            </a:r>
            <a:r>
              <a:rPr lang="ru-RU" sz="4000" dirty="0" smtClean="0"/>
              <a:t>А </a:t>
            </a:r>
            <a:r>
              <a:rPr lang="ru-RU" sz="4000" dirty="0"/>
              <a:t>была она каменной.</a:t>
            </a:r>
          </a:p>
        </p:txBody>
      </p:sp>
    </p:spTree>
    <p:extLst>
      <p:ext uri="{BB962C8B-B14F-4D97-AF65-F5344CB8AC3E}">
        <p14:creationId xmlns:p14="http://schemas.microsoft.com/office/powerpoint/2010/main" val="24133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57" y="908721"/>
            <a:ext cx="4895507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926976"/>
            <a:ext cx="2735216" cy="5310336"/>
          </a:xfrm>
        </p:spPr>
        <p:txBody>
          <a:bodyPr>
            <a:noAutofit/>
          </a:bodyPr>
          <a:lstStyle/>
          <a:p>
            <a:r>
              <a:rPr lang="ru-RU" sz="2800" dirty="0"/>
              <a:t>В древней Месопотамии появилась первая глиняная </a:t>
            </a:r>
            <a:r>
              <a:rPr lang="ru-RU" sz="2800" dirty="0" smtClean="0"/>
              <a:t>книга</a:t>
            </a:r>
            <a:r>
              <a:rPr lang="ru-RU" sz="2800" dirty="0"/>
              <a:t>. Похожа она была на наш современный  кирпич.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78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549" y="404664"/>
            <a:ext cx="18467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008313" cy="108012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Один </a:t>
            </a:r>
            <a:r>
              <a:rPr lang="ru-RU" sz="3100" dirty="0">
                <a:solidFill>
                  <a:schemeClr val="tx1"/>
                </a:solidFill>
              </a:rPr>
              <a:t>кирпич</a:t>
            </a:r>
            <a:r>
              <a:rPr lang="ru-RU" sz="3100" dirty="0" smtClean="0">
                <a:solidFill>
                  <a:schemeClr val="tx1"/>
                </a:solidFill>
              </a:rPr>
              <a:t>    – </a:t>
            </a:r>
            <a:r>
              <a:rPr lang="ru-RU" sz="3100" dirty="0">
                <a:solidFill>
                  <a:schemeClr val="tx1"/>
                </a:solidFill>
              </a:rPr>
              <a:t>одна страничка.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680520"/>
          </a:xfrm>
        </p:spPr>
        <p:txBody>
          <a:bodyPr>
            <a:noAutofit/>
          </a:bodyPr>
          <a:lstStyle/>
          <a:p>
            <a:r>
              <a:rPr lang="ru-RU" sz="2800" dirty="0"/>
              <a:t>На мягкой глине, специальными палочками, люди выдавливали буковки. Кирпичик-страничка застывал и хранился долго-долго. Так книги дошли до наших </a:t>
            </a:r>
            <a:r>
              <a:rPr lang="ru-RU" sz="2800" dirty="0" smtClean="0"/>
              <a:t>дней.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44" y="3140968"/>
            <a:ext cx="4137900" cy="311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3212976"/>
            <a:ext cx="3754760" cy="34563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Папирус </a:t>
            </a:r>
            <a:r>
              <a:rPr lang="ru-RU" sz="2800" dirty="0">
                <a:solidFill>
                  <a:schemeClr val="tx1"/>
                </a:solidFill>
              </a:rPr>
              <a:t>– речной тростник с высоким, до 5 метров, толстым стволом. Этот ствол разрезали на полосы и </a:t>
            </a:r>
            <a:r>
              <a:rPr lang="ru-RU" sz="2800" dirty="0" smtClean="0">
                <a:solidFill>
                  <a:schemeClr val="tx1"/>
                </a:solidFill>
              </a:rPr>
              <a:t>высушивали. На </a:t>
            </a:r>
            <a:r>
              <a:rPr lang="ru-RU" sz="2800" dirty="0">
                <a:solidFill>
                  <a:schemeClr val="tx1"/>
                </a:solidFill>
              </a:rPr>
              <a:t>листах папируса писали палочками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9" y="2276872"/>
            <a:ext cx="359739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291" y="293440"/>
            <a:ext cx="3519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стране пирамид появились книги из папируса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18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340768"/>
            <a:ext cx="38884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052736"/>
            <a:ext cx="3312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Листы склеивали, и получалась книга в виде длинного свитка, обычно длиной около 6 метров.</a:t>
            </a: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После чтения свиток сворачивали и хранили в особом футляре.</a:t>
            </a:r>
          </a:p>
        </p:txBody>
      </p:sp>
    </p:spTree>
    <p:extLst>
      <p:ext uri="{BB962C8B-B14F-4D97-AF65-F5344CB8AC3E}">
        <p14:creationId xmlns:p14="http://schemas.microsoft.com/office/powerpoint/2010/main" val="15938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836712"/>
            <a:ext cx="2602631" cy="590465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В Древней Греции появилась книга из пергамента.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надо сказать, что она была уже похожа на нашу с вами </a:t>
            </a:r>
            <a:r>
              <a:rPr lang="ru-RU" sz="2800" dirty="0" smtClean="0"/>
              <a:t>современную </a:t>
            </a:r>
            <a:r>
              <a:rPr lang="ru-RU" sz="2800" dirty="0"/>
              <a:t>книгу.</a:t>
            </a:r>
          </a:p>
          <a:p>
            <a:r>
              <a:rPr lang="ru-RU" sz="2800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22" y="1556792"/>
            <a:ext cx="5680758" cy="368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2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FF"/>
      </a:hlink>
      <a:folHlink>
        <a:srgbClr val="FFFFF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676</TotalTime>
  <Words>402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История создания   книги</vt:lpstr>
      <vt:lpstr>Презентация PowerPoint</vt:lpstr>
      <vt:lpstr>Презентация PowerPoint</vt:lpstr>
      <vt:lpstr>Если первые буквы были так  необычны, то как выглядела первая книга?      А была она каменной.</vt:lpstr>
      <vt:lpstr>Презентация PowerPoint</vt:lpstr>
      <vt:lpstr>Один кирпич    – одна страничка. </vt:lpstr>
      <vt:lpstr>Презентация PowerPoint</vt:lpstr>
      <vt:lpstr> </vt:lpstr>
      <vt:lpstr>Презентация PowerPoint</vt:lpstr>
      <vt:lpstr>В древнем городе Пергам, откуда и пошло название материала, пергамент выделывали из шкур животных. На изготовление одной такой книги уходило целое стадо баранов. Писали эту книгу от руки несколько лет. Были они очень дорогие.</vt:lpstr>
      <vt:lpstr>Древний Китай подарил миру множество изобретений, в том числе и бумагу.    Считается, что изобрёл бумагу китайский учёный по имени Цай Лунь. Он сделал клейкую массу из бамбука и воды, раскатал её в плоский лист и оставил этот материал сушиться на солнце.  </vt:lpstr>
      <vt:lpstr>Первый печатный станок был изобретён в   Германии Иоганном Гуттенбергом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Узнали что-то новое?  Было интересно?  Что запомнили?    </vt:lpstr>
      <vt:lpstr> ИНФОРМАЦИОННЫЕ ИСТОЧНИКИ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книги</dc:title>
  <dc:creator>User</dc:creator>
  <cp:lastModifiedBy>User</cp:lastModifiedBy>
  <cp:revision>33</cp:revision>
  <dcterms:created xsi:type="dcterms:W3CDTF">2014-12-20T14:20:34Z</dcterms:created>
  <dcterms:modified xsi:type="dcterms:W3CDTF">2015-02-14T14:34:01Z</dcterms:modified>
</cp:coreProperties>
</file>