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0" r:id="rId4"/>
    <p:sldId id="281" r:id="rId5"/>
    <p:sldId id="282" r:id="rId6"/>
    <p:sldId id="285" r:id="rId7"/>
    <p:sldId id="28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6" r:id="rId22"/>
    <p:sldId id="287" r:id="rId23"/>
    <p:sldId id="292" r:id="rId24"/>
    <p:sldId id="288" r:id="rId25"/>
    <p:sldId id="289" r:id="rId26"/>
    <p:sldId id="290" r:id="rId27"/>
    <p:sldId id="293" r:id="rId28"/>
    <p:sldId id="291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EF9F4"/>
    <a:srgbClr val="9A6632"/>
    <a:srgbClr val="A66B33"/>
    <a:srgbClr val="C78E55"/>
    <a:srgbClr val="8A571A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для презентаций\Греция\111238454996.jpg"/>
          <p:cNvPicPr>
            <a:picLocks noChangeAspect="1" noChangeArrowheads="1"/>
          </p:cNvPicPr>
          <p:nvPr userDrawn="1"/>
        </p:nvPicPr>
        <p:blipFill>
          <a:blip r:embed="rId2" cstate="print"/>
          <a:srcRect l="2012" t="4420" r="418" b="4107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D:\Presentations\Презентации\Greece\грик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4678" cy="130117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esentations\Презентации\Greece\Без-имени-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5257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8D84-EA0D-4D2A-A0A1-E68396D24926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E42B8-849A-4620-8F04-E2F49B974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 ГКУ «СЛАНЦЕВСКАЯ СПЕЦИАЛЬНАЯ ОБЩЕОБРАЗОВАТЕЛЬНАЯ ШКОЛА ЗАКРЫТОГО ТИПА»</a:t>
            </a: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АФИНСКИХ ШКОЛАХ И ГИМНАСИЯХ</a:t>
            </a: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истории -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Буянова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Михайловна.</a:t>
            </a:r>
          </a:p>
          <a:p>
            <a:pPr algn="ctr"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5301208"/>
            <a:ext cx="2657460" cy="10756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1. Тема: Буквы греческого алфавита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1\Мои документы\Загрузки\грамма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32848" cy="5039334"/>
          </a:xfrm>
          <a:prstGeom prst="rect">
            <a:avLst/>
          </a:prstGeom>
          <a:noFill/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445224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Письменные принадлежности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1\Мои документы\Загрузки\письменные принадлеж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220" y="1053629"/>
            <a:ext cx="7560840" cy="518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5661248"/>
            <a:ext cx="2016224" cy="81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Греческий алфавит</a:t>
            </a:r>
          </a:p>
          <a:p>
            <a:pPr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тьяна\Downloads\Греческая азбука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34163"/>
            <a:ext cx="7128792" cy="483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01208"/>
            <a:ext cx="2657460" cy="107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476672"/>
            <a:ext cx="7704856" cy="1224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Урок 2. География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73216"/>
            <a:ext cx="2657460" cy="1075639"/>
          </a:xfrm>
          <a:prstGeom prst="rect">
            <a:avLst/>
          </a:prstGeom>
          <a:noFill/>
        </p:spPr>
      </p:pic>
      <p:pic>
        <p:nvPicPr>
          <p:cNvPr id="2051" name="Picture 3" descr="C:\Users\Татьяна\Downloads\школо Эратосфен- отец гео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520280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08692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Эратосфен -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отец географии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Татьяна\Pictures\2015-01-24 изображения\изображения 001.JPG"/>
          <p:cNvPicPr>
            <a:picLocks noChangeAspect="1" noChangeArrowheads="1"/>
          </p:cNvPicPr>
          <p:nvPr/>
        </p:nvPicPr>
        <p:blipFill>
          <a:blip r:embed="rId4" cstate="print"/>
          <a:srcRect r="8333"/>
          <a:stretch>
            <a:fillRect/>
          </a:stretch>
        </p:blipFill>
        <p:spPr bwMode="auto">
          <a:xfrm>
            <a:off x="5004048" y="1078920"/>
            <a:ext cx="3168352" cy="429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032976" cy="58326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5229200"/>
            <a:ext cx="2657460" cy="10756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Пифагор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03833"/>
            <a:ext cx="33123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Пифагор доказал, что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Сумма чётных чисел            является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чётной?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Сумма чётного количества нечётных чисел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чётная?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-Чётное число минус нечётное есть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ечётное число?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Татьяна\Downloads\школа Пифаго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424847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698020" cy="576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None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Урок 3. Математика. Тема: Задачи Пифагора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lvl="0">
              <a:buNone/>
              <a:tabLst>
                <a:tab pos="5745163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Урок 4. Литература</a:t>
            </a:r>
          </a:p>
          <a:p>
            <a:pPr>
              <a:buNone/>
              <a:tabLst>
                <a:tab pos="5745163" algn="l"/>
              </a:tabLs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5229200"/>
            <a:ext cx="2657460" cy="1075639"/>
          </a:xfrm>
          <a:prstGeom prst="rect">
            <a:avLst/>
          </a:prstGeom>
          <a:noFill/>
        </p:spPr>
      </p:pic>
      <p:pic>
        <p:nvPicPr>
          <p:cNvPr id="1026" name="Picture 2" descr="C:\Users\Татьяна\Downloads\Гом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37900"/>
            <a:ext cx="2232248" cy="2927595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Аристоф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50100"/>
            <a:ext cx="1584176" cy="2544979"/>
          </a:xfrm>
          <a:prstGeom prst="rect">
            <a:avLst/>
          </a:prstGeom>
          <a:noFill/>
        </p:spPr>
      </p:pic>
      <p:pic>
        <p:nvPicPr>
          <p:cNvPr id="1029" name="Picture 5" descr="C:\Users\Татьяна\Downloads\Софок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2493963" cy="2524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63688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3558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Аристофан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Софокл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8326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445224"/>
            <a:ext cx="2657460" cy="1075639"/>
          </a:xfrm>
          <a:prstGeom prst="rect">
            <a:avLst/>
          </a:prstGeom>
          <a:noFill/>
        </p:spPr>
      </p:pic>
      <p:pic>
        <p:nvPicPr>
          <p:cNvPr id="5" name="Picture 6" descr="C:\Users\Татьяна\Downloads\Сол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19732"/>
            <a:ext cx="3312368" cy="43695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283968" y="1345249"/>
            <a:ext cx="4536504" cy="5540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«Мать чёрная земля многострадальная,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которой сбросил я позорные столбы,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Рабыня раньше, а теперь свободная,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родину в Афины, в наш прекрасный град,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Вернул я многих на чужбину проданных.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Освободил и здесь на милой родине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Рабов дрожавших перед волею господ».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1\Мои документы\Загрузки\спорт.jpg"/>
          <p:cNvPicPr>
            <a:picLocks noChangeAspect="1" noChangeArrowheads="1"/>
          </p:cNvPicPr>
          <p:nvPr/>
        </p:nvPicPr>
        <p:blipFill rotWithShape="1">
          <a:blip r:embed="rId2" cstate="print"/>
          <a:srcRect l="3606" r="-3606"/>
          <a:stretch/>
        </p:blipFill>
        <p:spPr bwMode="auto">
          <a:xfrm>
            <a:off x="539552" y="548680"/>
            <a:ext cx="806489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77697"/>
            <a:ext cx="2657460" cy="1075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3960440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Урок 5. В палестре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80312" y="5805264"/>
            <a:ext cx="1152128" cy="466338"/>
          </a:xfrm>
          <a:prstGeom prst="rect">
            <a:avLst/>
          </a:prstGeom>
          <a:noFill/>
        </p:spPr>
      </p:pic>
      <p:pic>
        <p:nvPicPr>
          <p:cNvPr id="5" name="Picture 2" descr="C:\Documents and Settings\1\Мои документы\Загрузки\стату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1921429" cy="4536504"/>
          </a:xfrm>
          <a:prstGeom prst="rect">
            <a:avLst/>
          </a:prstGeom>
          <a:noFill/>
        </p:spPr>
      </p:pic>
      <p:pic>
        <p:nvPicPr>
          <p:cNvPr id="6" name="Picture 4" descr="C:\Documents and Settings\1\Мои документы\Мои рисунки\бор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140968"/>
            <a:ext cx="3096344" cy="2592288"/>
          </a:xfrm>
          <a:prstGeom prst="rect">
            <a:avLst/>
          </a:prstGeom>
          <a:noFill/>
        </p:spPr>
      </p:pic>
      <p:pic>
        <p:nvPicPr>
          <p:cNvPr id="7" name="Picture 3" descr="C:\Documents and Settings\1\Мои документы\Загрузки\дискоб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10" y="692696"/>
            <a:ext cx="2197906" cy="4464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908720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Палестру украшали статуи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Мирон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Дискобол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58052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борцы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51571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Поликлет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Копьеносец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6. Музыка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445224"/>
            <a:ext cx="2657460" cy="1075639"/>
          </a:xfrm>
          <a:prstGeom prst="rect">
            <a:avLst/>
          </a:prstGeom>
          <a:noFill/>
        </p:spPr>
      </p:pic>
      <p:pic>
        <p:nvPicPr>
          <p:cNvPr id="5" name="Picture 2" descr="C:\Documents and Settings\1\Мои документы\Мои рисунки\музыка.jpg"/>
          <p:cNvPicPr>
            <a:picLocks noChangeAspect="1" noChangeArrowheads="1"/>
          </p:cNvPicPr>
          <p:nvPr/>
        </p:nvPicPr>
        <p:blipFill>
          <a:blip r:embed="rId3" cstate="print"/>
          <a:srcRect b="8928"/>
          <a:stretch>
            <a:fillRect/>
          </a:stretch>
        </p:blipFill>
        <p:spPr bwMode="auto">
          <a:xfrm>
            <a:off x="755576" y="1412776"/>
            <a:ext cx="4392488" cy="4536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3" descr="C:\Documents and Settings\1\Мои документы\Мои рисунки\музыка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8360" y="781722"/>
            <a:ext cx="2700024" cy="2287238"/>
          </a:xfrm>
          <a:prstGeom prst="rect">
            <a:avLst/>
          </a:prstGeom>
          <a:noFill/>
        </p:spPr>
      </p:pic>
      <p:pic>
        <p:nvPicPr>
          <p:cNvPr id="9" name="Picture 4" descr="C:\Documents and Settings\1\Мои документы\Загрузки\греческие муз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1985" y="3212976"/>
            <a:ext cx="2212383" cy="23762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6120680" cy="616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C78E55"/>
            </a:gs>
            <a:gs pos="100000">
              <a:srgbClr val="D1C39F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6672"/>
            <a:ext cx="8208912" cy="5904656"/>
          </a:xfrm>
          <a:prstGeom prst="rect">
            <a:avLst/>
          </a:prstGeom>
          <a:gradFill flip="none" rotWithShape="1">
            <a:gsLst>
              <a:gs pos="65000">
                <a:srgbClr val="FFEFD1">
                  <a:lumMod val="89000"/>
                  <a:lumOff val="11000"/>
                  <a:alpha val="93000"/>
                </a:srgbClr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dirty="0"/>
          </a:p>
        </p:txBody>
      </p:sp>
      <p:sp>
        <p:nvSpPr>
          <p:cNvPr id="5" name="Заголовок 4"/>
          <p:cNvSpPr>
            <a:spLocks noGrp="1" noChangeAspect="1"/>
          </p:cNvSpPr>
          <p:nvPr>
            <p:ph type="title"/>
          </p:nvPr>
        </p:nvSpPr>
        <p:spPr>
          <a:xfrm>
            <a:off x="467544" y="476672"/>
            <a:ext cx="8208912" cy="1008112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  <a:endParaRPr lang="ru-RU" sz="4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1"/>
            <a:ext cx="6696744" cy="4310834"/>
          </a:xfrm>
        </p:spPr>
        <p:txBody>
          <a:bodyPr>
            <a:normAutofit fontScale="70000" lnSpcReduction="20000"/>
          </a:bodyPr>
          <a:lstStyle/>
          <a:p>
            <a:pPr marL="1077913" indent="-1077913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Организационный момент.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Вступительное слово учителя.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Воспитание детей в афинских семьях.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уроках в греческой школе.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Посещение палестры.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афинских </a:t>
            </a:r>
            <a:r>
              <a:rPr lang="ru-RU" sz="3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гимнасиях</a:t>
            </a: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Закрепление полученных знаний.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Подведение итогов урока.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Рефлексия.</a:t>
            </a:r>
          </a:p>
          <a:p>
            <a:endParaRPr lang="ru-RU" dirty="0" smtClean="0"/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СИРТАКИ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ownloads\школа та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92888" cy="518457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5445224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3" descr="C:\Documents and Settings\1\Мои документы\Загрузки\2 педаг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73216"/>
            <a:ext cx="2657460" cy="10756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72200" y="764704"/>
            <a:ext cx="2016224" cy="430887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ГИМНАСИЙ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ownloads\гимнас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24744"/>
            <a:ext cx="8064895" cy="51125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lIns="0" tIns="0" bIns="720000" anchor="ctr" anchorCtr="1"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 Греции</a:t>
            </a:r>
          </a:p>
          <a:p>
            <a:pPr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Мальчика из богатой семьи по достижении семилетнего возраста поручали заботам особого раба - __________. Тот должен был присматривать за ним, сопровождать в школу и нести его письменные принадлежности. В школе учили _________ , __________  и _________. Писали школьники на ________________________. Для письма использовали ________  _________. В школах учили также петь, играть на лире и флейте. Обучение в Греции было доступно практически всем слоям общества, так что большинство свободных людей здесь были образованными. В греческих юношах стремились воспитать ловкость, силу, выносливость. Поэтому, когда им исполнялось ___ лет, юноши, помимо обычной школы, начинали посещать - __________. Там их учили ____________________,  Греческие девочки школ не посещали, для них главное - стать покорными жёнами и хорошими матерями. 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lIns="0" tIns="0" bIns="720000" anchor="ctr" anchorCtr="1">
            <a:noAutofit/>
          </a:bodyPr>
          <a:lstStyle/>
          <a:p>
            <a:pPr>
              <a:buFontTx/>
              <a:buChar char="-"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▪ Чем отличается афинская школа от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современной?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▪ Почему образование в Греции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считалось лучшим в Древнем мире?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▪ Как знания, полученные в школе,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помогали греческим гражданам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жизни?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lIns="0" tIns="0" rIns="144000" bIns="684000" anchor="ctr" anchorCtr="1"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тиль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металлическая или костяная      палочка для письма.</a:t>
            </a:r>
          </a:p>
          <a:p>
            <a:pPr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Палестра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школа, где занимались спортом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Гимнасий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место, где взрослые афиняне</a:t>
            </a:r>
          </a:p>
          <a:p>
            <a:pPr>
              <a:buNone/>
            </a:pP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занимались науками, спортом.                       </a:t>
            </a:r>
          </a:p>
          <a:p>
            <a:pPr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Красноречие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красиво говорить.</a:t>
            </a:r>
            <a:endParaRPr lang="ru-RU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  <p:pic>
        <p:nvPicPr>
          <p:cNvPr id="4098" name="Picture 2" descr="C:\Users\Татьяна\Downloads\смайли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1407">
            <a:off x="925195" y="1196752"/>
            <a:ext cx="1654125" cy="1787283"/>
          </a:xfrm>
          <a:prstGeom prst="rect">
            <a:avLst/>
          </a:prstGeom>
          <a:noFill/>
        </p:spPr>
      </p:pic>
      <p:pic>
        <p:nvPicPr>
          <p:cNvPr id="4099" name="Picture 3" descr="C:\Users\Татьяна\Downloads\смайли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2258">
            <a:off x="6397061" y="1325863"/>
            <a:ext cx="1713827" cy="1800200"/>
          </a:xfrm>
          <a:prstGeom prst="rect">
            <a:avLst/>
          </a:prstGeom>
          <a:noFill/>
        </p:spPr>
      </p:pic>
      <p:pic>
        <p:nvPicPr>
          <p:cNvPr id="4100" name="Picture 4" descr="C:\Users\Татьяна\Downloads\школа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332706"/>
            <a:ext cx="3924856" cy="42565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Понравился / не понравился урок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работа на уроке.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lIns="0" tIns="0" bIns="720000" anchor="ctr" anchorCtr="1"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 письменное задание: « Я на занятиях в палестре».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Подготовь выступление оратора на тему: «Почему детей надо учить тому, что пригодится  им в жизни».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Понятия – наизусть.            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02076" cy="597666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tIns="0" bIns="1404000">
            <a:noAutofit/>
          </a:bodyPr>
          <a:lstStyle/>
          <a:p>
            <a:pPr algn="ctr">
              <a:lnSpc>
                <a:spcPct val="90000"/>
              </a:lnSpc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ownloads\школаг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20809"/>
            <a:ext cx="5040560" cy="384449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0962" y="0"/>
            <a:ext cx="8130068" cy="2708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endParaRPr lang="ru-RU" sz="3500" b="1" dirty="0" smtClean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lang="ru-RU" sz="4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  <a:p>
            <a:pPr marL="342900" lvl="0" indent="-342900" algn="ctr">
              <a:lnSpc>
                <a:spcPct val="120000"/>
              </a:lnSpc>
              <a:spcBef>
                <a:spcPct val="20000"/>
              </a:spcBef>
            </a:pPr>
            <a:r>
              <a:rPr lang="ru-RU" sz="35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lIns="0" tIns="0" bIns="720000" anchor="ctr" anchorCtr="1"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помогли подготовиться к уроку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Древнего мира. 5 класс; учебник для общеобразовательных учреждений/ А.А.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Вигасин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Г.И.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Годер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И.С. Свенцицкая. – 18-е изд. – М.: Просвещение, 2011.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Поурочные разработки по истории Древнего мира к учебнику А.А.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Вигасина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Г.И.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Годера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И.С. Свенцицкой. – М.: ВАКО. 2004.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истории с применением ИКТ. 5 класс. Методическое пособие с электронным приложением/ Н.В. Казаринова, Ю.Г.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Назирова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др.; сост. И.В.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папченкова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2 –е изд., стереотип.- М.: Планета, 2015.</a:t>
            </a: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жили древние греки./ К.М. Колобова, Е.Л.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Озерецкая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Государственное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педагогическое издательство Министерства Просвещения РСФСР. Ленинград, 1959.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Древнего мира: 5 класс. Рабочая тетрадь с комплектом контурных карт. ФГОС / М.В. Пономарёв, С.В. Колпаков.- 4-е изд., - М.: Издательство «Экзамен», 2015.</a:t>
            </a:r>
          </a:p>
          <a:p>
            <a:pPr>
              <a:buAutoNum type="arabicPlain" startAt="6"/>
            </a:pPr>
            <a:r>
              <a:rPr lang="en-US" sz="1600" dirty="0" smtClean="0">
                <a:solidFill>
                  <a:schemeClr val="tx1"/>
                </a:solidFill>
              </a:rPr>
              <a:t>htth://yandex.ru/images/seareh?img  </a:t>
            </a:r>
            <a:r>
              <a:rPr lang="en-US" sz="1600" dirty="0" err="1" smtClean="0">
                <a:solidFill>
                  <a:schemeClr val="tx1"/>
                </a:solidFill>
              </a:rPr>
              <a:t>url</a:t>
            </a:r>
            <a:r>
              <a:rPr lang="en-US" sz="1600" dirty="0" smtClean="0">
                <a:solidFill>
                  <a:schemeClr val="tx1"/>
                </a:solidFill>
              </a:rPr>
              <a:t>=http%</a:t>
            </a:r>
            <a:r>
              <a:rPr lang="ru-RU" sz="1600" dirty="0" smtClean="0">
                <a:solidFill>
                  <a:schemeClr val="tx1"/>
                </a:solidFill>
              </a:rPr>
              <a:t>за</a:t>
            </a:r>
            <a:r>
              <a:rPr lang="en-US" sz="1600" dirty="0" smtClean="0">
                <a:solidFill>
                  <a:schemeClr val="tx1"/>
                </a:solidFill>
              </a:rPr>
              <a:t>%2F%Fwww.  wwcharter.ru%2Fimages%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 2Faiticles%2Ftnps%2Fnarmaris-rodog-s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7. http://yandex.ru/yandsearch?lr=2&amp;clid=1923017&amp;text=гомер+картинка&amp;csg=2973%2C4472%2C5%2C6%2C1%2C0%2C0&amp;suggest_reqid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http://Preeppt.ru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590465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GungsuhChe" panose="02030609000101010101" pitchFamily="49" charset="-127"/>
                <a:cs typeface="Arial" panose="020B0604020202020204" pitchFamily="34" charset="0"/>
              </a:rPr>
              <a:t>«Детей надо учить тому,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GungsuhChe" panose="02030609000101010101" pitchFamily="49" charset="-127"/>
                <a:cs typeface="Arial" panose="020B0604020202020204" pitchFamily="34" charset="0"/>
              </a:rPr>
              <a:t> что пригодится им, когда они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GungsuhChe" panose="02030609000101010101" pitchFamily="49" charset="-127"/>
                <a:cs typeface="Arial" panose="020B0604020202020204" pitchFamily="34" charset="0"/>
              </a:rPr>
              <a:t>вырастут».</a:t>
            </a:r>
            <a:endParaRPr lang="ru-RU" sz="2400" dirty="0" smtClean="0">
              <a:solidFill>
                <a:prstClr val="white"/>
              </a:solidFill>
            </a:endParaRPr>
          </a:p>
          <a:p>
            <a:pPr>
              <a:buNone/>
            </a:pP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373216"/>
            <a:ext cx="2668532" cy="10801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70582" y="-171400"/>
            <a:ext cx="7861858" cy="210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3933056"/>
            <a:ext cx="4968551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endParaRPr lang="ru-RU" sz="2800" dirty="0"/>
          </a:p>
        </p:txBody>
      </p:sp>
      <p:pic>
        <p:nvPicPr>
          <p:cNvPr id="3075" name="Picture 3" descr="C:\Users\Татьяна\Downloads\Аристипп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1000" contras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84168" y="836711"/>
            <a:ext cx="2335396" cy="3024337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  <a:alpha val="80000"/>
              </a:schemeClr>
            </a:solidFill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96136" y="3933056"/>
            <a:ext cx="3024336" cy="93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buNone/>
            </a:pP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Аристипп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философ 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1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9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357430"/>
            <a:ext cx="4680520" cy="1872208"/>
          </a:xfrm>
          <a:prstGeom prst="rect">
            <a:avLst/>
          </a:prstGeom>
          <a:solidFill>
            <a:schemeClr val="bg2">
              <a:lumMod val="50000"/>
              <a:alpha val="22000"/>
            </a:schemeClr>
          </a:solidFill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Греции </a:t>
            </a: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 </a:t>
            </a:r>
            <a:r>
              <a:rPr 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в 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Древнем</a:t>
            </a: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786" y="4357694"/>
            <a:ext cx="4680520" cy="1867064"/>
          </a:xfrm>
          <a:prstGeom prst="rect">
            <a:avLst/>
          </a:prstGeom>
          <a:solidFill>
            <a:schemeClr val="bg2">
              <a:lumMod val="50000"/>
              <a:alpha val="22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lvl="0"/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знания, полученные в школе, помогали греческим гражданам в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жизни?     </a:t>
            </a:r>
          </a:p>
          <a:p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СЕМИ ЛЕТ ДЕТИ </a:t>
            </a:r>
          </a:p>
          <a:p>
            <a:pPr lvl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ВОСПИТЫВАЛИСЬ В СЕМЬЕ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 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229200"/>
            <a:ext cx="2657460" cy="1075639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школа 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347" y="968348"/>
            <a:ext cx="2990497" cy="43204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1\Мои документы\Мои рисунки\Де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1235" y="2060848"/>
            <a:ext cx="4392488" cy="4089558"/>
          </a:xfrm>
          <a:prstGeom prst="rect">
            <a:avLst/>
          </a:prstGeom>
          <a:noFill/>
          <a:effectLst>
            <a:softEdge rad="2921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764704"/>
            <a:ext cx="7416825" cy="2043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 anchorCtr="0">
            <a:noAutofit/>
          </a:bodyPr>
          <a:lstStyle/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5282290"/>
            <a:ext cx="2657460" cy="1075639"/>
          </a:xfrm>
          <a:prstGeom prst="rect">
            <a:avLst/>
          </a:prstGeom>
          <a:noFill/>
        </p:spPr>
      </p:pic>
      <p:pic>
        <p:nvPicPr>
          <p:cNvPr id="6" name="Picture 7" descr="C:\Documents and Settings\1\Мои документы\Мои рисунки\женщина.jpg"/>
          <p:cNvPicPr>
            <a:picLocks noChangeAspect="1" noChangeArrowheads="1"/>
          </p:cNvPicPr>
          <p:nvPr/>
        </p:nvPicPr>
        <p:blipFill>
          <a:blip r:embed="rId3" cstate="print"/>
          <a:srcRect b="6249"/>
          <a:stretch>
            <a:fillRect/>
          </a:stretch>
        </p:blipFill>
        <p:spPr bwMode="auto">
          <a:xfrm>
            <a:off x="6480336" y="1124743"/>
            <a:ext cx="1787094" cy="4057067"/>
          </a:xfrm>
          <a:prstGeom prst="rect">
            <a:avLst/>
          </a:prstGeom>
          <a:noFill/>
        </p:spPr>
      </p:pic>
      <p:pic>
        <p:nvPicPr>
          <p:cNvPr id="7" name="Picture 6" descr="C:\Documents and Settings\1\Мои документы\Мои рисунки\петуш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64" y="2530352"/>
            <a:ext cx="1772528" cy="17346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4" descr="C:\Documents and Settings\1\Мои документы\Мои рисунки\лошадка.jpg"/>
          <p:cNvPicPr>
            <a:picLocks noChangeAspect="1" noChangeArrowheads="1"/>
          </p:cNvPicPr>
          <p:nvPr/>
        </p:nvPicPr>
        <p:blipFill>
          <a:blip r:embed="rId5" cstate="print"/>
          <a:srcRect b="6249"/>
          <a:stretch>
            <a:fillRect/>
          </a:stretch>
        </p:blipFill>
        <p:spPr bwMode="auto">
          <a:xfrm>
            <a:off x="2587752" y="4265044"/>
            <a:ext cx="1740552" cy="183353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5" descr="C:\Documents and Settings\1\Мои документы\Мои рисунки\повозка.bmp"/>
          <p:cNvPicPr>
            <a:picLocks noChangeAspect="1" noChangeArrowheads="1"/>
          </p:cNvPicPr>
          <p:nvPr/>
        </p:nvPicPr>
        <p:blipFill>
          <a:blip r:embed="rId6" cstate="print"/>
          <a:srcRect l="30435" b="24064"/>
          <a:stretch>
            <a:fillRect/>
          </a:stretch>
        </p:blipFill>
        <p:spPr bwMode="auto">
          <a:xfrm>
            <a:off x="4328304" y="3371233"/>
            <a:ext cx="1872208" cy="158154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705540"/>
            <a:ext cx="57987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ДЕТИ КАТАЛИ ОБРУЧ, СТРОИЛИ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ИЗ ПЕСКА ДОМИКИ,</a:t>
            </a:r>
          </a:p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КОРАБЛИКИ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7752" y="1962663"/>
            <a:ext cx="34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ИГРУШКИ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Documents and Settings\1\Мои документы\Загрузки\мальчик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40568" y="2420888"/>
            <a:ext cx="321471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Мама учила дочку вышивать, прясть, вести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домашнее хозяйство </a:t>
            </a:r>
            <a:endParaRPr lang="ru-RU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C:\Documents and Settings\1\Мои документы\Мои рисунки\о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43139"/>
            <a:ext cx="7128792" cy="4354602"/>
          </a:xfrm>
          <a:prstGeom prst="rect">
            <a:avLst/>
          </a:prstGeom>
          <a:ln>
            <a:noFill/>
          </a:ln>
          <a:effectLst>
            <a:glow rad="660400">
              <a:schemeClr val="bg1">
                <a:alpha val="50000"/>
              </a:schemeClr>
            </a:glow>
            <a:softEdge rad="112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9000" contrast="5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55685" y="5373216"/>
            <a:ext cx="2466736" cy="99844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6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04984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7 лет мальчики начинали посещать               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гимнасию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1\Мои документы\Мои рисунки\семь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3888432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02972" y="5282164"/>
            <a:ext cx="2657460" cy="1075639"/>
          </a:xfrm>
          <a:prstGeom prst="rect">
            <a:avLst/>
          </a:prstGeom>
          <a:noFill/>
        </p:spPr>
      </p:pic>
      <p:pic>
        <p:nvPicPr>
          <p:cNvPr id="3074" name="Picture 2" descr="C:\Users\Татьяна\Downloads\школа в г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552" y="1640948"/>
            <a:ext cx="3600400" cy="4179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5445224"/>
            <a:ext cx="2657460" cy="1075639"/>
          </a:xfrm>
          <a:prstGeom prst="rect">
            <a:avLst/>
          </a:prstGeom>
          <a:noFill/>
        </p:spPr>
      </p:pic>
      <p:pic>
        <p:nvPicPr>
          <p:cNvPr id="4098" name="Picture 2" descr="C:\Users\Татьяна\Downloads\школа ра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836712"/>
            <a:ext cx="3087799" cy="5146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404664"/>
            <a:ext cx="4536504" cy="5040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Мальчика из богатой семьи поручали заботам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педагога. Педагог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гречески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«сопровождающий ребёнка».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сопровождал мальчика в школу, нёс сумку с письменными принадлежностями, учил правилам поведения.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032976" cy="576064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1\Мои документы\Загрузки\школ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Presentations\Презентации\Greece\грик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2160" y="5373216"/>
            <a:ext cx="2657460" cy="10756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8155" y="548680"/>
            <a:ext cx="7992888" cy="1296144"/>
          </a:xfrm>
          <a:prstGeom prst="rect">
            <a:avLst/>
          </a:prstGeom>
          <a:solidFill>
            <a:srgbClr val="FEF9F4">
              <a:alpha val="95000"/>
            </a:srgbClr>
          </a:solidFill>
        </p:spPr>
        <p:txBody>
          <a:bodyPr wrap="square" tIns="108000" rtlCol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В АФИНСКОЙ ШКОЛЕ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155" y="1196753"/>
            <a:ext cx="7992887" cy="792088"/>
          </a:xfrm>
          <a:prstGeom prst="rect">
            <a:avLst/>
          </a:prstGeom>
          <a:solidFill>
            <a:srgbClr val="FEF9F4"/>
          </a:solidFill>
        </p:spPr>
        <p:txBody>
          <a:bodyPr wrap="square" rtlCol="0">
            <a:noAutofit/>
          </a:bodyPr>
          <a:lstStyle/>
          <a:p>
            <a:pPr algn="r"/>
            <a:r>
              <a:rPr lang="ru-RU" sz="2000" b="1" i="1" dirty="0"/>
              <a:t>«Будь прилежен мальчик, чтобы тебя не драли»</a:t>
            </a:r>
          </a:p>
          <a:p>
            <a:pPr algn="r"/>
            <a:r>
              <a:rPr lang="ru-RU" sz="1500" b="1" dirty="0"/>
              <a:t>Надпись на дощечке, хранящейся в Берлинском музее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812</Words>
  <Application>Microsoft Office PowerPoint</Application>
  <PresentationFormat>Экран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ПЛАН УРОКА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Zero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Греция</dc:title>
  <dc:subject>Вокруг света</dc:subject>
  <dc:creator>Amaya</dc:creator>
  <dc:description>http://freeppt.ru - бесплатная коллекция шаблонов и презентаций power poiint по культуре и искусству! :)</dc:description>
  <cp:lastModifiedBy>User</cp:lastModifiedBy>
  <cp:revision>90</cp:revision>
  <dcterms:created xsi:type="dcterms:W3CDTF">2014-03-16T15:46:40Z</dcterms:created>
  <dcterms:modified xsi:type="dcterms:W3CDTF">2015-01-26T09:12:34Z</dcterms:modified>
</cp:coreProperties>
</file>