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70" r:id="rId2"/>
    <p:sldId id="288" r:id="rId3"/>
    <p:sldId id="257" r:id="rId4"/>
    <p:sldId id="285" r:id="rId5"/>
    <p:sldId id="258" r:id="rId6"/>
    <p:sldId id="286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1" r:id="rId25"/>
    <p:sldId id="280" r:id="rId26"/>
    <p:sldId id="279" r:id="rId27"/>
    <p:sldId id="283" r:id="rId28"/>
    <p:sldId id="287" r:id="rId29"/>
    <p:sldId id="282" r:id="rId30"/>
    <p:sldId id="284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4ED51-8FEC-459B-90B4-F337D563E9F1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4802C-90B3-4D83-95BD-59044A0F666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CC028-039E-4DBF-8022-1735DFBAC31F}" type="datetime1">
              <a:rPr lang="ru-RU" smtClean="0"/>
              <a:t>25.01.2015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73E2A-7999-42C8-B537-643B0CA21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7CA63-8B22-4B27-94C0-5E4E58C692C5}" type="datetime1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09BD2-404E-40B4-B64E-F0A9317B5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33886-17D1-4874-B989-85C5D61B8CB2}" type="datetime1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B0D3E-D612-46AB-9E4E-4E87A2C09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8FEA7-F4F6-4045-923D-BD3E5676E019}" type="datetime1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B7EBE-0802-4DF5-8CB4-4923A4F0E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542A2-E3B6-43E8-9D25-6EA057985D97}" type="datetime1">
              <a:rPr lang="ru-RU" smtClean="0"/>
              <a:t>25.01.2015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47938-248E-4F8D-83B5-B7665DDD9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3AD1B-3B2B-4CC7-9675-7512E81778E9}" type="datetime1">
              <a:rPr lang="ru-RU" smtClean="0"/>
              <a:t>25.01.2015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FFFA2-FFFB-4BFB-8D47-98FF094981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AF711-EEC4-4D32-86C7-A86ABB9DD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6A0FD-78EC-4460-96E5-E8AECE4445EE}" type="datetime1">
              <a:rPr lang="ru-RU" smtClean="0"/>
              <a:t>25.01.2015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7CCFF-06FB-4150-891A-6FF7601C60FF}" type="datetime1">
              <a:rPr lang="ru-RU" smtClean="0"/>
              <a:t>25.01.2015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355DE-26E0-402A-933A-207D085FA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9A348-A480-4D6B-A7C1-D23CD4AA6C65}" type="datetime1">
              <a:rPr lang="ru-RU" smtClean="0"/>
              <a:t>25.01.2015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21DED-9C45-475F-BDDF-652D9B5FE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C606E-5887-4948-9974-527B4381297E}" type="datetime1">
              <a:rPr lang="ru-RU" smtClean="0"/>
              <a:t>25.01.2015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82205-6DB4-4D7C-B028-CDABE97DB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49708-B344-4154-9EC3-453DC20CD8A8}" type="datetime1">
              <a:rPr lang="ru-RU" smtClean="0"/>
              <a:t>25.01.2015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55611-0C0B-4E48-AB92-A6B07DF2C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C26B874-C856-470C-A80D-A1844F721737}" type="datetime1">
              <a:rPr lang="ru-RU" smtClean="0"/>
              <a:t>25.01.2015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C325ECA-B58B-42C9-934F-0AC6BAC37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7" r:id="rId1"/>
    <p:sldLayoutId id="2147483829" r:id="rId2"/>
    <p:sldLayoutId id="2147483838" r:id="rId3"/>
    <p:sldLayoutId id="2147483830" r:id="rId4"/>
    <p:sldLayoutId id="2147483839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ransition spd="med">
    <p:fade thruBlk="1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E0A208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B8605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E0A208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E0A208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5" y="4071938"/>
            <a:ext cx="5857875" cy="2014537"/>
          </a:xfrm>
        </p:spPr>
        <p:txBody>
          <a:bodyPr/>
          <a:lstStyle/>
          <a:p>
            <a:pPr algn="l">
              <a:defRPr/>
            </a:pPr>
            <a:r>
              <a:rPr lang="ru-RU" dirty="0" smtClean="0"/>
              <a:t>Работу выполнила:</a:t>
            </a:r>
          </a:p>
          <a:p>
            <a:pPr algn="l">
              <a:defRPr/>
            </a:pPr>
            <a:r>
              <a:rPr lang="ru-RU" dirty="0" smtClean="0"/>
              <a:t>учитель технологии </a:t>
            </a:r>
          </a:p>
          <a:p>
            <a:pPr algn="l">
              <a:defRPr/>
            </a:pPr>
            <a:r>
              <a:rPr lang="ru-RU" dirty="0" smtClean="0"/>
              <a:t>Карбушева Лада Эдуардовна</a:t>
            </a:r>
          </a:p>
          <a:p>
            <a:pPr algn="l">
              <a:defRPr/>
            </a:pPr>
            <a:r>
              <a:rPr lang="ru-RU" dirty="0" smtClean="0"/>
              <a:t>МОБУ «Саха – корейская СОШ»</a:t>
            </a:r>
          </a:p>
          <a:p>
            <a:pPr algn="l">
              <a:defRPr/>
            </a:pPr>
            <a:r>
              <a:rPr lang="ru-RU" dirty="0" smtClean="0"/>
              <a:t>г.Якутск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err="1" smtClean="0"/>
              <a:t>Скрапбукинг</a:t>
            </a:r>
            <a:r>
              <a:rPr sz="6000" smtClean="0"/>
              <a:t> </a:t>
            </a:r>
            <a:r>
              <a:rPr lang="ru-RU" sz="6000" smtClean="0"/>
              <a:t>и </a:t>
            </a:r>
            <a:r>
              <a:rPr lang="ru-RU" sz="6000" err="1" smtClean="0"/>
              <a:t>кардмейкинг</a:t>
            </a:r>
            <a:endParaRPr lang="ru-RU" sz="600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2A73E2A-7999-42C8-B537-643B0CA2101C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Содержимое 6" descr="d4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14810" y="1500194"/>
            <a:ext cx="4287837" cy="29289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267" name="Содержимое 5"/>
          <p:cNvSpPr>
            <a:spLocks noGrp="1"/>
          </p:cNvSpPr>
          <p:nvPr>
            <p:ph sz="half" idx="2"/>
          </p:nvPr>
        </p:nvSpPr>
        <p:spPr>
          <a:xfrm>
            <a:off x="642938" y="357188"/>
            <a:ext cx="8143875" cy="107156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4200" b="1" dirty="0" smtClean="0">
                <a:latin typeface="+mj-lt"/>
              </a:rPr>
              <a:t>Девичьи альбомы</a:t>
            </a:r>
          </a:p>
        </p:txBody>
      </p:sp>
      <p:pic>
        <p:nvPicPr>
          <p:cNvPr id="14340" name="Picture 2" descr="C:\Documents and Settings\Admin\Рабочий стол\скрапбукинг\dn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643182"/>
            <a:ext cx="5000660" cy="36732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FFFA2-FFFB-4BFB-8D47-98FF0949817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42938" y="357188"/>
            <a:ext cx="8064500" cy="785812"/>
          </a:xfrm>
        </p:spPr>
        <p:txBody>
          <a:bodyPr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4200" b="1" dirty="0" err="1" smtClean="0">
                <a:latin typeface="+mj-lt"/>
              </a:rPr>
              <a:t>Скрапбукинг</a:t>
            </a:r>
            <a:r>
              <a:rPr lang="ru-RU" sz="4200" b="1" dirty="0" smtClean="0">
                <a:latin typeface="+mj-lt"/>
              </a:rPr>
              <a:t> в СССР</a:t>
            </a:r>
            <a:endParaRPr lang="ru-RU" sz="4200" b="1" dirty="0">
              <a:latin typeface="+mj-lt"/>
            </a:endParaRPr>
          </a:p>
        </p:txBody>
      </p:sp>
      <p:pic>
        <p:nvPicPr>
          <p:cNvPr id="15363" name="Picture 2" descr="C:\Documents and Settings\Admin\Рабочий стол\скрапбукинг\6_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5072098" cy="32386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4" name="Содержимое 6" descr="3 (1).pn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72066" y="3571876"/>
            <a:ext cx="3537375" cy="26432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FFFA2-FFFB-4BFB-8D47-98FF0949817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Содержимое 6" descr="80504728_large_13102_04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4310" b="3735"/>
          <a:stretch>
            <a:fillRect/>
          </a:stretch>
        </p:blipFill>
        <p:spPr>
          <a:xfrm>
            <a:off x="1214414" y="1643050"/>
            <a:ext cx="6715172" cy="4572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063" y="357188"/>
            <a:ext cx="8207375" cy="1000125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4200" b="1" dirty="0" smtClean="0">
                <a:latin typeface="+mj-lt"/>
              </a:rPr>
              <a:t>Современный </a:t>
            </a:r>
            <a:r>
              <a:rPr lang="ru-RU" sz="4200" b="1" dirty="0" err="1" smtClean="0">
                <a:latin typeface="+mj-lt"/>
              </a:rPr>
              <a:t>скрапбукинг</a:t>
            </a:r>
            <a:endParaRPr lang="ru-RU" sz="4200" b="1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FFFA2-FFFB-4BFB-8D47-98FF0949817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6766" cy="85725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+mn-lt"/>
              </a:rPr>
              <a:t>Базовые техники</a:t>
            </a:r>
            <a:endParaRPr lang="ru-RU" b="1" dirty="0">
              <a:latin typeface="+mn-lt"/>
            </a:endParaRPr>
          </a:p>
        </p:txBody>
      </p:sp>
      <p:pic>
        <p:nvPicPr>
          <p:cNvPr id="17411" name="Содержимое 6" descr="pa240006_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00" y="2143116"/>
            <a:ext cx="4357691" cy="41338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388" name="Содержимое 5"/>
          <p:cNvSpPr>
            <a:spLocks noGrp="1"/>
          </p:cNvSpPr>
          <p:nvPr>
            <p:ph sz="half" idx="2"/>
          </p:nvPr>
        </p:nvSpPr>
        <p:spPr>
          <a:xfrm>
            <a:off x="714348" y="1000108"/>
            <a:ext cx="7786687" cy="71437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4000" b="1" dirty="0" err="1" smtClean="0">
                <a:latin typeface="+mj-lt"/>
              </a:rPr>
              <a:t>Дистрессинг</a:t>
            </a:r>
            <a:endParaRPr lang="ru-RU" sz="4000" b="1" dirty="0" smtClean="0">
              <a:latin typeface="+mj-lt"/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endParaRPr lang="ru-RU" sz="1800" dirty="0" smtClean="0">
              <a:latin typeface="+mj-lt"/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endParaRPr lang="ru-RU" sz="1800" dirty="0" smtClean="0">
              <a:latin typeface="+mj-lt"/>
            </a:endParaRPr>
          </a:p>
        </p:txBody>
      </p:sp>
      <p:sp>
        <p:nvSpPr>
          <p:cNvPr id="17413" name="Прямоугольник 4"/>
          <p:cNvSpPr>
            <a:spLocks noChangeArrowheads="1"/>
          </p:cNvSpPr>
          <p:nvPr/>
        </p:nvSpPr>
        <p:spPr bwMode="auto">
          <a:xfrm>
            <a:off x="2286000" y="128587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7414" name="Прямоугольник 5"/>
          <p:cNvSpPr>
            <a:spLocks noChangeArrowheads="1"/>
          </p:cNvSpPr>
          <p:nvPr/>
        </p:nvSpPr>
        <p:spPr bwMode="auto">
          <a:xfrm>
            <a:off x="5786446" y="2428868"/>
            <a:ext cx="257175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Создание рваного края, </a:t>
            </a:r>
            <a:r>
              <a:rPr lang="ru-RU" sz="2400" dirty="0" err="1"/>
              <a:t>тонирование</a:t>
            </a:r>
            <a:r>
              <a:rPr lang="ru-RU" sz="2400" dirty="0"/>
              <a:t>, </a:t>
            </a:r>
            <a:r>
              <a:rPr lang="ru-RU" sz="2400" dirty="0" err="1"/>
              <a:t>состаривание</a:t>
            </a:r>
            <a:r>
              <a:rPr lang="ru-RU" sz="2400" dirty="0"/>
              <a:t> бумаги, создание потёртостей, царапин и так далее. 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FFFA2-FFFB-4BFB-8D47-98FF0949817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Содержимое 11" descr="05114556.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2794" b="17572"/>
          <a:stretch>
            <a:fillRect/>
          </a:stretch>
        </p:blipFill>
        <p:spPr>
          <a:xfrm>
            <a:off x="857224" y="2071678"/>
            <a:ext cx="4649788" cy="40719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857250" y="857237"/>
            <a:ext cx="7850188" cy="642937"/>
          </a:xfrm>
        </p:spPr>
        <p:txBody>
          <a:bodyPr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4200" b="1" dirty="0" err="1" smtClean="0">
                <a:latin typeface="+mj-lt"/>
              </a:rPr>
              <a:t>Эмбоссинг</a:t>
            </a:r>
            <a:r>
              <a:rPr lang="ru-RU" sz="4400" dirty="0" smtClean="0">
                <a:latin typeface="+mj-lt"/>
              </a:rPr>
              <a:t> </a:t>
            </a:r>
            <a:br>
              <a:rPr lang="ru-RU" sz="4400" dirty="0" smtClean="0">
                <a:latin typeface="+mj-lt"/>
              </a:rPr>
            </a:br>
            <a:endParaRPr lang="ru-RU" sz="4400" dirty="0">
              <a:latin typeface="+mj-lt"/>
            </a:endParaRPr>
          </a:p>
        </p:txBody>
      </p:sp>
      <p:sp>
        <p:nvSpPr>
          <p:cNvPr id="18436" name="Прямоугольник 3"/>
          <p:cNvSpPr>
            <a:spLocks noChangeArrowheads="1"/>
          </p:cNvSpPr>
          <p:nvPr/>
        </p:nvSpPr>
        <p:spPr bwMode="auto">
          <a:xfrm>
            <a:off x="5786446" y="2786058"/>
            <a:ext cx="30718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Буквальное значение — выдавливать выпуклый рисунок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FFFA2-FFFB-4BFB-8D47-98FF0949817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Содержимое 6" descr="friends_jan11_johanna 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1643050"/>
            <a:ext cx="4888667" cy="37147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57188" y="571486"/>
            <a:ext cx="8350250" cy="857250"/>
          </a:xfrm>
        </p:spPr>
        <p:txBody>
          <a:bodyPr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4200" b="1" dirty="0" err="1" smtClean="0">
                <a:latin typeface="+mj-lt"/>
              </a:rPr>
              <a:t>Штампинг</a:t>
            </a:r>
            <a:endParaRPr lang="ru-RU" sz="4200" b="1" dirty="0">
              <a:latin typeface="+mj-lt"/>
            </a:endParaRPr>
          </a:p>
        </p:txBody>
      </p:sp>
      <p:pic>
        <p:nvPicPr>
          <p:cNvPr id="19460" name="Picture 2" descr="C:\Documents and Settings\Admin\Рабочий стол\скрапбукинг\0_6b586_1846cb1c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622696"/>
            <a:ext cx="4214812" cy="28067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5643570" y="1495514"/>
            <a:ext cx="3357586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300" dirty="0"/>
              <a:t>С помощью чернил и штампов, а также аппликаторов создаются различные эффекты.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FFFA2-FFFB-4BFB-8D47-98FF0949817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95276"/>
            <a:ext cx="8229600" cy="84770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Базовые стили</a:t>
            </a:r>
            <a:endParaRPr lang="ru-RU" b="1" dirty="0"/>
          </a:p>
        </p:txBody>
      </p:sp>
      <p:pic>
        <p:nvPicPr>
          <p:cNvPr id="20483" name="Содержимое 6" descr="31-skrapbuking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3174" t="1587" r="4762" b="4761"/>
          <a:stretch>
            <a:fillRect/>
          </a:stretch>
        </p:blipFill>
        <p:spPr>
          <a:xfrm>
            <a:off x="1209571" y="2214554"/>
            <a:ext cx="3862495" cy="39290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063" y="1142989"/>
            <a:ext cx="8143875" cy="714375"/>
          </a:xfrm>
        </p:spPr>
        <p:txBody>
          <a:bodyPr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4000" b="1" dirty="0" err="1" smtClean="0">
                <a:latin typeface="+mj-lt"/>
              </a:rPr>
              <a:t>Винтаж</a:t>
            </a:r>
            <a:r>
              <a:rPr lang="ru-RU" sz="4000" b="1" dirty="0" smtClean="0">
                <a:latin typeface="+mj-lt"/>
              </a:rPr>
              <a:t>  (</a:t>
            </a:r>
            <a:r>
              <a:rPr lang="ru-RU" sz="4000" b="1" dirty="0" err="1" smtClean="0">
                <a:latin typeface="+mj-lt"/>
              </a:rPr>
              <a:t>Vintage</a:t>
            </a:r>
            <a:r>
              <a:rPr lang="ru-RU" sz="4000" b="1" dirty="0" smtClean="0">
                <a:latin typeface="+mj-lt"/>
              </a:rPr>
              <a:t> </a:t>
            </a:r>
            <a:r>
              <a:rPr lang="ru-RU" sz="3800" b="1" dirty="0" smtClean="0">
                <a:latin typeface="+mj-lt"/>
              </a:rPr>
              <a:t>)</a:t>
            </a:r>
            <a:endParaRPr lang="ru-RU" sz="3800" b="1" dirty="0">
              <a:latin typeface="+mj-lt"/>
            </a:endParaRPr>
          </a:p>
        </p:txBody>
      </p:sp>
      <p:sp>
        <p:nvSpPr>
          <p:cNvPr id="20485" name="Прямоугольник 4"/>
          <p:cNvSpPr>
            <a:spLocks noChangeArrowheads="1"/>
          </p:cNvSpPr>
          <p:nvPr/>
        </p:nvSpPr>
        <p:spPr bwMode="auto">
          <a:xfrm>
            <a:off x="5643590" y="2643182"/>
            <a:ext cx="292893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300" dirty="0"/>
              <a:t>Использование старинных фотографий, а также любых «исторических» предметов: старых открыток, марок, украшений и т.д.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FFFA2-FFFB-4BFB-8D47-98FF0949817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2938" y="642926"/>
            <a:ext cx="7921625" cy="1071562"/>
          </a:xfrm>
        </p:spPr>
        <p:txBody>
          <a:bodyPr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4200" b="1" dirty="0" err="1" smtClean="0">
                <a:latin typeface="+mj-lt"/>
              </a:rPr>
              <a:t>Херитаж</a:t>
            </a:r>
            <a:r>
              <a:rPr lang="ru-RU" sz="4200" b="1" dirty="0" smtClean="0">
                <a:latin typeface="+mj-lt"/>
              </a:rPr>
              <a:t> ( </a:t>
            </a:r>
            <a:r>
              <a:rPr lang="ru-RU" sz="4200" b="1" dirty="0" err="1" smtClean="0">
                <a:latin typeface="+mj-lt"/>
              </a:rPr>
              <a:t>Heritage</a:t>
            </a:r>
            <a:r>
              <a:rPr lang="ru-RU" sz="4200" b="1" dirty="0" smtClean="0">
                <a:latin typeface="+mj-lt"/>
              </a:rPr>
              <a:t> )</a:t>
            </a:r>
            <a:r>
              <a:rPr lang="ru-RU" sz="4000" dirty="0" smtClean="0">
                <a:latin typeface="+mj-lt"/>
              </a:rPr>
              <a:t/>
            </a:r>
            <a:br>
              <a:rPr lang="ru-RU" sz="4000" dirty="0" smtClean="0">
                <a:latin typeface="+mj-lt"/>
              </a:rPr>
            </a:br>
            <a:endParaRPr lang="ru-RU" sz="4000" dirty="0">
              <a:latin typeface="+mj-lt"/>
            </a:endParaRPr>
          </a:p>
        </p:txBody>
      </p:sp>
      <p:pic>
        <p:nvPicPr>
          <p:cNvPr id="21507" name="Содержимое 6" descr="ca3b555051954797e6402e27b456b505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7161" y="1857364"/>
            <a:ext cx="4380657" cy="44291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08" name="Прямоугольник 4"/>
          <p:cNvSpPr>
            <a:spLocks noChangeArrowheads="1"/>
          </p:cNvSpPr>
          <p:nvPr/>
        </p:nvSpPr>
        <p:spPr bwMode="auto">
          <a:xfrm>
            <a:off x="5857884" y="2359035"/>
            <a:ext cx="2857500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300" dirty="0"/>
              <a:t>Использование цветовых гамм, характерных для тех периодов, из которых заимствованы фотографии. 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FFFA2-FFFB-4BFB-8D47-98FF0949817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Содержимое 4" descr="img2012091600480795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786" y="2214566"/>
            <a:ext cx="5180199" cy="36433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3" y="1000115"/>
            <a:ext cx="8215312" cy="1071563"/>
          </a:xfrm>
        </p:spPr>
        <p:txBody>
          <a:bodyPr>
            <a:normAutofit fontScale="925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4200" b="1" dirty="0" smtClean="0">
                <a:latin typeface="+mj-lt"/>
              </a:rPr>
              <a:t>Европейский стиль ( </a:t>
            </a:r>
            <a:r>
              <a:rPr lang="ru-RU" sz="4200" b="1" dirty="0" err="1" smtClean="0">
                <a:latin typeface="+mj-lt"/>
              </a:rPr>
              <a:t>European</a:t>
            </a:r>
            <a:r>
              <a:rPr lang="ru-RU" sz="4200" b="1" dirty="0" smtClean="0">
                <a:latin typeface="+mj-lt"/>
              </a:rPr>
              <a:t> )</a:t>
            </a:r>
            <a:endParaRPr lang="ru-RU" sz="4200" b="1" dirty="0">
              <a:latin typeface="+mj-lt"/>
            </a:endParaRPr>
          </a:p>
        </p:txBody>
      </p:sp>
      <p:sp>
        <p:nvSpPr>
          <p:cNvPr id="22532" name="Прямоугольник 5"/>
          <p:cNvSpPr>
            <a:spLocks noChangeArrowheads="1"/>
          </p:cNvSpPr>
          <p:nvPr/>
        </p:nvSpPr>
        <p:spPr bwMode="auto">
          <a:xfrm>
            <a:off x="6357950" y="2643182"/>
            <a:ext cx="2286000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300" dirty="0"/>
              <a:t>Используемая техника — разрезание фотографий с помощью специальных инструментов</a:t>
            </a:r>
            <a:r>
              <a:rPr lang="ru-RU" dirty="0"/>
              <a:t>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FFFA2-FFFB-4BFB-8D47-98FF0949817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Содержимое 4" descr="1306305051_20100311-145124-94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00" y="1928802"/>
            <a:ext cx="4286254" cy="42862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857232"/>
            <a:ext cx="8572500" cy="1071562"/>
          </a:xfrm>
        </p:spPr>
        <p:txBody>
          <a:bodyPr>
            <a:normAutofit fontScale="925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4200" b="1" dirty="0" smtClean="0">
                <a:latin typeface="+mj-lt"/>
              </a:rPr>
              <a:t>Американский стиль  (</a:t>
            </a:r>
            <a:r>
              <a:rPr lang="ru-RU" sz="4200" b="1" dirty="0" err="1" smtClean="0">
                <a:latin typeface="+mj-lt"/>
              </a:rPr>
              <a:t>American</a:t>
            </a:r>
            <a:r>
              <a:rPr lang="ru-RU" sz="4200" b="1" dirty="0" smtClean="0"/>
              <a:t>) </a:t>
            </a:r>
            <a:endParaRPr lang="ru-RU" sz="4200" b="1" dirty="0"/>
          </a:p>
        </p:txBody>
      </p:sp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5715008" y="2428868"/>
            <a:ext cx="2643188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300" dirty="0"/>
              <a:t>Большое количество самых различных украшений, не доминирует над фотографией.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FFFA2-FFFB-4BFB-8D47-98FF0949817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500063" y="619143"/>
            <a:ext cx="8186737" cy="53816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b="1" dirty="0" smtClean="0"/>
              <a:t>    </a:t>
            </a:r>
            <a:r>
              <a:rPr lang="ru-RU" sz="2800" b="1" i="1" dirty="0" smtClean="0"/>
              <a:t>Цель урока:</a:t>
            </a:r>
            <a:endParaRPr lang="ru-RU" sz="2800" i="1" dirty="0" smtClean="0"/>
          </a:p>
          <a:p>
            <a:r>
              <a:rPr lang="ru-RU" dirty="0" smtClean="0"/>
              <a:t>Создание открытки  с использованием техник  </a:t>
            </a:r>
            <a:r>
              <a:rPr lang="ru-RU" dirty="0" err="1" smtClean="0"/>
              <a:t>скрапбукинг</a:t>
            </a:r>
            <a:r>
              <a:rPr lang="ru-RU" dirty="0" smtClean="0"/>
              <a:t> и  </a:t>
            </a:r>
            <a:r>
              <a:rPr lang="ru-RU" dirty="0" err="1" smtClean="0"/>
              <a:t>кардмейкинг</a:t>
            </a:r>
            <a:r>
              <a:rPr lang="ru-RU" dirty="0" smtClean="0"/>
              <a:t>.</a:t>
            </a:r>
            <a:endParaRPr lang="en-US" dirty="0" smtClean="0"/>
          </a:p>
          <a:p>
            <a:endParaRPr lang="ru-RU" dirty="0" smtClean="0"/>
          </a:p>
          <a:p>
            <a:pPr>
              <a:buFont typeface="Wingdings 2" pitchFamily="18" charset="2"/>
              <a:buNone/>
            </a:pPr>
            <a:r>
              <a:rPr lang="en-US" sz="2800" b="1" dirty="0" smtClean="0"/>
              <a:t>   </a:t>
            </a:r>
            <a:r>
              <a:rPr lang="ru-RU" sz="2800" b="1" i="1" dirty="0" smtClean="0"/>
              <a:t>Задачи урока:</a:t>
            </a:r>
            <a:endParaRPr lang="ru-RU" sz="2800" i="1" dirty="0" smtClean="0"/>
          </a:p>
          <a:p>
            <a:r>
              <a:rPr lang="ru-RU" dirty="0" smtClean="0"/>
              <a:t>1. Ознакомить учащихся с историей  возникновения  </a:t>
            </a:r>
            <a:r>
              <a:rPr lang="ru-RU" dirty="0" err="1" smtClean="0"/>
              <a:t>скрапбукинга</a:t>
            </a:r>
            <a:r>
              <a:rPr lang="ru-RU" dirty="0" smtClean="0"/>
              <a:t>  и </a:t>
            </a:r>
            <a:r>
              <a:rPr lang="ru-RU" dirty="0" err="1" smtClean="0"/>
              <a:t>кардмейкинга</a:t>
            </a:r>
            <a:r>
              <a:rPr lang="ru-RU" dirty="0" smtClean="0"/>
              <a:t>           ( изготовление открыток ручной работы).</a:t>
            </a:r>
          </a:p>
          <a:p>
            <a:r>
              <a:rPr lang="ru-RU" dirty="0" smtClean="0"/>
              <a:t>2.  Ознакомить с базовыми техниками и стилями </a:t>
            </a:r>
            <a:r>
              <a:rPr lang="ru-RU" dirty="0" err="1" smtClean="0"/>
              <a:t>скрапбукинга</a:t>
            </a:r>
            <a:r>
              <a:rPr lang="ru-RU" dirty="0" smtClean="0"/>
              <a:t> и </a:t>
            </a:r>
            <a:r>
              <a:rPr lang="ru-RU" dirty="0" err="1" smtClean="0"/>
              <a:t>кардмейкинга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3. Научить основным технологическим приемам изготовления поздравительных открыток.</a:t>
            </a:r>
            <a:r>
              <a:rPr lang="ru-RU" i="1" dirty="0" smtClean="0"/>
              <a:t> 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B7EBE-0802-4DF5-8CB4-4923A4F0E9A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Содержимое 4" descr="trthgghf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7" y="1900959"/>
            <a:ext cx="4286253" cy="42426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50" y="285750"/>
            <a:ext cx="8429625" cy="1143000"/>
          </a:xfrm>
        </p:spPr>
        <p:txBody>
          <a:bodyPr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4200" b="1" dirty="0" err="1" smtClean="0">
                <a:latin typeface="+mj-lt"/>
              </a:rPr>
              <a:t>Шабби</a:t>
            </a:r>
            <a:r>
              <a:rPr lang="ru-RU" sz="4200" b="1" dirty="0" smtClean="0">
                <a:latin typeface="+mj-lt"/>
              </a:rPr>
              <a:t>  шик  (</a:t>
            </a:r>
            <a:r>
              <a:rPr lang="ru-RU" sz="4200" b="1" dirty="0" err="1" smtClean="0">
                <a:latin typeface="+mj-lt"/>
              </a:rPr>
              <a:t>Shabby</a:t>
            </a:r>
            <a:r>
              <a:rPr lang="ru-RU" sz="4200" b="1" dirty="0" smtClean="0">
                <a:latin typeface="+mj-lt"/>
              </a:rPr>
              <a:t> </a:t>
            </a:r>
            <a:r>
              <a:rPr lang="ru-RU" sz="4200" b="1" dirty="0" err="1" smtClean="0">
                <a:latin typeface="+mj-lt"/>
              </a:rPr>
              <a:t>chic</a:t>
            </a:r>
            <a:r>
              <a:rPr lang="ru-RU" sz="4200" b="1" dirty="0" smtClean="0">
                <a:latin typeface="+mj-lt"/>
              </a:rPr>
              <a:t>) -потёртый  шик</a:t>
            </a:r>
            <a:endParaRPr lang="ru-RU" sz="4200" b="1" dirty="0">
              <a:latin typeface="+mj-lt"/>
            </a:endParaRPr>
          </a:p>
        </p:txBody>
      </p:sp>
      <p:sp>
        <p:nvSpPr>
          <p:cNvPr id="24580" name="Прямоугольник 4"/>
          <p:cNvSpPr>
            <a:spLocks noChangeArrowheads="1"/>
          </p:cNvSpPr>
          <p:nvPr/>
        </p:nvSpPr>
        <p:spPr bwMode="auto">
          <a:xfrm>
            <a:off x="5715000" y="1857375"/>
            <a:ext cx="2928938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2300"/>
              <a:t>Использование ложно состаренных, с эффектом продолжительного использования, элементов: ленточек с разлохмаченными и примятыми краями, надорванных фонов, с различными потертостями.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FFFA2-FFFB-4BFB-8D47-98FF0949817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88" y="428625"/>
            <a:ext cx="8572500" cy="857250"/>
          </a:xfrm>
        </p:spPr>
        <p:txBody>
          <a:bodyPr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4000" dirty="0" smtClean="0">
                <a:latin typeface="+mj-lt"/>
              </a:rPr>
              <a:t>Чисто и Просто (</a:t>
            </a:r>
            <a:r>
              <a:rPr lang="ru-RU" sz="4000" dirty="0" err="1" smtClean="0">
                <a:latin typeface="+mj-lt"/>
              </a:rPr>
              <a:t>Clean</a:t>
            </a:r>
            <a:r>
              <a:rPr lang="ru-RU" sz="4000" dirty="0" smtClean="0">
                <a:latin typeface="+mj-lt"/>
              </a:rPr>
              <a:t> </a:t>
            </a:r>
            <a:r>
              <a:rPr lang="ru-RU" sz="4000" dirty="0" err="1" smtClean="0">
                <a:latin typeface="+mj-lt"/>
              </a:rPr>
              <a:t>and</a:t>
            </a:r>
            <a:r>
              <a:rPr lang="ru-RU" sz="4000" dirty="0" smtClean="0">
                <a:latin typeface="+mj-lt"/>
              </a:rPr>
              <a:t> </a:t>
            </a:r>
            <a:r>
              <a:rPr lang="ru-RU" sz="4000" dirty="0" err="1" smtClean="0">
                <a:latin typeface="+mj-lt"/>
              </a:rPr>
              <a:t>Simple</a:t>
            </a:r>
            <a:r>
              <a:rPr lang="ru-RU" sz="4000" dirty="0" smtClean="0">
                <a:latin typeface="+mj-lt"/>
              </a:rPr>
              <a:t> )</a:t>
            </a:r>
            <a:br>
              <a:rPr lang="ru-RU" sz="4000" dirty="0" smtClean="0">
                <a:latin typeface="+mj-lt"/>
              </a:rPr>
            </a:br>
            <a:endParaRPr lang="ru-RU" sz="4000" dirty="0">
              <a:latin typeface="+mj-lt"/>
            </a:endParaRPr>
          </a:p>
        </p:txBody>
      </p:sp>
      <p:pic>
        <p:nvPicPr>
          <p:cNvPr id="25603" name="Picture 3" descr="C:\Documents and Settings\Admin\Рабочий стол\скрапбукинг\5da9e53a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71678"/>
            <a:ext cx="2786057" cy="37892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4" name="Picture 2" descr="C:\Documents and Settings\Admin\Рабочий стол\скрапбукинг\vp 4 (2).jpg"/>
          <p:cNvPicPr>
            <a:picLocks noChangeAspect="1" noChangeArrowheads="1"/>
          </p:cNvPicPr>
          <p:nvPr/>
        </p:nvPicPr>
        <p:blipFill>
          <a:blip r:embed="rId3"/>
          <a:srcRect l="13790" t="10345" r="12665" b="8620"/>
          <a:stretch>
            <a:fillRect/>
          </a:stretch>
        </p:blipFill>
        <p:spPr bwMode="auto">
          <a:xfrm>
            <a:off x="5214942" y="2071678"/>
            <a:ext cx="2594567" cy="38107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605" name="Прямоугольник 5"/>
          <p:cNvSpPr>
            <a:spLocks noChangeArrowheads="1"/>
          </p:cNvSpPr>
          <p:nvPr/>
        </p:nvSpPr>
        <p:spPr bwMode="auto">
          <a:xfrm>
            <a:off x="1357313" y="1214438"/>
            <a:ext cx="7500937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300"/>
              <a:t>Используется минимум простых украшений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FFFA2-FFFB-4BFB-8D47-98FF09498176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5" y="571500"/>
            <a:ext cx="8429625" cy="928688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4000" dirty="0" smtClean="0">
                <a:latin typeface="+mj-lt"/>
              </a:rPr>
              <a:t>Смешанный стиль (</a:t>
            </a:r>
            <a:r>
              <a:rPr lang="ru-RU" sz="4000" dirty="0" err="1" smtClean="0">
                <a:latin typeface="+mj-lt"/>
              </a:rPr>
              <a:t>Mixed</a:t>
            </a:r>
            <a:r>
              <a:rPr lang="ru-RU" sz="4000" dirty="0" smtClean="0">
                <a:latin typeface="+mj-lt"/>
              </a:rPr>
              <a:t> </a:t>
            </a:r>
            <a:r>
              <a:rPr lang="ru-RU" sz="4000" dirty="0" err="1" smtClean="0">
                <a:latin typeface="+mj-lt"/>
              </a:rPr>
              <a:t>media</a:t>
            </a:r>
            <a:r>
              <a:rPr lang="ru-RU" sz="4000" dirty="0" smtClean="0">
                <a:latin typeface="+mj-lt"/>
              </a:rPr>
              <a:t>)</a:t>
            </a:r>
            <a:endParaRPr lang="ru-RU" dirty="0" smtClean="0">
              <a:latin typeface="+mj-lt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dirty="0">
              <a:latin typeface="+mj-lt"/>
            </a:endParaRPr>
          </a:p>
        </p:txBody>
      </p:sp>
      <p:pic>
        <p:nvPicPr>
          <p:cNvPr id="26629" name="Picture 3" descr="C:\Documents and Settings\Admin\Рабочий стол\скрапбукинг\D1oZx9rTPnQ.jpg"/>
          <p:cNvPicPr>
            <a:picLocks noChangeAspect="1" noChangeArrowheads="1"/>
          </p:cNvPicPr>
          <p:nvPr/>
        </p:nvPicPr>
        <p:blipFill>
          <a:blip r:embed="rId2"/>
          <a:srcRect l="21346" b="4255"/>
          <a:stretch>
            <a:fillRect/>
          </a:stretch>
        </p:blipFill>
        <p:spPr bwMode="auto">
          <a:xfrm>
            <a:off x="571472" y="1571612"/>
            <a:ext cx="2895594" cy="27860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8" name="Picture 2" descr="C:\Documents and Settings\Admin\Рабочий стол\скрапбукинг\75197804_4.jpg"/>
          <p:cNvPicPr>
            <a:picLocks noChangeAspect="1" noChangeArrowheads="1"/>
          </p:cNvPicPr>
          <p:nvPr/>
        </p:nvPicPr>
        <p:blipFill>
          <a:blip r:embed="rId3"/>
          <a:srcRect t="12766" b="10638"/>
          <a:stretch>
            <a:fillRect/>
          </a:stretch>
        </p:blipFill>
        <p:spPr bwMode="auto">
          <a:xfrm>
            <a:off x="2928926" y="2285992"/>
            <a:ext cx="2797528" cy="28575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6" name="Содержимое 4" descr="ob-5.pn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 b="6204"/>
          <a:stretch>
            <a:fillRect/>
          </a:stretch>
        </p:blipFill>
        <p:spPr>
          <a:xfrm>
            <a:off x="5489235" y="2928934"/>
            <a:ext cx="3011855" cy="30718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FFFA2-FFFB-4BFB-8D47-98FF09498176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Содержимое 4" descr="3D-otkryitka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2976" y="1785926"/>
            <a:ext cx="4411468" cy="42036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4375" y="642924"/>
            <a:ext cx="7858125" cy="857250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4000" dirty="0" smtClean="0">
                <a:latin typeface="+mj-lt"/>
              </a:rPr>
              <a:t>Свободный стиль ( </a:t>
            </a:r>
            <a:r>
              <a:rPr lang="ru-RU" sz="4000" dirty="0" err="1" smtClean="0">
                <a:latin typeface="+mj-lt"/>
              </a:rPr>
              <a:t>Free</a:t>
            </a:r>
            <a:r>
              <a:rPr lang="ru-RU" sz="4000" dirty="0" smtClean="0">
                <a:latin typeface="+mj-lt"/>
              </a:rPr>
              <a:t> </a:t>
            </a:r>
            <a:r>
              <a:rPr lang="ru-RU" sz="4000" dirty="0" err="1" smtClean="0">
                <a:latin typeface="+mj-lt"/>
              </a:rPr>
              <a:t>style</a:t>
            </a:r>
            <a:r>
              <a:rPr lang="ru-RU" sz="4000" dirty="0" smtClean="0">
                <a:latin typeface="+mj-lt"/>
              </a:rPr>
              <a:t>)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dirty="0"/>
          </a:p>
        </p:txBody>
      </p:sp>
      <p:sp>
        <p:nvSpPr>
          <p:cNvPr id="27652" name="Прямоугольник 4"/>
          <p:cNvSpPr>
            <a:spLocks noChangeArrowheads="1"/>
          </p:cNvSpPr>
          <p:nvPr/>
        </p:nvSpPr>
        <p:spPr bwMode="auto">
          <a:xfrm>
            <a:off x="6000779" y="2293952"/>
            <a:ext cx="2714625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300" dirty="0"/>
              <a:t>Светлый фон, смелые цветовые сочетания, заголовок, сделанный вручную при помощи карандашей или фломастеров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FFFA2-FFFB-4BFB-8D47-98FF09498176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443914" cy="71438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err="1" smtClean="0"/>
              <a:t>Кардмейкинг</a:t>
            </a:r>
            <a:endParaRPr lang="ru-RU" sz="4400" b="1" dirty="0"/>
          </a:p>
        </p:txBody>
      </p:sp>
      <p:pic>
        <p:nvPicPr>
          <p:cNvPr id="28675" name="Picture 3" descr="C:\Documents and Settings\Admin\Рабочий стол\скрапбукинг\p4090404.jpg"/>
          <p:cNvPicPr>
            <a:picLocks noChangeAspect="1" noChangeArrowheads="1"/>
          </p:cNvPicPr>
          <p:nvPr/>
        </p:nvPicPr>
        <p:blipFill>
          <a:blip r:embed="rId2"/>
          <a:srcRect l="8064" t="9178" r="4839" b="10386"/>
          <a:stretch>
            <a:fillRect/>
          </a:stretch>
        </p:blipFill>
        <p:spPr bwMode="auto">
          <a:xfrm>
            <a:off x="500034" y="2143116"/>
            <a:ext cx="4378956" cy="3000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6" name="Содержимое 5" descr="гг9-300x257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3591" t="4192" r="8419" b="1490"/>
          <a:stretch>
            <a:fillRect/>
          </a:stretch>
        </p:blipFill>
        <p:spPr>
          <a:xfrm>
            <a:off x="5214942" y="2143116"/>
            <a:ext cx="3267098" cy="3000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FFFA2-FFFB-4BFB-8D47-98FF09498176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81028"/>
            <a:ext cx="8229600" cy="84770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dirty="0" err="1" smtClean="0"/>
              <a:t>Кардмейкинг</a:t>
            </a:r>
            <a:endParaRPr lang="ru-RU" b="1" dirty="0"/>
          </a:p>
        </p:txBody>
      </p:sp>
      <p:pic>
        <p:nvPicPr>
          <p:cNvPr id="29699" name="Содержимое 7" descr="sbabochkami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6132" t="4646" r="7002" b="5540"/>
          <a:stretch>
            <a:fillRect/>
          </a:stretch>
        </p:blipFill>
        <p:spPr>
          <a:xfrm>
            <a:off x="928662" y="1928802"/>
            <a:ext cx="3643338" cy="41434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0" name="Содержимое 5" descr="Рисунок2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r="3099"/>
          <a:stretch>
            <a:fillRect/>
          </a:stretch>
        </p:blipFill>
        <p:spPr>
          <a:xfrm>
            <a:off x="5305671" y="1952627"/>
            <a:ext cx="2909667" cy="41195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FFFA2-FFFB-4BFB-8D47-98FF09498176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Содержимое 9" descr="Фото01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8829" t="1673" r="18410"/>
          <a:stretch>
            <a:fillRect/>
          </a:stretch>
        </p:blipFill>
        <p:spPr>
          <a:xfrm>
            <a:off x="2786050" y="2071678"/>
            <a:ext cx="3450314" cy="40544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15436" cy="78581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400" smtClean="0"/>
              <a:t>Варианты оформления открыток</a:t>
            </a:r>
            <a:endParaRPr lang="ru-RU" sz="4400"/>
          </a:p>
        </p:txBody>
      </p:sp>
      <p:sp>
        <p:nvSpPr>
          <p:cNvPr id="30724" name="Прямоугольник 3"/>
          <p:cNvSpPr>
            <a:spLocks noChangeArrowheads="1"/>
          </p:cNvSpPr>
          <p:nvPr/>
        </p:nvSpPr>
        <p:spPr bwMode="auto">
          <a:xfrm>
            <a:off x="1214438" y="1214438"/>
            <a:ext cx="68580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300"/>
              <a:t> Работы выполненные на уроке технологии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B7EBE-0802-4DF5-8CB4-4923A4F0E9A8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Содержимое 15" descr="20150116_232717.jpg"/>
          <p:cNvPicPr>
            <a:picLocks noChangeAspect="1"/>
          </p:cNvPicPr>
          <p:nvPr/>
        </p:nvPicPr>
        <p:blipFill>
          <a:blip r:embed="rId2"/>
          <a:srcRect l="11428" t="1693" r="48571" b="10270"/>
          <a:stretch>
            <a:fillRect/>
          </a:stretch>
        </p:blipFill>
        <p:spPr bwMode="auto">
          <a:xfrm>
            <a:off x="1142976" y="2214554"/>
            <a:ext cx="3000396" cy="37147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>
              <a:defRPr/>
            </a:pPr>
            <a:r>
              <a:rPr lang="ru-RU" sz="4000" smtClean="0"/>
              <a:t>Варианты оформления открыток</a:t>
            </a:r>
            <a:endParaRPr lang="ru-RU"/>
          </a:p>
        </p:txBody>
      </p:sp>
      <p:sp>
        <p:nvSpPr>
          <p:cNvPr id="31748" name="Содержимое 5"/>
          <p:cNvSpPr>
            <a:spLocks noGrp="1"/>
          </p:cNvSpPr>
          <p:nvPr>
            <p:ph sz="half" idx="1"/>
          </p:nvPr>
        </p:nvSpPr>
        <p:spPr>
          <a:xfrm>
            <a:off x="1285875" y="1214438"/>
            <a:ext cx="6858000" cy="642937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300" smtClean="0"/>
              <a:t>  Работы выполненные на уроке технологии</a:t>
            </a:r>
          </a:p>
        </p:txBody>
      </p:sp>
      <p:pic>
        <p:nvPicPr>
          <p:cNvPr id="5" name="Содержимое 15" descr="20150116_232717.jpg"/>
          <p:cNvPicPr>
            <a:picLocks noChangeAspect="1"/>
          </p:cNvPicPr>
          <p:nvPr/>
        </p:nvPicPr>
        <p:blipFill>
          <a:blip r:embed="rId2"/>
          <a:srcRect l="48572" t="6772" r="13333" b="10270"/>
          <a:stretch>
            <a:fillRect/>
          </a:stretch>
        </p:blipFill>
        <p:spPr bwMode="auto">
          <a:xfrm>
            <a:off x="5000628" y="2214553"/>
            <a:ext cx="3071834" cy="37629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B7EBE-0802-4DF5-8CB4-4923A4F0E9A8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>
              <a:defRPr/>
            </a:pPr>
            <a:r>
              <a:rPr lang="ru-RU" sz="4000" dirty="0" smtClean="0"/>
              <a:t>Варианты оформления открыток</a:t>
            </a:r>
            <a:endParaRPr lang="ru-RU" dirty="0"/>
          </a:p>
        </p:txBody>
      </p:sp>
      <p:pic>
        <p:nvPicPr>
          <p:cNvPr id="32771" name="Содержимое 6" descr="20141206_092737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14594" b="9189"/>
          <a:stretch>
            <a:fillRect/>
          </a:stretch>
        </p:blipFill>
        <p:spPr>
          <a:xfrm>
            <a:off x="4895603" y="2357430"/>
            <a:ext cx="2962545" cy="35004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2" name="Содержимое 8" descr="20141206_092843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18406" r="9755" b="12438"/>
          <a:stretch>
            <a:fillRect/>
          </a:stretch>
        </p:blipFill>
        <p:spPr>
          <a:xfrm>
            <a:off x="988471" y="2357430"/>
            <a:ext cx="3012025" cy="35004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773" name="Прямоугольник 4"/>
          <p:cNvSpPr>
            <a:spLocks noChangeArrowheads="1"/>
          </p:cNvSpPr>
          <p:nvPr/>
        </p:nvSpPr>
        <p:spPr bwMode="auto">
          <a:xfrm>
            <a:off x="500063" y="1071563"/>
            <a:ext cx="8143875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300"/>
              <a:t> Работы выполненные на уроке технологии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FFFA2-FFFB-4BFB-8D47-98FF09498176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Содержимое 8" descr="Фото012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1604" y="1643050"/>
            <a:ext cx="60960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714375" y="571500"/>
            <a:ext cx="8143875" cy="1214438"/>
          </a:xfrm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ru-RU" sz="4000" dirty="0" smtClean="0">
                <a:latin typeface="+mj-lt"/>
              </a:rPr>
              <a:t>Процесс изготовления открытки</a:t>
            </a:r>
            <a:endParaRPr lang="ru-RU" sz="4000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FFFA2-FFFB-4BFB-8D47-98FF09498176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38098"/>
            <a:ext cx="8229600" cy="1219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История </a:t>
            </a:r>
            <a:r>
              <a:rPr lang="ru-RU" b="1" dirty="0" smtClean="0"/>
              <a:t>возникновения</a:t>
            </a:r>
            <a:endParaRPr lang="ru-RU" b="1" dirty="0"/>
          </a:p>
        </p:txBody>
      </p:sp>
      <p:pic>
        <p:nvPicPr>
          <p:cNvPr id="7171" name="Содержимое 8" descr="1249998362_scrapbooking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850" b="20968"/>
          <a:stretch>
            <a:fillRect/>
          </a:stretch>
        </p:blipFill>
        <p:spPr>
          <a:xfrm>
            <a:off x="500034" y="1881901"/>
            <a:ext cx="5000660" cy="37616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Текст 7"/>
          <p:cNvSpPr>
            <a:spLocks noGrp="1"/>
          </p:cNvSpPr>
          <p:nvPr>
            <p:ph sz="half" idx="2"/>
          </p:nvPr>
        </p:nvSpPr>
        <p:spPr>
          <a:xfrm>
            <a:off x="5429257" y="2071678"/>
            <a:ext cx="3571899" cy="383381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 	</a:t>
            </a:r>
            <a:r>
              <a:rPr lang="ru-RU" dirty="0" err="1" smtClean="0"/>
              <a:t>Скрапбукинг</a:t>
            </a:r>
            <a:r>
              <a:rPr lang="en-US" dirty="0" smtClean="0"/>
              <a:t> </a:t>
            </a:r>
            <a:r>
              <a:rPr lang="ru-RU" dirty="0" smtClean="0"/>
              <a:t>или</a:t>
            </a:r>
            <a:r>
              <a:rPr lang="ru-RU" dirty="0" smtClean="0"/>
              <a:t> </a:t>
            </a:r>
            <a:r>
              <a:rPr lang="ru-RU" dirty="0" err="1" smtClean="0"/>
              <a:t>скрэпбукинг</a:t>
            </a:r>
            <a:r>
              <a:rPr lang="ru-RU" dirty="0" smtClean="0"/>
              <a:t> </a:t>
            </a:r>
            <a:r>
              <a:rPr lang="ru-RU" dirty="0" smtClean="0"/>
              <a:t>(</a:t>
            </a:r>
            <a:r>
              <a:rPr lang="en-US" dirty="0" err="1" smtClean="0"/>
              <a:t>англ</a:t>
            </a:r>
            <a:r>
              <a:rPr lang="en-US" dirty="0" smtClean="0"/>
              <a:t>. S</a:t>
            </a:r>
            <a:r>
              <a:rPr lang="ru-RU" dirty="0" err="1" smtClean="0"/>
              <a:t>crapbooking</a:t>
            </a:r>
            <a:r>
              <a:rPr lang="en-US" dirty="0" smtClean="0"/>
              <a:t>) 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ru-RU" sz="2400" dirty="0" smtClean="0"/>
              <a:t>  </a:t>
            </a:r>
            <a:r>
              <a:rPr lang="en-US" sz="2400" dirty="0" smtClean="0"/>
              <a:t>	</a:t>
            </a:r>
            <a:r>
              <a:rPr lang="ru-RU" sz="2400" dirty="0" err="1" smtClean="0"/>
              <a:t>Scrap</a:t>
            </a:r>
            <a:r>
              <a:rPr lang="ru-RU" sz="2400" dirty="0" smtClean="0"/>
              <a:t> </a:t>
            </a:r>
            <a:r>
              <a:rPr lang="ru-RU" sz="2400" dirty="0" smtClean="0"/>
              <a:t>—  вырезка и </a:t>
            </a:r>
            <a:r>
              <a:rPr lang="ru-RU" sz="2400" dirty="0" err="1" smtClean="0"/>
              <a:t>book</a:t>
            </a:r>
            <a:r>
              <a:rPr lang="ru-RU" sz="2400" dirty="0" smtClean="0"/>
              <a:t> —   книга. Если переводить буквально — «книга из вырезок»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FFFA2-FFFB-4BFB-8D47-98FF0949817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500306"/>
            <a:ext cx="8229600" cy="100013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355DE-26E0-402A-933A-207D085FA669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1914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dirty="0" smtClean="0"/>
              <a:t>«</a:t>
            </a:r>
            <a:r>
              <a:rPr b="1" err="1" smtClean="0"/>
              <a:t>H</a:t>
            </a:r>
            <a:r>
              <a:rPr lang="ru-RU" b="1" dirty="0" err="1" smtClean="0"/>
              <a:t>ypomnema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8195" name="Содержимое 4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rcRect l="3367" r="4040" b="9268"/>
          <a:stretch>
            <a:fillRect/>
          </a:stretch>
        </p:blipFill>
        <p:spPr>
          <a:xfrm>
            <a:off x="857224" y="1633973"/>
            <a:ext cx="4000528" cy="45096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5357818" y="2285992"/>
            <a:ext cx="27860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В Древней Греции пользовались записной книжкой, которая называлась </a:t>
            </a:r>
            <a:r>
              <a:rPr lang="ru-RU" sz="2400" dirty="0" smtClean="0"/>
              <a:t>«</a:t>
            </a:r>
            <a:r>
              <a:rPr lang="ru-RU" sz="2400" b="1" dirty="0" err="1" smtClean="0"/>
              <a:t>Hypomnema</a:t>
            </a:r>
            <a:r>
              <a:rPr lang="ru-RU" sz="2400" dirty="0"/>
              <a:t>».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B7EBE-0802-4DF5-8CB4-4923A4F0E9A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Содержимое 6" descr="stammbuch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516" t="1575" r="4389" b="5495"/>
          <a:stretch>
            <a:fillRect/>
          </a:stretch>
        </p:blipFill>
        <p:spPr>
          <a:xfrm>
            <a:off x="500034" y="1856399"/>
            <a:ext cx="4929222" cy="3930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195" name="Содержимое 5"/>
          <p:cNvSpPr>
            <a:spLocks noGrp="1"/>
          </p:cNvSpPr>
          <p:nvPr>
            <p:ph sz="half" idx="2"/>
          </p:nvPr>
        </p:nvSpPr>
        <p:spPr>
          <a:xfrm>
            <a:off x="-428625" y="642925"/>
            <a:ext cx="8929688" cy="1000125"/>
          </a:xfrm>
        </p:spPr>
        <p:txBody>
          <a:bodyPr/>
          <a:lstStyle/>
          <a:p>
            <a:pPr lvl="4" algn="ctr" eaLnBrk="1" hangingPunct="1">
              <a:buFont typeface="Wingdings 2" pitchFamily="18" charset="2"/>
              <a:buNone/>
              <a:defRPr/>
            </a:pPr>
            <a:r>
              <a:rPr lang="ru-RU" sz="4200" dirty="0" smtClean="0">
                <a:latin typeface="+mj-lt"/>
              </a:rPr>
              <a:t>«</a:t>
            </a:r>
            <a:r>
              <a:rPr lang="ru-RU" sz="4200" dirty="0" err="1" smtClean="0">
                <a:latin typeface="+mj-lt"/>
              </a:rPr>
              <a:t>Commonplace</a:t>
            </a:r>
            <a:r>
              <a:rPr lang="ru-RU" sz="4200" dirty="0" smtClean="0">
                <a:latin typeface="+mj-lt"/>
              </a:rPr>
              <a:t> </a:t>
            </a:r>
            <a:r>
              <a:rPr lang="ru-RU" sz="4200" dirty="0" err="1" smtClean="0">
                <a:latin typeface="+mj-lt"/>
              </a:rPr>
              <a:t>books</a:t>
            </a:r>
            <a:r>
              <a:rPr lang="ru-RU" sz="4200" dirty="0" smtClean="0">
                <a:latin typeface="+mj-lt"/>
              </a:rPr>
              <a:t>» </a:t>
            </a:r>
          </a:p>
        </p:txBody>
      </p:sp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5643571" y="2000240"/>
            <a:ext cx="328614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/>
              <a:t>В Англии </a:t>
            </a:r>
            <a:r>
              <a:rPr lang="ru-RU" sz="2400" dirty="0" smtClean="0"/>
              <a:t>15 века, студенты  и филологи </a:t>
            </a:r>
            <a:r>
              <a:rPr lang="ru-RU" sz="2400" dirty="0"/>
              <a:t>пользовались записными книжками, в которые записывали письма, цитаты, стихи, рецепты, тексты молитв и т.п.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FFFA2-FFFB-4BFB-8D47-98FF0949817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Содержимое 5" descr="956776515.jpg"/>
          <p:cNvPicPr>
            <a:picLocks noGrp="1" noChangeAspect="1"/>
          </p:cNvPicPr>
          <p:nvPr>
            <p:ph idx="1"/>
          </p:nvPr>
        </p:nvPicPr>
        <p:blipFill>
          <a:blip r:embed="rId2"/>
          <a:srcRect l="596" t="1613" r="1376"/>
          <a:stretch>
            <a:fillRect/>
          </a:stretch>
        </p:blipFill>
        <p:spPr>
          <a:xfrm>
            <a:off x="785786" y="1714506"/>
            <a:ext cx="7572428" cy="43577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Альбом в </a:t>
            </a:r>
            <a:r>
              <a:rPr lang="ru-RU" b="1" dirty="0" smtClean="0">
                <a:solidFill>
                  <a:schemeClr val="tx1"/>
                </a:solidFill>
              </a:rPr>
              <a:t>начале 18 века 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B7EBE-0802-4DF5-8CB4-4923A4F0E9A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785813" y="457200"/>
            <a:ext cx="7977187" cy="1066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 b="0" dirty="0" smtClean="0">
                <a:latin typeface="+mj-lt"/>
              </a:rPr>
              <a:t>Марк Твен и </a:t>
            </a:r>
            <a:r>
              <a:rPr lang="ru-RU" sz="4000" b="0" dirty="0" err="1" smtClean="0">
                <a:latin typeface="+mj-lt"/>
              </a:rPr>
              <a:t>скрапбукинг</a:t>
            </a:r>
            <a:r>
              <a:rPr lang="ru-RU" sz="4000" b="0" dirty="0" smtClean="0">
                <a:latin typeface="+mj-lt"/>
              </a:rPr>
              <a:t> </a:t>
            </a:r>
            <a:br>
              <a:rPr lang="ru-RU" sz="4000" b="0" dirty="0" smtClean="0">
                <a:latin typeface="+mj-lt"/>
              </a:rPr>
            </a:br>
            <a:endParaRPr lang="ru-RU" sz="4000" b="0" dirty="0">
              <a:latin typeface="+mj-lt"/>
            </a:endParaRPr>
          </a:p>
        </p:txBody>
      </p:sp>
      <p:pic>
        <p:nvPicPr>
          <p:cNvPr id="11267" name="Picture 2" descr="C:\Documents and Settings\Admin\Рабочий стол\скрапбукинг\istorija_skrap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000125"/>
            <a:ext cx="6264275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Содержимое 6" descr="mark-twain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72063" y="3571875"/>
            <a:ext cx="3705225" cy="2692400"/>
          </a:xfrm>
        </p:spPr>
      </p:pic>
      <p:sp>
        <p:nvSpPr>
          <p:cNvPr id="11269" name="Прямоугольник 13"/>
          <p:cNvSpPr>
            <a:spLocks noChangeArrowheads="1"/>
          </p:cNvSpPr>
          <p:nvPr/>
        </p:nvSpPr>
        <p:spPr bwMode="auto">
          <a:xfrm rot="10800000" flipV="1">
            <a:off x="571500" y="4411663"/>
            <a:ext cx="428625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300" dirty="0" smtClean="0"/>
              <a:t>Идея  </a:t>
            </a:r>
            <a:r>
              <a:rPr lang="ru-RU" sz="2300" dirty="0"/>
              <a:t>Марка Твена состояла в том , чтобы печатать тонкие полоски клея на страницах альбомов для приклеивания </a:t>
            </a:r>
            <a:r>
              <a:rPr lang="ru-RU" sz="2300" dirty="0" smtClean="0"/>
              <a:t>фотографий.</a:t>
            </a:r>
            <a:endParaRPr lang="ru-RU" sz="23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82205-6DB4-4D7C-B028-CDABE97DBD2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Фотоальбом  </a:t>
            </a:r>
            <a:r>
              <a:rPr lang="ru-RU" b="1" dirty="0" smtClean="0">
                <a:solidFill>
                  <a:schemeClr val="tx1"/>
                </a:solidFill>
              </a:rPr>
              <a:t>в конце 19 века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292" name="Содержимое 6" descr="d2757b32c5adfa5e8f97d32bfb82241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1388" b="4206"/>
          <a:stretch>
            <a:fillRect/>
          </a:stretch>
        </p:blipFill>
        <p:spPr>
          <a:xfrm>
            <a:off x="1357290" y="1357298"/>
            <a:ext cx="6215106" cy="48577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FFFA2-FFFB-4BFB-8D47-98FF0949817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dirty="0" smtClean="0"/>
              <a:t>Альбомы в России</a:t>
            </a:r>
            <a:endParaRPr lang="ru-RU" b="1" dirty="0"/>
          </a:p>
        </p:txBody>
      </p:sp>
      <p:pic>
        <p:nvPicPr>
          <p:cNvPr id="13315" name="Содержимое 6" descr="album-amicorum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786" y="1714488"/>
            <a:ext cx="6357982" cy="37862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6" name="Содержимое 3" descr="yowqiop1ym7g3i4vnjtb4w3-029fz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72198" y="3214686"/>
            <a:ext cx="2286016" cy="31141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FFFA2-FFFB-4BFB-8D47-98FF0949817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677</TotalTime>
  <Words>371</Words>
  <Application>Microsoft Office PowerPoint</Application>
  <PresentationFormat>Экран (4:3)</PresentationFormat>
  <Paragraphs>92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Constantia</vt:lpstr>
      <vt:lpstr>Arial</vt:lpstr>
      <vt:lpstr>Wingdings 2</vt:lpstr>
      <vt:lpstr>Calibri</vt:lpstr>
      <vt:lpstr>Бумажная</vt:lpstr>
      <vt:lpstr>Скрапбукинг и кардмейкинг</vt:lpstr>
      <vt:lpstr>Слайд 2</vt:lpstr>
      <vt:lpstr>История возникновения</vt:lpstr>
      <vt:lpstr>«Hypomnema»</vt:lpstr>
      <vt:lpstr>Слайд 5</vt:lpstr>
      <vt:lpstr>Альбом в начале 18 века </vt:lpstr>
      <vt:lpstr>Марк Твен и скрапбукинг  </vt:lpstr>
      <vt:lpstr>Фотоальбом  в конце 19 века</vt:lpstr>
      <vt:lpstr>Альбомы в России</vt:lpstr>
      <vt:lpstr>Слайд 10</vt:lpstr>
      <vt:lpstr>Слайд 11</vt:lpstr>
      <vt:lpstr>Слайд 12</vt:lpstr>
      <vt:lpstr>Базовые техники</vt:lpstr>
      <vt:lpstr>Слайд 14</vt:lpstr>
      <vt:lpstr>Слайд 15</vt:lpstr>
      <vt:lpstr>Базовые стили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Кардмейкинг</vt:lpstr>
      <vt:lpstr>Кардмейкинг</vt:lpstr>
      <vt:lpstr>Варианты оформления открыток</vt:lpstr>
      <vt:lpstr>Варианты оформления открыток</vt:lpstr>
      <vt:lpstr>Варианты оформления открыток</vt:lpstr>
      <vt:lpstr>Слайд 29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Скрапбукинг</dc:title>
  <cp:lastModifiedBy>karelia</cp:lastModifiedBy>
  <cp:revision>75</cp:revision>
  <dcterms:modified xsi:type="dcterms:W3CDTF">2015-01-25T20:30:52Z</dcterms:modified>
</cp:coreProperties>
</file>