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9" r:id="rId3"/>
    <p:sldId id="310" r:id="rId4"/>
    <p:sldId id="312" r:id="rId5"/>
    <p:sldId id="314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69" r:id="rId18"/>
    <p:sldId id="272" r:id="rId19"/>
    <p:sldId id="273" r:id="rId20"/>
    <p:sldId id="274" r:id="rId21"/>
    <p:sldId id="275" r:id="rId22"/>
    <p:sldId id="302" r:id="rId23"/>
    <p:sldId id="303" r:id="rId24"/>
    <p:sldId id="304" r:id="rId25"/>
    <p:sldId id="278" r:id="rId26"/>
    <p:sldId id="307" r:id="rId27"/>
    <p:sldId id="308" r:id="rId28"/>
    <p:sldId id="31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A6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D6B16-116A-4736-ABA6-341F8CBF7812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1CB8A-1138-4B0C-85B7-3825BE0C75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CB8A-1138-4B0C-85B7-3825BE0C75EE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1CB8A-1138-4B0C-85B7-3825BE0C75EE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2BB89-47AB-48EE-98C7-B29E20683701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9D72A-9205-43F5-AE6A-D121BDB8C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ПОСТРОЕНИЕ АКСОНОМЕТРИЧЕСКИХ ПРОЕКЦИЙ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286256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Антипова Галина Антоновна,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черчения и   </a:t>
            </a:r>
          </a:p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информатики                            ГБОУ СОШ № 2034, г. Москва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4883" t="19367" r="15820" b="34901"/>
          <a:stretch>
            <a:fillRect/>
          </a:stretch>
        </p:blipFill>
        <p:spPr bwMode="auto">
          <a:xfrm>
            <a:off x="292896" y="1357298"/>
            <a:ext cx="26360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1875" t="30166" r="23007" b="29389"/>
          <a:stretch>
            <a:fillRect/>
          </a:stretch>
        </p:blipFill>
        <p:spPr bwMode="auto">
          <a:xfrm>
            <a:off x="5715008" y="4071942"/>
            <a:ext cx="3030460" cy="253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1428736"/>
            <a:ext cx="2714644" cy="243150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357298"/>
            <a:ext cx="277730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7"/>
          <p:cNvGrpSpPr>
            <a:grpSpLocks/>
          </p:cNvGrpSpPr>
          <p:nvPr/>
        </p:nvGrpSpPr>
        <p:grpSpPr bwMode="auto">
          <a:xfrm>
            <a:off x="500034" y="0"/>
            <a:ext cx="8358214" cy="6462434"/>
            <a:chOff x="0" y="-541980"/>
            <a:chExt cx="9144000" cy="7004437"/>
          </a:xfrm>
        </p:grpSpPr>
        <p:cxnSp>
          <p:nvCxnSpPr>
            <p:cNvPr id="129" name="Прямая соединительная линия 128"/>
            <p:cNvCxnSpPr/>
            <p:nvPr/>
          </p:nvCxnSpPr>
          <p:spPr>
            <a:xfrm>
              <a:off x="0" y="4643453"/>
              <a:ext cx="9144000" cy="0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Прямая соединительная линия 131"/>
            <p:cNvCxnSpPr/>
            <p:nvPr/>
          </p:nvCxnSpPr>
          <p:spPr>
            <a:xfrm>
              <a:off x="0" y="4643453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0" y="5357831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/>
            <p:cNvCxnSpPr/>
            <p:nvPr/>
          </p:nvCxnSpPr>
          <p:spPr>
            <a:xfrm rot="10800000">
              <a:off x="1000125" y="2500321"/>
              <a:ext cx="3571875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 rot="5400000">
              <a:off x="5893585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5179210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rot="5400000">
              <a:off x="4464835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3750460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3036085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rot="5400000">
              <a:off x="1607336" y="3250417"/>
              <a:ext cx="45005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 rot="5400000">
              <a:off x="892961" y="3250417"/>
              <a:ext cx="45005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rot="5400000">
              <a:off x="178585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 rot="5400000">
              <a:off x="-535790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214313" y="3929076"/>
              <a:ext cx="86439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>
              <a:off x="214313" y="3214698"/>
              <a:ext cx="86439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>
              <a:off x="285750" y="2500321"/>
              <a:ext cx="8643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-1250164" y="3250417"/>
              <a:ext cx="45005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rot="5400000">
              <a:off x="2071678" y="3000385"/>
              <a:ext cx="5000642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rot="5400000" flipH="1" flipV="1">
              <a:off x="2571744" y="2643196"/>
              <a:ext cx="4000514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endCxn id="36" idx="3"/>
            </p:cNvCxnSpPr>
            <p:nvPr/>
          </p:nvCxnSpPr>
          <p:spPr>
            <a:xfrm flipV="1">
              <a:off x="4572000" y="2551121"/>
              <a:ext cx="3521075" cy="20923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5400000">
              <a:off x="7036589" y="3607606"/>
              <a:ext cx="2214571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4572000" y="2500321"/>
              <a:ext cx="3571875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-71442" y="3571887"/>
              <a:ext cx="2143132" cy="0"/>
            </a:xfrm>
            <a:prstGeom prst="line">
              <a:avLst/>
            </a:prstGeom>
            <a:ln w="28575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38" idx="5"/>
            </p:cNvCxnSpPr>
            <p:nvPr/>
          </p:nvCxnSpPr>
          <p:spPr>
            <a:xfrm rot="10800000">
              <a:off x="1050925" y="2551121"/>
              <a:ext cx="3521075" cy="209233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Блок-схема: узел 35"/>
            <p:cNvSpPr/>
            <p:nvPr/>
          </p:nvSpPr>
          <p:spPr>
            <a:xfrm>
              <a:off x="8072438" y="2428883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Блок-схема: узел 37"/>
            <p:cNvSpPr/>
            <p:nvPr/>
          </p:nvSpPr>
          <p:spPr>
            <a:xfrm>
              <a:off x="928688" y="2428883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521493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Блок-схема: узел 42"/>
            <p:cNvSpPr/>
            <p:nvPr/>
          </p:nvSpPr>
          <p:spPr>
            <a:xfrm>
              <a:off x="5929313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Блок-схема: узел 43"/>
            <p:cNvSpPr/>
            <p:nvPr/>
          </p:nvSpPr>
          <p:spPr>
            <a:xfrm>
              <a:off x="664368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7358063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Блок-схема: узел 45"/>
            <p:cNvSpPr/>
            <p:nvPr/>
          </p:nvSpPr>
          <p:spPr>
            <a:xfrm>
              <a:off x="807243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Блок-схема: узел 46"/>
            <p:cNvSpPr/>
            <p:nvPr/>
          </p:nvSpPr>
          <p:spPr>
            <a:xfrm>
              <a:off x="378618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8" name="Блок-схема: узел 47"/>
            <p:cNvSpPr/>
            <p:nvPr/>
          </p:nvSpPr>
          <p:spPr>
            <a:xfrm>
              <a:off x="3071813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Блок-схема: узел 48"/>
            <p:cNvSpPr/>
            <p:nvPr/>
          </p:nvSpPr>
          <p:spPr>
            <a:xfrm>
              <a:off x="235743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1643063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Блок-схема: узел 50"/>
            <p:cNvSpPr/>
            <p:nvPr/>
          </p:nvSpPr>
          <p:spPr>
            <a:xfrm>
              <a:off x="928688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Блок-схема: узел 51"/>
            <p:cNvSpPr/>
            <p:nvPr/>
          </p:nvSpPr>
          <p:spPr>
            <a:xfrm>
              <a:off x="928688" y="3857638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928688" y="3143261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Блок-схема: узел 53"/>
            <p:cNvSpPr/>
            <p:nvPr/>
          </p:nvSpPr>
          <p:spPr>
            <a:xfrm>
              <a:off x="8072438" y="3857638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Блок-схема: узел 54"/>
            <p:cNvSpPr/>
            <p:nvPr/>
          </p:nvSpPr>
          <p:spPr>
            <a:xfrm>
              <a:off x="8072438" y="3143261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39" name="TextBox 56"/>
            <p:cNvSpPr txBox="1">
              <a:spLocks noChangeArrowheads="1"/>
            </p:cNvSpPr>
            <p:nvPr/>
          </p:nvSpPr>
          <p:spPr bwMode="auto">
            <a:xfrm>
              <a:off x="703387" y="-541980"/>
              <a:ext cx="81439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Построение осей в изометрической проекции</a:t>
              </a:r>
            </a:p>
          </p:txBody>
        </p:sp>
        <p:sp>
          <p:nvSpPr>
            <p:cNvPr id="4140" name="TextBox 57"/>
            <p:cNvSpPr txBox="1">
              <a:spLocks noChangeArrowheads="1"/>
            </p:cNvSpPr>
            <p:nvPr/>
          </p:nvSpPr>
          <p:spPr bwMode="auto">
            <a:xfrm>
              <a:off x="4572000" y="4714908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latin typeface="Calibri" pitchFamily="34" charset="0"/>
                </a:rPr>
                <a:t>0</a:t>
              </a:r>
            </a:p>
          </p:txBody>
        </p:sp>
        <p:sp>
          <p:nvSpPr>
            <p:cNvPr id="4141" name="TextBox 58"/>
            <p:cNvSpPr txBox="1">
              <a:spLocks noChangeArrowheads="1"/>
            </p:cNvSpPr>
            <p:nvPr/>
          </p:nvSpPr>
          <p:spPr bwMode="auto">
            <a:xfrm>
              <a:off x="514350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142" name="TextBox 59"/>
            <p:cNvSpPr txBox="1">
              <a:spLocks noChangeArrowheads="1"/>
            </p:cNvSpPr>
            <p:nvPr/>
          </p:nvSpPr>
          <p:spPr bwMode="auto">
            <a:xfrm>
              <a:off x="585788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143" name="TextBox 60"/>
            <p:cNvSpPr txBox="1">
              <a:spLocks noChangeArrowheads="1"/>
            </p:cNvSpPr>
            <p:nvPr/>
          </p:nvSpPr>
          <p:spPr bwMode="auto">
            <a:xfrm>
              <a:off x="657226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3</a:t>
              </a:r>
            </a:p>
          </p:txBody>
        </p:sp>
        <p:sp>
          <p:nvSpPr>
            <p:cNvPr id="4144" name="TextBox 61"/>
            <p:cNvSpPr txBox="1">
              <a:spLocks noChangeArrowheads="1"/>
            </p:cNvSpPr>
            <p:nvPr/>
          </p:nvSpPr>
          <p:spPr bwMode="auto">
            <a:xfrm>
              <a:off x="728664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4</a:t>
              </a:r>
            </a:p>
          </p:txBody>
        </p:sp>
        <p:sp>
          <p:nvSpPr>
            <p:cNvPr id="4145" name="TextBox 62"/>
            <p:cNvSpPr txBox="1">
              <a:spLocks noChangeArrowheads="1"/>
            </p:cNvSpPr>
            <p:nvPr/>
          </p:nvSpPr>
          <p:spPr bwMode="auto">
            <a:xfrm>
              <a:off x="800102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5</a:t>
              </a:r>
            </a:p>
          </p:txBody>
        </p:sp>
        <p:sp>
          <p:nvSpPr>
            <p:cNvPr id="4146" name="TextBox 63"/>
            <p:cNvSpPr txBox="1">
              <a:spLocks noChangeArrowheads="1"/>
            </p:cNvSpPr>
            <p:nvPr/>
          </p:nvSpPr>
          <p:spPr bwMode="auto">
            <a:xfrm>
              <a:off x="8286776" y="3786214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147" name="TextBox 64"/>
            <p:cNvSpPr txBox="1">
              <a:spLocks noChangeArrowheads="1"/>
            </p:cNvSpPr>
            <p:nvPr/>
          </p:nvSpPr>
          <p:spPr bwMode="auto">
            <a:xfrm>
              <a:off x="8286776" y="3071834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148" name="TextBox 65"/>
            <p:cNvSpPr txBox="1">
              <a:spLocks noChangeArrowheads="1"/>
            </p:cNvSpPr>
            <p:nvPr/>
          </p:nvSpPr>
          <p:spPr bwMode="auto">
            <a:xfrm>
              <a:off x="8286776" y="228601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3</a:t>
              </a:r>
            </a:p>
          </p:txBody>
        </p:sp>
        <p:sp>
          <p:nvSpPr>
            <p:cNvPr id="4149" name="TextBox 66"/>
            <p:cNvSpPr txBox="1">
              <a:spLocks noChangeArrowheads="1"/>
            </p:cNvSpPr>
            <p:nvPr/>
          </p:nvSpPr>
          <p:spPr bwMode="auto">
            <a:xfrm>
              <a:off x="571472" y="228601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3</a:t>
              </a:r>
            </a:p>
          </p:txBody>
        </p:sp>
        <p:sp>
          <p:nvSpPr>
            <p:cNvPr id="4150" name="TextBox 67"/>
            <p:cNvSpPr txBox="1">
              <a:spLocks noChangeArrowheads="1"/>
            </p:cNvSpPr>
            <p:nvPr/>
          </p:nvSpPr>
          <p:spPr bwMode="auto">
            <a:xfrm>
              <a:off x="571472" y="300039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151" name="TextBox 68"/>
            <p:cNvSpPr txBox="1">
              <a:spLocks noChangeArrowheads="1"/>
            </p:cNvSpPr>
            <p:nvPr/>
          </p:nvSpPr>
          <p:spPr bwMode="auto">
            <a:xfrm>
              <a:off x="571472" y="3786214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152" name="TextBox 69"/>
            <p:cNvSpPr txBox="1">
              <a:spLocks noChangeArrowheads="1"/>
            </p:cNvSpPr>
            <p:nvPr/>
          </p:nvSpPr>
          <p:spPr bwMode="auto">
            <a:xfrm>
              <a:off x="785786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5</a:t>
              </a:r>
            </a:p>
          </p:txBody>
        </p:sp>
        <p:sp>
          <p:nvSpPr>
            <p:cNvPr id="4153" name="TextBox 70"/>
            <p:cNvSpPr txBox="1">
              <a:spLocks noChangeArrowheads="1"/>
            </p:cNvSpPr>
            <p:nvPr/>
          </p:nvSpPr>
          <p:spPr bwMode="auto">
            <a:xfrm>
              <a:off x="157160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4</a:t>
              </a:r>
            </a:p>
          </p:txBody>
        </p:sp>
        <p:sp>
          <p:nvSpPr>
            <p:cNvPr id="4154" name="TextBox 71"/>
            <p:cNvSpPr txBox="1">
              <a:spLocks noChangeArrowheads="1"/>
            </p:cNvSpPr>
            <p:nvPr/>
          </p:nvSpPr>
          <p:spPr bwMode="auto">
            <a:xfrm>
              <a:off x="228598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3</a:t>
              </a:r>
            </a:p>
          </p:txBody>
        </p:sp>
        <p:sp>
          <p:nvSpPr>
            <p:cNvPr id="4155" name="TextBox 72"/>
            <p:cNvSpPr txBox="1">
              <a:spLocks noChangeArrowheads="1"/>
            </p:cNvSpPr>
            <p:nvPr/>
          </p:nvSpPr>
          <p:spPr bwMode="auto">
            <a:xfrm>
              <a:off x="300036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2</a:t>
              </a:r>
            </a:p>
          </p:txBody>
        </p:sp>
        <p:sp>
          <p:nvSpPr>
            <p:cNvPr id="4156" name="TextBox 73"/>
            <p:cNvSpPr txBox="1">
              <a:spLocks noChangeArrowheads="1"/>
            </p:cNvSpPr>
            <p:nvPr/>
          </p:nvSpPr>
          <p:spPr bwMode="auto">
            <a:xfrm>
              <a:off x="3714744" y="4786346"/>
              <a:ext cx="2857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alibri" pitchFamily="34" charset="0"/>
                </a:rPr>
                <a:t>1</a:t>
              </a:r>
            </a:p>
          </p:txBody>
        </p:sp>
        <p:sp>
          <p:nvSpPr>
            <p:cNvPr id="4157" name="TextBox 74"/>
            <p:cNvSpPr txBox="1">
              <a:spLocks noChangeArrowheads="1"/>
            </p:cNvSpPr>
            <p:nvPr/>
          </p:nvSpPr>
          <p:spPr bwMode="auto">
            <a:xfrm>
              <a:off x="857224" y="1928826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Y</a:t>
              </a:r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4158" name="TextBox 75"/>
            <p:cNvSpPr txBox="1">
              <a:spLocks noChangeArrowheads="1"/>
            </p:cNvSpPr>
            <p:nvPr/>
          </p:nvSpPr>
          <p:spPr bwMode="auto">
            <a:xfrm>
              <a:off x="8001024" y="1928826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X</a:t>
              </a:r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4159" name="TextBox 76"/>
            <p:cNvSpPr txBox="1">
              <a:spLocks noChangeArrowheads="1"/>
            </p:cNvSpPr>
            <p:nvPr/>
          </p:nvSpPr>
          <p:spPr bwMode="auto">
            <a:xfrm>
              <a:off x="4714876" y="428628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Z</a:t>
              </a:r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78" name="Дуга 77"/>
            <p:cNvSpPr/>
            <p:nvPr/>
          </p:nvSpPr>
          <p:spPr>
            <a:xfrm rot="593774">
              <a:off x="5602288" y="3390912"/>
              <a:ext cx="1385887" cy="2030419"/>
            </a:xfrm>
            <a:prstGeom prst="arc">
              <a:avLst>
                <a:gd name="adj1" fmla="val 16674946"/>
                <a:gd name="adj2" fmla="val 528185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0" name="Прямая соединительная линия 79"/>
            <p:cNvCxnSpPr/>
            <p:nvPr/>
          </p:nvCxnSpPr>
          <p:spPr>
            <a:xfrm rot="5400000" flipH="1" flipV="1">
              <a:off x="6965157" y="3821919"/>
              <a:ext cx="285751" cy="2143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1285875" y="3714763"/>
              <a:ext cx="57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3" name="TextBox 82"/>
            <p:cNvSpPr txBox="1">
              <a:spLocks noChangeArrowheads="1"/>
            </p:cNvSpPr>
            <p:nvPr/>
          </p:nvSpPr>
          <p:spPr bwMode="auto">
            <a:xfrm>
              <a:off x="1214414" y="3286148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≈ 30⁰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84" name="Дуга 83"/>
            <p:cNvSpPr/>
            <p:nvPr/>
          </p:nvSpPr>
          <p:spPr>
            <a:xfrm rot="14476782">
              <a:off x="2023266" y="3501246"/>
              <a:ext cx="1857381" cy="1538287"/>
            </a:xfrm>
            <a:prstGeom prst="arc">
              <a:avLst>
                <a:gd name="adj1" fmla="val 16149034"/>
                <a:gd name="adj2" fmla="val 117222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rot="16200000" flipH="1">
              <a:off x="1857375" y="3714763"/>
              <a:ext cx="285751" cy="28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7215188" y="3786200"/>
              <a:ext cx="5715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7" name="TextBox 90"/>
            <p:cNvSpPr txBox="1">
              <a:spLocks noChangeArrowheads="1"/>
            </p:cNvSpPr>
            <p:nvPr/>
          </p:nvSpPr>
          <p:spPr bwMode="auto">
            <a:xfrm>
              <a:off x="7215206" y="3429024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≈ 30⁰</a:t>
              </a:r>
              <a:endParaRPr lang="ru-RU" b="1">
                <a:latin typeface="Calibri" pitchFamily="34" charset="0"/>
              </a:endParaRPr>
            </a:p>
          </p:txBody>
        </p:sp>
        <p:sp>
          <p:nvSpPr>
            <p:cNvPr id="92" name="Дуга 91"/>
            <p:cNvSpPr/>
            <p:nvPr/>
          </p:nvSpPr>
          <p:spPr>
            <a:xfrm rot="16200000" flipV="1">
              <a:off x="3748878" y="1608945"/>
              <a:ext cx="1616081" cy="4398962"/>
            </a:xfrm>
            <a:prstGeom prst="arc">
              <a:avLst>
                <a:gd name="adj1" fmla="val 16802152"/>
                <a:gd name="adj2" fmla="val 4814755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 rot="16200000" flipV="1">
              <a:off x="3000376" y="2928947"/>
              <a:ext cx="285751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rot="10800000">
              <a:off x="2428875" y="2857510"/>
              <a:ext cx="6429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1" name="TextBox 104"/>
            <p:cNvSpPr txBox="1">
              <a:spLocks noChangeArrowheads="1"/>
            </p:cNvSpPr>
            <p:nvPr/>
          </p:nvSpPr>
          <p:spPr bwMode="auto">
            <a:xfrm>
              <a:off x="2357422" y="2500330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≈ </a:t>
              </a:r>
              <a:r>
                <a:rPr lang="ru-RU" b="1">
                  <a:latin typeface="Calibri" pitchFamily="34" charset="0"/>
                </a:rPr>
                <a:t>120</a:t>
              </a:r>
              <a:r>
                <a:rPr lang="en-US" b="1">
                  <a:latin typeface="Calibri" pitchFamily="34" charset="0"/>
                </a:rPr>
                <a:t>⁰</a:t>
              </a:r>
              <a:endParaRPr lang="ru-RU" b="1">
                <a:latin typeface="Calibri" pitchFamily="34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214313" y="1785943"/>
              <a:ext cx="86439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214313" y="1071566"/>
              <a:ext cx="86439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 rot="5400000">
              <a:off x="-1964540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6607960" y="3178980"/>
              <a:ext cx="45005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 стрелкой 136"/>
            <p:cNvCxnSpPr>
              <a:stCxn id="37" idx="3"/>
            </p:cNvCxnSpPr>
            <p:nvPr/>
          </p:nvCxnSpPr>
          <p:spPr>
            <a:xfrm rot="5400000">
              <a:off x="2107381" y="4015315"/>
              <a:ext cx="1735454" cy="30927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77" name="TextBox 138"/>
            <p:cNvSpPr txBox="1">
              <a:spLocks noChangeArrowheads="1"/>
            </p:cNvSpPr>
            <p:nvPr/>
          </p:nvSpPr>
          <p:spPr bwMode="auto">
            <a:xfrm>
              <a:off x="785786" y="6000792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X</a:t>
              </a:r>
              <a:endParaRPr lang="ru-RU" sz="2400" b="1">
                <a:latin typeface="Calibri" pitchFamily="34" charset="0"/>
              </a:endParaRPr>
            </a:p>
          </p:txBody>
        </p:sp>
        <p:cxnSp>
          <p:nvCxnSpPr>
            <p:cNvPr id="140" name="Прямая соединительная линия 139"/>
            <p:cNvCxnSpPr/>
            <p:nvPr/>
          </p:nvCxnSpPr>
          <p:spPr>
            <a:xfrm rot="5400000">
              <a:off x="2321711" y="3250417"/>
              <a:ext cx="450057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 стрелкой 141"/>
            <p:cNvCxnSpPr/>
            <p:nvPr/>
          </p:nvCxnSpPr>
          <p:spPr>
            <a:xfrm rot="10800000">
              <a:off x="4429126" y="4551379"/>
              <a:ext cx="3214708" cy="1878041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80" name="TextBox 143"/>
            <p:cNvSpPr txBox="1">
              <a:spLocks noChangeArrowheads="1"/>
            </p:cNvSpPr>
            <p:nvPr/>
          </p:nvSpPr>
          <p:spPr bwMode="auto">
            <a:xfrm>
              <a:off x="7786710" y="6000792"/>
              <a:ext cx="2857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Y</a:t>
              </a:r>
              <a:endParaRPr lang="ru-RU" sz="2400" b="1">
                <a:latin typeface="Calibri" pitchFamily="34" charset="0"/>
              </a:endParaRP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4500563" y="4572016"/>
              <a:ext cx="142875" cy="142875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539552" y="857232"/>
            <a:ext cx="8424936" cy="581212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Прямая соединительная линия 88"/>
          <p:cNvCxnSpPr/>
          <p:nvPr/>
        </p:nvCxnSpPr>
        <p:spPr>
          <a:xfrm>
            <a:off x="0" y="27146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4143375"/>
            <a:ext cx="91440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>
            <a:off x="1000125" y="2000250"/>
            <a:ext cx="3571875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>
            <a:off x="5286375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572000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857625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3143250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428875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035844" y="4036219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321469" y="4036219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428625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1143000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313" y="4143375"/>
            <a:ext cx="8643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0" y="20002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-1821656" y="4036219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2428875" y="3571875"/>
            <a:ext cx="42862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4" idx="4"/>
          </p:cNvCxnSpPr>
          <p:nvPr/>
        </p:nvCxnSpPr>
        <p:spPr>
          <a:xfrm rot="5400000" flipH="1" flipV="1">
            <a:off x="2929731" y="2570957"/>
            <a:ext cx="3286125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4572000" y="2071688"/>
            <a:ext cx="3521075" cy="2092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036594" y="3178969"/>
            <a:ext cx="2214562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4572000" y="2000250"/>
            <a:ext cx="3571875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-71438" y="3143251"/>
            <a:ext cx="2143125" cy="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7" idx="5"/>
          </p:cNvCxnSpPr>
          <p:nvPr/>
        </p:nvCxnSpPr>
        <p:spPr>
          <a:xfrm rot="10800000">
            <a:off x="1050925" y="2051050"/>
            <a:ext cx="3521075" cy="2092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Блок-схема: узел 25"/>
          <p:cNvSpPr/>
          <p:nvPr/>
        </p:nvSpPr>
        <p:spPr>
          <a:xfrm>
            <a:off x="8072438" y="192881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928688" y="192881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521493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5929313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664368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7358063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807243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378618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Блок-схема: узел 33"/>
          <p:cNvSpPr/>
          <p:nvPr/>
        </p:nvSpPr>
        <p:spPr>
          <a:xfrm>
            <a:off x="3071813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Блок-схема: узел 34"/>
          <p:cNvSpPr/>
          <p:nvPr/>
        </p:nvSpPr>
        <p:spPr>
          <a:xfrm>
            <a:off x="235743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1643063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Блок-схема: узел 36"/>
          <p:cNvSpPr/>
          <p:nvPr/>
        </p:nvSpPr>
        <p:spPr>
          <a:xfrm>
            <a:off x="928688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928688" y="33575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928688" y="264318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8072438" y="33575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8072438" y="264318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85" name="TextBox 41"/>
          <p:cNvSpPr txBox="1">
            <a:spLocks noChangeArrowheads="1"/>
          </p:cNvSpPr>
          <p:nvPr/>
        </p:nvSpPr>
        <p:spPr bwMode="auto">
          <a:xfrm>
            <a:off x="642938" y="214313"/>
            <a:ext cx="814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Построение осей в изометрической проекции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00563" y="421481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0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214938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857875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643688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7358063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072438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8215313" y="32861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215313" y="2571750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8215313" y="1857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42938" y="18573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71500" y="25003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642938" y="328612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785813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5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00188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4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214563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3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2928938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2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43313" y="4214813"/>
            <a:ext cx="28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1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740650" y="148431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X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042988" y="1484313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Y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4643438" y="908050"/>
            <a:ext cx="285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Z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63" name="Дуга 62"/>
          <p:cNvSpPr/>
          <p:nvPr/>
        </p:nvSpPr>
        <p:spPr>
          <a:xfrm rot="593774">
            <a:off x="5592763" y="2962275"/>
            <a:ext cx="1387475" cy="2030413"/>
          </a:xfrm>
          <a:prstGeom prst="arc">
            <a:avLst>
              <a:gd name="adj1" fmla="val 16674946"/>
              <a:gd name="adj2" fmla="val 528185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6893719" y="3250407"/>
            <a:ext cx="285750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285875" y="3214688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1214438" y="2857500"/>
            <a:ext cx="785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≈ 30⁰</a:t>
            </a:r>
            <a:endParaRPr lang="ru-RU" b="1">
              <a:latin typeface="Calibri" pitchFamily="34" charset="0"/>
            </a:endParaRPr>
          </a:p>
        </p:txBody>
      </p:sp>
      <p:sp>
        <p:nvSpPr>
          <p:cNvPr id="67" name="Дуга 66"/>
          <p:cNvSpPr/>
          <p:nvPr/>
        </p:nvSpPr>
        <p:spPr>
          <a:xfrm rot="14476782">
            <a:off x="2049463" y="3057525"/>
            <a:ext cx="1855788" cy="1538287"/>
          </a:xfrm>
          <a:prstGeom prst="arc">
            <a:avLst>
              <a:gd name="adj1" fmla="val 16149034"/>
              <a:gd name="adj2" fmla="val 117222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1857375" y="3214688"/>
            <a:ext cx="285750" cy="285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143750" y="3214688"/>
            <a:ext cx="571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7143750" y="28575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≈ 30⁰</a:t>
            </a:r>
            <a:endParaRPr lang="ru-RU" b="1">
              <a:latin typeface="Calibri" pitchFamily="34" charset="0"/>
            </a:endParaRPr>
          </a:p>
        </p:txBody>
      </p:sp>
      <p:sp>
        <p:nvSpPr>
          <p:cNvPr id="71" name="Дуга 70"/>
          <p:cNvSpPr/>
          <p:nvPr/>
        </p:nvSpPr>
        <p:spPr>
          <a:xfrm rot="16200000" flipV="1">
            <a:off x="3748881" y="1108870"/>
            <a:ext cx="1616075" cy="4398962"/>
          </a:xfrm>
          <a:prstGeom prst="arc">
            <a:avLst>
              <a:gd name="adj1" fmla="val 16802152"/>
              <a:gd name="adj2" fmla="val 4814755"/>
            </a:avLst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rot="16200000" flipV="1">
            <a:off x="3071813" y="2428875"/>
            <a:ext cx="28575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10800000">
            <a:off x="2500313" y="2357438"/>
            <a:ext cx="642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428875" y="20002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≈ </a:t>
            </a:r>
            <a:r>
              <a:rPr lang="ru-RU" b="1">
                <a:latin typeface="Calibri" pitchFamily="34" charset="0"/>
              </a:rPr>
              <a:t>120</a:t>
            </a:r>
            <a:r>
              <a:rPr lang="en-US" b="1">
                <a:latin typeface="Calibri" pitchFamily="34" charset="0"/>
              </a:rPr>
              <a:t>⁰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0" y="128587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5400000">
            <a:off x="-2571750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>
            <a:off x="6000750" y="400050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84" idx="3"/>
          </p:cNvCxnSpPr>
          <p:nvPr/>
        </p:nvCxnSpPr>
        <p:spPr>
          <a:xfrm rot="5400000">
            <a:off x="1739900" y="3454400"/>
            <a:ext cx="2041525" cy="3521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667625" y="639603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Y</a:t>
            </a:r>
            <a:endParaRPr lang="ru-RU" sz="2400" b="1">
              <a:latin typeface="Calibri" pitchFamily="34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5400000">
            <a:off x="1750219" y="4036219"/>
            <a:ext cx="56435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0800000">
            <a:off x="4572000" y="4143375"/>
            <a:ext cx="3521075" cy="2092325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187450" y="6237288"/>
            <a:ext cx="285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X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84" name="Блок-схема: узел 83"/>
          <p:cNvSpPr/>
          <p:nvPr/>
        </p:nvSpPr>
        <p:spPr>
          <a:xfrm>
            <a:off x="4500563" y="4071938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0" y="557212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85750" y="6286500"/>
            <a:ext cx="8858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0" y="48577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Блок-схема: узел 102"/>
          <p:cNvSpPr/>
          <p:nvPr/>
        </p:nvSpPr>
        <p:spPr>
          <a:xfrm>
            <a:off x="928688" y="62150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Блок-схема: узел 103"/>
          <p:cNvSpPr/>
          <p:nvPr/>
        </p:nvSpPr>
        <p:spPr>
          <a:xfrm>
            <a:off x="8072438" y="6215063"/>
            <a:ext cx="142875" cy="142875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0" y="642918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500"/>
                            </p:stCondLst>
                            <p:childTnLst>
                              <p:par>
                                <p:cTn id="2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1000"/>
                            </p:stCondLst>
                            <p:childTnLst>
                              <p:par>
                                <p:cTn id="2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32500"/>
                            </p:stCondLst>
                            <p:childTnLst>
                              <p:par>
                                <p:cTn id="3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33500"/>
                            </p:stCondLst>
                            <p:childTnLst>
                              <p:par>
                                <p:cTn id="3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34500"/>
                            </p:stCondLst>
                            <p:childTnLst>
                              <p:par>
                                <p:cTn id="3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5500"/>
                            </p:stCondLst>
                            <p:childTnLst>
                              <p:par>
                                <p:cTn id="3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36500"/>
                            </p:stCondLst>
                            <p:childTnLst>
                              <p:par>
                                <p:cTn id="3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37500"/>
                            </p:stCondLst>
                            <p:childTnLst>
                              <p:par>
                                <p:cTn id="3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6" grpId="0"/>
      <p:bldP spid="70" grpId="0"/>
      <p:bldP spid="74" grpId="0"/>
      <p:bldP spid="80" grpId="0"/>
      <p:bldP spid="83" grpId="0"/>
      <p:bldP spid="84" grpId="0" animBg="1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571500" y="0"/>
            <a:ext cx="7272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Проекции плоских фигур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rot="5400000">
            <a:off x="5893605" y="5036343"/>
            <a:ext cx="642929" cy="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 rot="16200000" flipH="1">
            <a:off x="2178049" y="5037135"/>
            <a:ext cx="644514" cy="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 bwMode="auto">
          <a:xfrm rot="5400000" flipH="1" flipV="1">
            <a:off x="-177800" y="3322638"/>
            <a:ext cx="4071937" cy="1588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 bwMode="auto">
          <a:xfrm>
            <a:off x="1857375" y="5357813"/>
            <a:ext cx="6286500" cy="1587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1214438" y="1285875"/>
            <a:ext cx="504105" cy="4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8144595" y="5572397"/>
            <a:ext cx="504105" cy="4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1285883" y="5143745"/>
            <a:ext cx="504105" cy="4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857375" y="4714875"/>
            <a:ext cx="421481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1857375" y="1857375"/>
            <a:ext cx="4214813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 bwMode="auto">
          <a:xfrm>
            <a:off x="2500313" y="1857375"/>
            <a:ext cx="3714750" cy="28575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TextBox 20"/>
          <p:cNvSpPr txBox="1">
            <a:spLocks noChangeArrowheads="1"/>
          </p:cNvSpPr>
          <p:nvPr/>
        </p:nvSpPr>
        <p:spPr bwMode="auto">
          <a:xfrm>
            <a:off x="2714625" y="785813"/>
            <a:ext cx="3857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857232"/>
            <a:ext cx="8424936" cy="581212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215074" y="185736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215074" y="471488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357818" y="3286124"/>
            <a:ext cx="28575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>
            <a:off x="2500298" y="3929066"/>
            <a:ext cx="3714776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40"/>
          <p:cNvSpPr txBox="1">
            <a:spLocks noChangeArrowheads="1"/>
          </p:cNvSpPr>
          <p:nvPr/>
        </p:nvSpPr>
        <p:spPr bwMode="auto">
          <a:xfrm rot="16200000">
            <a:off x="6295243" y="2920203"/>
            <a:ext cx="5048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071934" y="3500438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7" grpId="0"/>
      <p:bldP spid="14" grpId="0" animBg="1"/>
      <p:bldP spid="16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rot="10800000">
            <a:off x="1071563" y="4071938"/>
            <a:ext cx="571500" cy="3571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rot="10800000">
            <a:off x="4000500" y="2357438"/>
            <a:ext cx="571500" cy="3571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10800000" flipV="1">
            <a:off x="4572000" y="2357438"/>
            <a:ext cx="571500" cy="3571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10800000" flipV="1">
            <a:off x="7358063" y="4071938"/>
            <a:ext cx="642937" cy="4286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 flipV="1">
            <a:off x="642911" y="2000250"/>
            <a:ext cx="3929091" cy="2286006"/>
          </a:xfrm>
          <a:prstGeom prst="straightConnector1">
            <a:avLst/>
          </a:prstGeom>
          <a:ln w="38100">
            <a:solidFill>
              <a:srgbClr val="2A9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000250"/>
            <a:ext cx="4286250" cy="2571750"/>
          </a:xfrm>
          <a:prstGeom prst="straightConnector1">
            <a:avLst/>
          </a:prstGeom>
          <a:ln w="38100">
            <a:solidFill>
              <a:srgbClr val="2A9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2910" y="3500438"/>
            <a:ext cx="503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29625" y="464343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57625" y="1500188"/>
            <a:ext cx="504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O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1643063" y="2714625"/>
            <a:ext cx="2928937" cy="1714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0" y="2714625"/>
            <a:ext cx="2857500" cy="1714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43063" y="4429125"/>
            <a:ext cx="2857500" cy="1714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4500563" y="4429125"/>
            <a:ext cx="2928937" cy="17145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Построение изометрической проекции плоской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фигуры – прямоугольника параллельно горизонтальной плоскости проекций.</a:t>
            </a: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6715140" y="1214422"/>
            <a:ext cx="2236431" cy="2012406"/>
            <a:chOff x="777147" y="1285861"/>
            <a:chExt cx="6844607" cy="4953671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20977" y="4965518"/>
              <a:ext cx="7875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2106437" y="4965518"/>
              <a:ext cx="7875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rot="5400000" flipH="1" flipV="1">
              <a:off x="-179403" y="3322578"/>
              <a:ext cx="4073434" cy="0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endCxn id="10272" idx="0"/>
            </p:cNvCxnSpPr>
            <p:nvPr/>
          </p:nvCxnSpPr>
          <p:spPr>
            <a:xfrm flipV="1">
              <a:off x="1857315" y="5330397"/>
              <a:ext cx="5184408" cy="28896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71" name="TextBox 21"/>
            <p:cNvSpPr txBox="1">
              <a:spLocks noChangeArrowheads="1"/>
            </p:cNvSpPr>
            <p:nvPr/>
          </p:nvSpPr>
          <p:spPr bwMode="auto">
            <a:xfrm>
              <a:off x="777147" y="1637560"/>
              <a:ext cx="874545" cy="9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2" name="TextBox 22"/>
            <p:cNvSpPr txBox="1">
              <a:spLocks noChangeArrowheads="1"/>
            </p:cNvSpPr>
            <p:nvPr/>
          </p:nvSpPr>
          <p:spPr bwMode="auto">
            <a:xfrm>
              <a:off x="6461691" y="5330397"/>
              <a:ext cx="1160063" cy="9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3" name="TextBox 23"/>
            <p:cNvSpPr txBox="1">
              <a:spLocks noChangeArrowheads="1"/>
            </p:cNvSpPr>
            <p:nvPr/>
          </p:nvSpPr>
          <p:spPr bwMode="auto">
            <a:xfrm>
              <a:off x="1285852" y="5143512"/>
              <a:ext cx="5040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857315" y="4714931"/>
              <a:ext cx="42145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857315" y="1858628"/>
              <a:ext cx="42145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2500216" y="1858628"/>
              <a:ext cx="3714539" cy="2856303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29" name="Прямая соединительная линия 28"/>
          <p:cNvCxnSpPr/>
          <p:nvPr/>
        </p:nvCxnSpPr>
        <p:spPr>
          <a:xfrm>
            <a:off x="7429500" y="4429125"/>
            <a:ext cx="642938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500562" y="6143644"/>
            <a:ext cx="714376" cy="4286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5000625" y="4714875"/>
            <a:ext cx="2928938" cy="178593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 rot="-1921880">
            <a:off x="5929313" y="5286375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10800000" flipV="1">
            <a:off x="928662" y="4429124"/>
            <a:ext cx="714402" cy="428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1000125" y="4714875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071563" y="4714875"/>
            <a:ext cx="2928933" cy="1785959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 rot="2310498">
            <a:off x="2346325" y="5184775"/>
            <a:ext cx="796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3857620" y="6143644"/>
            <a:ext cx="714402" cy="4286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28596" y="1142984"/>
            <a:ext cx="8535892" cy="552637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34" grpId="0"/>
      <p:bldP spid="42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250825" y="0"/>
            <a:ext cx="8893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проекции прямоугольника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горизонтальной плоскости проекций</a:t>
            </a:r>
          </a:p>
        </p:txBody>
      </p:sp>
      <p:sp>
        <p:nvSpPr>
          <p:cNvPr id="11278" name="TextBox 31"/>
          <p:cNvSpPr txBox="1">
            <a:spLocks noChangeArrowheads="1"/>
          </p:cNvSpPr>
          <p:nvPr/>
        </p:nvSpPr>
        <p:spPr bwMode="auto">
          <a:xfrm>
            <a:off x="8215338" y="4643446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785786" y="2143116"/>
            <a:ext cx="7500937" cy="3071812"/>
            <a:chOff x="214313" y="2071688"/>
            <a:chExt cx="7500937" cy="3071812"/>
          </a:xfrm>
        </p:grpSpPr>
        <p:cxnSp>
          <p:nvCxnSpPr>
            <p:cNvPr id="4" name="Прямая со стрелкой 3"/>
            <p:cNvCxnSpPr/>
            <p:nvPr/>
          </p:nvCxnSpPr>
          <p:spPr>
            <a:xfrm rot="16200000" flipH="1">
              <a:off x="5286375" y="2714625"/>
              <a:ext cx="2428875" cy="2428875"/>
            </a:xfrm>
            <a:prstGeom prst="straightConnector1">
              <a:avLst/>
            </a:prstGeom>
            <a:ln w="38100">
              <a:solidFill>
                <a:srgbClr val="6CA6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1285875" y="3071813"/>
              <a:ext cx="3643313" cy="15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10800000">
              <a:off x="285750" y="2714625"/>
              <a:ext cx="5000625" cy="1588"/>
            </a:xfrm>
            <a:prstGeom prst="straightConnector1">
              <a:avLst/>
            </a:prstGeom>
            <a:ln w="38100">
              <a:solidFill>
                <a:srgbClr val="6CA62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500563" y="2714625"/>
              <a:ext cx="428625" cy="3571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H="1">
              <a:off x="928688" y="2714625"/>
              <a:ext cx="428625" cy="4286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000750" y="4143375"/>
              <a:ext cx="714375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929188" y="3071813"/>
              <a:ext cx="714375" cy="158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4929188" y="3071813"/>
              <a:ext cx="1071562" cy="107156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6200000" flipH="1">
              <a:off x="1285876" y="3071812"/>
              <a:ext cx="1071562" cy="107156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rot="10800000">
              <a:off x="2357438" y="4143375"/>
              <a:ext cx="3643312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7" name="TextBox 30"/>
            <p:cNvSpPr txBox="1">
              <a:spLocks noChangeArrowheads="1"/>
            </p:cNvSpPr>
            <p:nvPr/>
          </p:nvSpPr>
          <p:spPr bwMode="auto">
            <a:xfrm>
              <a:off x="214313" y="2071688"/>
              <a:ext cx="50323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9" name="TextBox 32"/>
            <p:cNvSpPr txBox="1">
              <a:spLocks noChangeArrowheads="1"/>
            </p:cNvSpPr>
            <p:nvPr/>
          </p:nvSpPr>
          <p:spPr bwMode="auto">
            <a:xfrm>
              <a:off x="5000659" y="2214564"/>
              <a:ext cx="5048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rot="16200000" flipH="1">
              <a:off x="6000750" y="4143375"/>
              <a:ext cx="642938" cy="642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16200000" flipH="1">
              <a:off x="2357438" y="4143375"/>
              <a:ext cx="642938" cy="6429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2857500" y="4643438"/>
              <a:ext cx="3643313" cy="158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3" name="TextBox 40"/>
            <p:cNvSpPr txBox="1">
              <a:spLocks noChangeArrowheads="1"/>
            </p:cNvSpPr>
            <p:nvPr/>
          </p:nvSpPr>
          <p:spPr bwMode="auto">
            <a:xfrm rot="20947818">
              <a:off x="4357688" y="4113213"/>
              <a:ext cx="504825" cy="522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 rot="10800000">
              <a:off x="428625" y="3071813"/>
              <a:ext cx="928688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rot="10800000">
              <a:off x="1428750" y="4143375"/>
              <a:ext cx="928688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/>
            <p:nvPr/>
          </p:nvCxnSpPr>
          <p:spPr>
            <a:xfrm rot="16200000" flipH="1">
              <a:off x="571501" y="3071812"/>
              <a:ext cx="1071562" cy="10715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7" name="TextBox 46"/>
            <p:cNvSpPr txBox="1">
              <a:spLocks noChangeArrowheads="1"/>
            </p:cNvSpPr>
            <p:nvPr/>
          </p:nvSpPr>
          <p:spPr bwMode="auto">
            <a:xfrm rot="2732376">
              <a:off x="1127126" y="3405187"/>
              <a:ext cx="72866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b/2</a:t>
              </a:r>
              <a:endParaRPr lang="ru-RU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6715140" y="1142984"/>
            <a:ext cx="2236431" cy="2012406"/>
            <a:chOff x="777147" y="1285861"/>
            <a:chExt cx="6844607" cy="4953671"/>
          </a:xfrm>
        </p:grpSpPr>
        <p:cxnSp>
          <p:nvCxnSpPr>
            <p:cNvPr id="28" name="Прямая соединительная линия 27"/>
            <p:cNvCxnSpPr/>
            <p:nvPr/>
          </p:nvCxnSpPr>
          <p:spPr>
            <a:xfrm rot="5400000">
              <a:off x="5820977" y="4965518"/>
              <a:ext cx="7875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rot="5400000">
              <a:off x="2106437" y="4965518"/>
              <a:ext cx="787555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5400000" flipH="1" flipV="1">
              <a:off x="-179403" y="3322578"/>
              <a:ext cx="4073434" cy="0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endCxn id="33" idx="0"/>
            </p:cNvCxnSpPr>
            <p:nvPr/>
          </p:nvCxnSpPr>
          <p:spPr>
            <a:xfrm flipV="1">
              <a:off x="1857315" y="5330397"/>
              <a:ext cx="5184408" cy="28896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21"/>
            <p:cNvSpPr txBox="1">
              <a:spLocks noChangeArrowheads="1"/>
            </p:cNvSpPr>
            <p:nvPr/>
          </p:nvSpPr>
          <p:spPr bwMode="auto">
            <a:xfrm>
              <a:off x="777147" y="1637560"/>
              <a:ext cx="874545" cy="9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22"/>
            <p:cNvSpPr txBox="1">
              <a:spLocks noChangeArrowheads="1"/>
            </p:cNvSpPr>
            <p:nvPr/>
          </p:nvSpPr>
          <p:spPr bwMode="auto">
            <a:xfrm>
              <a:off x="6461691" y="5330397"/>
              <a:ext cx="1160063" cy="9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23"/>
            <p:cNvSpPr txBox="1">
              <a:spLocks noChangeArrowheads="1"/>
            </p:cNvSpPr>
            <p:nvPr/>
          </p:nvSpPr>
          <p:spPr bwMode="auto">
            <a:xfrm>
              <a:off x="1285852" y="5143512"/>
              <a:ext cx="803113" cy="909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857315" y="4714931"/>
              <a:ext cx="42145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857315" y="1858628"/>
              <a:ext cx="4214574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Прямоугольник 38"/>
            <p:cNvSpPr/>
            <p:nvPr/>
          </p:nvSpPr>
          <p:spPr>
            <a:xfrm>
              <a:off x="2500216" y="1858628"/>
              <a:ext cx="3714539" cy="2856303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539552" y="857232"/>
            <a:ext cx="8424936" cy="581212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6" grpId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714348" y="1214422"/>
            <a:ext cx="8005815" cy="5176870"/>
            <a:chOff x="714348" y="1214422"/>
            <a:chExt cx="8005815" cy="5176870"/>
          </a:xfrm>
        </p:grpSpPr>
        <p:sp>
          <p:nvSpPr>
            <p:cNvPr id="34" name="TextBox 14"/>
            <p:cNvSpPr txBox="1">
              <a:spLocks noChangeArrowheads="1"/>
            </p:cNvSpPr>
            <p:nvPr/>
          </p:nvSpPr>
          <p:spPr bwMode="auto">
            <a:xfrm>
              <a:off x="4429124" y="4214818"/>
              <a:ext cx="50482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4"/>
            <p:cNvSpPr txBox="1">
              <a:spLocks noChangeArrowheads="1"/>
            </p:cNvSpPr>
            <p:nvPr/>
          </p:nvSpPr>
          <p:spPr bwMode="auto">
            <a:xfrm rot="16200000">
              <a:off x="1621611" y="3307555"/>
              <a:ext cx="504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 rot="10800000">
              <a:off x="714348" y="6215082"/>
              <a:ext cx="7358114" cy="1588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Прямая со стрелкой 1"/>
            <p:cNvCxnSpPr/>
            <p:nvPr/>
          </p:nvCxnSpPr>
          <p:spPr>
            <a:xfrm rot="5400000" flipH="1" flipV="1">
              <a:off x="5644364" y="3785398"/>
              <a:ext cx="4857785" cy="1588"/>
            </a:xfrm>
            <a:prstGeom prst="straightConnector1">
              <a:avLst/>
            </a:prstGeom>
            <a:ln w="38100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Группа 26"/>
            <p:cNvGrpSpPr/>
            <p:nvPr/>
          </p:nvGrpSpPr>
          <p:grpSpPr>
            <a:xfrm>
              <a:off x="1928794" y="1214422"/>
              <a:ext cx="5582046" cy="4430869"/>
              <a:chOff x="1134875" y="2285992"/>
              <a:chExt cx="5459591" cy="4106863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 rot="16200000" flipH="1">
                <a:off x="2123644" y="4305720"/>
                <a:ext cx="4105276" cy="6582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flipV="1">
                <a:off x="1204746" y="2285992"/>
                <a:ext cx="293457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134875" y="6391267"/>
                <a:ext cx="278608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 стрелкой 6"/>
              <p:cNvCxnSpPr/>
              <p:nvPr/>
            </p:nvCxnSpPr>
            <p:spPr>
              <a:xfrm rot="5400000">
                <a:off x="-707357" y="4337836"/>
                <a:ext cx="4105275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rot="16200000" flipV="1">
                <a:off x="1428728" y="6000768"/>
                <a:ext cx="714380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 стрелкой 8"/>
              <p:cNvCxnSpPr/>
              <p:nvPr/>
            </p:nvCxnSpPr>
            <p:spPr>
              <a:xfrm flipV="1">
                <a:off x="1763713" y="5786454"/>
                <a:ext cx="4808551" cy="1903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900904" y="3148801"/>
                <a:ext cx="4105277" cy="23796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rot="10800000">
                <a:off x="1785918" y="6357958"/>
                <a:ext cx="4786346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6200000" flipH="1">
                <a:off x="3321835" y="3107529"/>
                <a:ext cx="4071966" cy="242889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rot="16200000" flipV="1">
                <a:off x="6234898" y="5980943"/>
                <a:ext cx="696934" cy="222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Прямая соединительная линия 29"/>
            <p:cNvCxnSpPr/>
            <p:nvPr/>
          </p:nvCxnSpPr>
          <p:spPr>
            <a:xfrm rot="10800000">
              <a:off x="7500958" y="5643578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2286776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>
              <a:off x="7215998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857224" y="5572140"/>
              <a:ext cx="5032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5"/>
            <p:cNvSpPr txBox="1">
              <a:spLocks noChangeArrowheads="1"/>
            </p:cNvSpPr>
            <p:nvPr/>
          </p:nvSpPr>
          <p:spPr bwMode="auto">
            <a:xfrm>
              <a:off x="8215338" y="1571612"/>
              <a:ext cx="5048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6"/>
            <p:cNvSpPr txBox="1">
              <a:spLocks noChangeArrowheads="1"/>
            </p:cNvSpPr>
            <p:nvPr/>
          </p:nvSpPr>
          <p:spPr bwMode="auto">
            <a:xfrm>
              <a:off x="8072462" y="5929330"/>
              <a:ext cx="5048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00034" y="642918"/>
            <a:ext cx="8424936" cy="595500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571500" y="0"/>
            <a:ext cx="7272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Проекции плоских фигур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2571736" y="571480"/>
            <a:ext cx="3857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Треугольник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rot="10800000" flipV="1">
            <a:off x="571472" y="3500438"/>
            <a:ext cx="3857652" cy="2428892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29124" y="3500438"/>
            <a:ext cx="4357715" cy="1357315"/>
          </a:xfrm>
          <a:prstGeom prst="straightConnector1">
            <a:avLst/>
          </a:prstGeom>
          <a:ln w="38100">
            <a:solidFill>
              <a:srgbClr val="2A95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7893844" y="2750344"/>
            <a:ext cx="25003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5786" y="5857892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198895">
            <a:off x="8372896" y="4943218"/>
            <a:ext cx="500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57188" y="0"/>
            <a:ext cx="8786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Построение изометрической проекции плоской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фигуры – равностороннего треугольника параллельно горизонтальной плоскости проекций.</a:t>
            </a:r>
          </a:p>
        </p:txBody>
      </p:sp>
      <p:grpSp>
        <p:nvGrpSpPr>
          <p:cNvPr id="2" name="Группа 70"/>
          <p:cNvGrpSpPr/>
          <p:nvPr/>
        </p:nvGrpSpPr>
        <p:grpSpPr>
          <a:xfrm>
            <a:off x="642910" y="2500306"/>
            <a:ext cx="8072494" cy="3286148"/>
            <a:chOff x="285720" y="1500174"/>
            <a:chExt cx="8358246" cy="3286148"/>
          </a:xfrm>
        </p:grpSpPr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238597" y="1500174"/>
              <a:ext cx="500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 rot="10800000" flipV="1">
              <a:off x="1214414" y="3714752"/>
              <a:ext cx="1643062" cy="10001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 flipV="1">
              <a:off x="2857488" y="2786057"/>
              <a:ext cx="1571636" cy="92868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285720" y="4357694"/>
              <a:ext cx="928690" cy="357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rot="10800000">
              <a:off x="3357554" y="2428868"/>
              <a:ext cx="1071566" cy="3571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357158" y="2500306"/>
              <a:ext cx="3143272" cy="18573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4429124" y="2285992"/>
              <a:ext cx="714380" cy="500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6429388" y="3429000"/>
              <a:ext cx="2214578" cy="1357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4945627" y="2428868"/>
              <a:ext cx="3645867" cy="107157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 rot="1089357">
              <a:off x="6718668" y="2562551"/>
              <a:ext cx="5000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214414" y="4714884"/>
              <a:ext cx="5214974" cy="7143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rot="16200000" flipH="1">
              <a:off x="4429124" y="2786058"/>
              <a:ext cx="2000264" cy="20002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rot="10800000">
              <a:off x="2948525" y="3643314"/>
              <a:ext cx="3480865" cy="114300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869898" y="1946866"/>
              <a:ext cx="500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>
              <a:spLocks noChangeArrowheads="1"/>
            </p:cNvSpPr>
            <p:nvPr/>
          </p:nvSpPr>
          <p:spPr bwMode="auto">
            <a:xfrm rot="19595392">
              <a:off x="1691089" y="2928934"/>
              <a:ext cx="50006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67544" y="1428736"/>
            <a:ext cx="8457426" cy="516918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6215074" y="1643050"/>
            <a:ext cx="2576527" cy="2060126"/>
            <a:chOff x="-125001" y="1214422"/>
            <a:chExt cx="8845164" cy="5878571"/>
          </a:xfrm>
        </p:grpSpPr>
        <p:sp>
          <p:nvSpPr>
            <p:cNvPr id="49" name="TextBox 4"/>
            <p:cNvSpPr txBox="1">
              <a:spLocks noChangeArrowheads="1"/>
            </p:cNvSpPr>
            <p:nvPr/>
          </p:nvSpPr>
          <p:spPr bwMode="auto">
            <a:xfrm rot="16200000">
              <a:off x="643697" y="2736863"/>
              <a:ext cx="775875" cy="133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rot="10800000">
              <a:off x="714348" y="6215082"/>
              <a:ext cx="7358114" cy="1588"/>
            </a:xfrm>
            <a:prstGeom prst="straightConnector1">
              <a:avLst/>
            </a:prstGeom>
            <a:ln w="28575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rot="5400000" flipH="1" flipV="1">
              <a:off x="5644364" y="3785398"/>
              <a:ext cx="4857785" cy="1588"/>
            </a:xfrm>
            <a:prstGeom prst="straightConnector1">
              <a:avLst/>
            </a:prstGeom>
            <a:ln w="28575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26"/>
            <p:cNvGrpSpPr/>
            <p:nvPr/>
          </p:nvGrpSpPr>
          <p:grpSpPr>
            <a:xfrm>
              <a:off x="1928786" y="1214422"/>
              <a:ext cx="5582019" cy="4430869"/>
              <a:chOff x="1134875" y="2285992"/>
              <a:chExt cx="5459591" cy="4106863"/>
            </a:xfrm>
          </p:grpSpPr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H="1">
                <a:off x="2143591" y="4305722"/>
                <a:ext cx="4105278" cy="6582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V="1">
                <a:off x="1204746" y="2285992"/>
                <a:ext cx="293457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1134875" y="6391267"/>
                <a:ext cx="278608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 стрелкой 6"/>
              <p:cNvCxnSpPr/>
              <p:nvPr/>
            </p:nvCxnSpPr>
            <p:spPr>
              <a:xfrm rot="5400000">
                <a:off x="-844544" y="4337837"/>
                <a:ext cx="410527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7"/>
              <p:cNvCxnSpPr/>
              <p:nvPr/>
            </p:nvCxnSpPr>
            <p:spPr>
              <a:xfrm rot="16200000" flipV="1">
                <a:off x="1428728" y="6000768"/>
                <a:ext cx="714380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 стрелкой 8"/>
              <p:cNvCxnSpPr/>
              <p:nvPr/>
            </p:nvCxnSpPr>
            <p:spPr>
              <a:xfrm flipV="1">
                <a:off x="1764659" y="5875890"/>
                <a:ext cx="4808549" cy="190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9"/>
              <p:cNvCxnSpPr/>
              <p:nvPr/>
            </p:nvCxnSpPr>
            <p:spPr>
              <a:xfrm rot="5400000">
                <a:off x="900904" y="3148801"/>
                <a:ext cx="4105277" cy="23796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Прямая соединительная линия 10"/>
              <p:cNvCxnSpPr/>
              <p:nvPr/>
            </p:nvCxnSpPr>
            <p:spPr>
              <a:xfrm rot="10800000">
                <a:off x="1785918" y="6357958"/>
                <a:ext cx="4786346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11"/>
              <p:cNvCxnSpPr/>
              <p:nvPr/>
            </p:nvCxnSpPr>
            <p:spPr>
              <a:xfrm rot="16200000" flipH="1">
                <a:off x="3321835" y="3107529"/>
                <a:ext cx="4071966" cy="242889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rot="16200000" flipV="1">
                <a:off x="6234898" y="5980943"/>
                <a:ext cx="696934" cy="222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Прямая соединительная линия 53"/>
            <p:cNvCxnSpPr/>
            <p:nvPr/>
          </p:nvCxnSpPr>
          <p:spPr>
            <a:xfrm rot="10800000">
              <a:off x="7500958" y="5643578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rot="5400000">
              <a:off x="2286776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rot="5400000">
              <a:off x="7215998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19"/>
            <p:cNvSpPr txBox="1">
              <a:spLocks noChangeArrowheads="1"/>
            </p:cNvSpPr>
            <p:nvPr/>
          </p:nvSpPr>
          <p:spPr bwMode="auto">
            <a:xfrm>
              <a:off x="-125001" y="4883693"/>
              <a:ext cx="1661013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"/>
            <p:cNvSpPr txBox="1">
              <a:spLocks noChangeArrowheads="1"/>
            </p:cNvSpPr>
            <p:nvPr/>
          </p:nvSpPr>
          <p:spPr bwMode="auto">
            <a:xfrm>
              <a:off x="8215339" y="1571613"/>
              <a:ext cx="504824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6"/>
            <p:cNvSpPr txBox="1">
              <a:spLocks noChangeArrowheads="1"/>
            </p:cNvSpPr>
            <p:nvPr/>
          </p:nvSpPr>
          <p:spPr bwMode="auto">
            <a:xfrm>
              <a:off x="8072461" y="5929330"/>
              <a:ext cx="504824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1214414" y="2857496"/>
            <a:ext cx="6858048" cy="2996344"/>
            <a:chOff x="1214414" y="2894883"/>
            <a:chExt cx="6858048" cy="2996344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 rot="16200000" flipH="1">
              <a:off x="5536413" y="3821909"/>
              <a:ext cx="428628" cy="3571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1678761" y="3859296"/>
              <a:ext cx="428628" cy="3571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Группа 95"/>
            <p:cNvGrpSpPr/>
            <p:nvPr/>
          </p:nvGrpSpPr>
          <p:grpSpPr>
            <a:xfrm>
              <a:off x="1214414" y="2894883"/>
              <a:ext cx="6858048" cy="2996344"/>
              <a:chOff x="1000100" y="2966321"/>
              <a:chExt cx="6858048" cy="2996344"/>
            </a:xfrm>
          </p:grpSpPr>
          <p:grpSp>
            <p:nvGrpSpPr>
              <p:cNvPr id="7" name="Группа 59"/>
              <p:cNvGrpSpPr/>
              <p:nvPr/>
            </p:nvGrpSpPr>
            <p:grpSpPr>
              <a:xfrm>
                <a:off x="1000100" y="3357562"/>
                <a:ext cx="6858048" cy="2605103"/>
                <a:chOff x="1428728" y="2214554"/>
                <a:chExt cx="6858048" cy="2605103"/>
              </a:xfrm>
            </p:grpSpPr>
            <p:grpSp>
              <p:nvGrpSpPr>
                <p:cNvPr id="8" name="Группа 58"/>
                <p:cNvGrpSpPr/>
                <p:nvPr/>
              </p:nvGrpSpPr>
              <p:grpSpPr>
                <a:xfrm>
                  <a:off x="1500166" y="2285992"/>
                  <a:ext cx="857256" cy="858844"/>
                  <a:chOff x="357158" y="2285992"/>
                  <a:chExt cx="857256" cy="858844"/>
                </a:xfrm>
              </p:grpSpPr>
              <p:cxnSp>
                <p:nvCxnSpPr>
                  <p:cNvPr id="36" name="Прямая соединительная линия 35"/>
                  <p:cNvCxnSpPr/>
                  <p:nvPr/>
                </p:nvCxnSpPr>
                <p:spPr>
                  <a:xfrm rot="10800000">
                    <a:off x="785786" y="3143248"/>
                    <a:ext cx="428628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 rot="16200000" flipH="1">
                    <a:off x="321439" y="2321711"/>
                    <a:ext cx="857256" cy="78581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Группа 57"/>
                <p:cNvGrpSpPr/>
                <p:nvPr/>
              </p:nvGrpSpPr>
              <p:grpSpPr>
                <a:xfrm>
                  <a:off x="1428728" y="2214554"/>
                  <a:ext cx="6858048" cy="2605103"/>
                  <a:chOff x="285720" y="2214564"/>
                  <a:chExt cx="6858048" cy="2605103"/>
                </a:xfrm>
              </p:grpSpPr>
              <p:cxnSp>
                <p:nvCxnSpPr>
                  <p:cNvPr id="2" name="Прямая со стрелкой 1"/>
                  <p:cNvCxnSpPr/>
                  <p:nvPr/>
                </p:nvCxnSpPr>
                <p:spPr>
                  <a:xfrm rot="10800000">
                    <a:off x="285750" y="2714625"/>
                    <a:ext cx="5000625" cy="1588"/>
                  </a:xfrm>
                  <a:prstGeom prst="straightConnector1">
                    <a:avLst/>
                  </a:prstGeom>
                  <a:ln w="38100">
                    <a:solidFill>
                      <a:srgbClr val="2A951B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" name="Прямая со стрелкой 2"/>
                  <p:cNvCxnSpPr/>
                  <p:nvPr/>
                </p:nvCxnSpPr>
                <p:spPr>
                  <a:xfrm>
                    <a:off x="5286375" y="2714625"/>
                    <a:ext cx="1857393" cy="1857383"/>
                  </a:xfrm>
                  <a:prstGeom prst="straightConnector1">
                    <a:avLst/>
                  </a:prstGeom>
                  <a:ln w="38100">
                    <a:solidFill>
                      <a:srgbClr val="2A951B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" name="Text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5720" y="2786058"/>
                    <a:ext cx="503237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" name="Text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0628" y="2214564"/>
                    <a:ext cx="504825" cy="4619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a:t>O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" name="Text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500826" y="4357704"/>
                    <a:ext cx="504825" cy="4619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2400" b="1" dirty="0"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18" name="Прямая соединительная линия 17"/>
                  <p:cNvCxnSpPr/>
                  <p:nvPr/>
                </p:nvCxnSpPr>
                <p:spPr>
                  <a:xfrm rot="10800000">
                    <a:off x="1142976" y="3143248"/>
                    <a:ext cx="3857652" cy="2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Прямая соединительная линия 26"/>
                  <p:cNvCxnSpPr/>
                  <p:nvPr/>
                </p:nvCxnSpPr>
                <p:spPr>
                  <a:xfrm rot="16200000" flipH="1">
                    <a:off x="2928926" y="3143248"/>
                    <a:ext cx="1285884" cy="1285884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Прямая соединительная линия 29"/>
                  <p:cNvCxnSpPr/>
                  <p:nvPr/>
                </p:nvCxnSpPr>
                <p:spPr>
                  <a:xfrm>
                    <a:off x="1142976" y="3143248"/>
                    <a:ext cx="3071834" cy="1285894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Прямая соединительная линия 31"/>
                  <p:cNvCxnSpPr/>
                  <p:nvPr/>
                </p:nvCxnSpPr>
                <p:spPr>
                  <a:xfrm rot="5400000">
                    <a:off x="3964772" y="3393286"/>
                    <a:ext cx="1285894" cy="78581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Прямая соединительная линия 33"/>
                  <p:cNvCxnSpPr/>
                  <p:nvPr/>
                </p:nvCxnSpPr>
                <p:spPr>
                  <a:xfrm>
                    <a:off x="5000628" y="3143248"/>
                    <a:ext cx="714380" cy="1588"/>
                  </a:xfrm>
                  <a:prstGeom prst="line">
                    <a:avLst/>
                  </a:prstGeom>
                  <a:ln w="38100"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Прямая соединительная линия 37"/>
                  <p:cNvCxnSpPr/>
                  <p:nvPr/>
                </p:nvCxnSpPr>
                <p:spPr>
                  <a:xfrm rot="10800000">
                    <a:off x="1857356" y="4429132"/>
                    <a:ext cx="2357454" cy="158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Прямая со стрелкой 40"/>
                  <p:cNvCxnSpPr/>
                  <p:nvPr/>
                </p:nvCxnSpPr>
                <p:spPr>
                  <a:xfrm rot="16200000" flipH="1">
                    <a:off x="785786" y="3143248"/>
                    <a:ext cx="1285884" cy="128588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"/>
                  <p:cNvSpPr txBox="1">
                    <a:spLocks noChangeArrowheads="1"/>
                  </p:cNvSpPr>
                  <p:nvPr/>
                </p:nvSpPr>
                <p:spPr bwMode="auto">
                  <a:xfrm rot="3410346">
                    <a:off x="1456356" y="3630473"/>
                    <a:ext cx="731166" cy="46166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h</a:t>
                    </a:r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\2</a:t>
                    </a:r>
                    <a:endParaRPr lang="ru-RU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48" name="Прямая соединительная линия 47"/>
                  <p:cNvCxnSpPr/>
                  <p:nvPr/>
                </p:nvCxnSpPr>
                <p:spPr>
                  <a:xfrm rot="16200000" flipH="1">
                    <a:off x="4214810" y="2323389"/>
                    <a:ext cx="857256" cy="71438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 стрелкой 51"/>
                  <p:cNvCxnSpPr/>
                  <p:nvPr/>
                </p:nvCxnSpPr>
                <p:spPr>
                  <a:xfrm flipV="1">
                    <a:off x="428596" y="2323389"/>
                    <a:ext cx="3929090" cy="34041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arrow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3" name="TextBox 14"/>
              <p:cNvSpPr txBox="1">
                <a:spLocks noChangeArrowheads="1"/>
              </p:cNvSpPr>
              <p:nvPr/>
            </p:nvSpPr>
            <p:spPr bwMode="auto">
              <a:xfrm rot="21041421">
                <a:off x="3182236" y="2966321"/>
                <a:ext cx="50482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1" name="Прямоугольник 60"/>
          <p:cNvSpPr/>
          <p:nvPr/>
        </p:nvSpPr>
        <p:spPr>
          <a:xfrm>
            <a:off x="357158" y="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проекции треугольника на горизонтальной плоскости проекций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034" y="785794"/>
            <a:ext cx="8424936" cy="581212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1" name="Группа 50"/>
          <p:cNvGrpSpPr/>
          <p:nvPr/>
        </p:nvGrpSpPr>
        <p:grpSpPr>
          <a:xfrm>
            <a:off x="6286512" y="1214422"/>
            <a:ext cx="2433651" cy="2143140"/>
            <a:chOff x="365489" y="1214422"/>
            <a:chExt cx="8354674" cy="6115452"/>
          </a:xfrm>
        </p:grpSpPr>
        <p:sp>
          <p:nvSpPr>
            <p:cNvPr id="55" name="TextBox 4"/>
            <p:cNvSpPr txBox="1">
              <a:spLocks noChangeArrowheads="1"/>
            </p:cNvSpPr>
            <p:nvPr/>
          </p:nvSpPr>
          <p:spPr bwMode="auto">
            <a:xfrm rot="16200000">
              <a:off x="643697" y="2736863"/>
              <a:ext cx="775875" cy="1332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 стрелкой 55"/>
            <p:cNvCxnSpPr/>
            <p:nvPr/>
          </p:nvCxnSpPr>
          <p:spPr>
            <a:xfrm rot="10800000">
              <a:off x="714348" y="6215082"/>
              <a:ext cx="7358114" cy="1588"/>
            </a:xfrm>
            <a:prstGeom prst="straightConnector1">
              <a:avLst/>
            </a:prstGeom>
            <a:ln w="28575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5400000" flipH="1" flipV="1">
              <a:off x="5644364" y="3785398"/>
              <a:ext cx="4857785" cy="1588"/>
            </a:xfrm>
            <a:prstGeom prst="straightConnector1">
              <a:avLst/>
            </a:prstGeom>
            <a:ln w="28575">
              <a:solidFill>
                <a:srgbClr val="2A95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Группа 26"/>
            <p:cNvGrpSpPr/>
            <p:nvPr/>
          </p:nvGrpSpPr>
          <p:grpSpPr>
            <a:xfrm>
              <a:off x="1928788" y="1214422"/>
              <a:ext cx="5582020" cy="4430869"/>
              <a:chOff x="1134875" y="2285992"/>
              <a:chExt cx="5459591" cy="4106863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 rot="16200000" flipH="1">
                <a:off x="2143591" y="4305722"/>
                <a:ext cx="4105278" cy="6582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 flipV="1">
                <a:off x="1204746" y="2285992"/>
                <a:ext cx="2934575" cy="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1134875" y="6391267"/>
                <a:ext cx="2786082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Прямая со стрелкой 6"/>
              <p:cNvCxnSpPr/>
              <p:nvPr/>
            </p:nvCxnSpPr>
            <p:spPr>
              <a:xfrm rot="5400000">
                <a:off x="-844544" y="4337837"/>
                <a:ext cx="4105274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7"/>
              <p:cNvCxnSpPr/>
              <p:nvPr/>
            </p:nvCxnSpPr>
            <p:spPr>
              <a:xfrm rot="16200000" flipV="1">
                <a:off x="1428728" y="6000768"/>
                <a:ext cx="714380" cy="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 стрелкой 8"/>
              <p:cNvCxnSpPr/>
              <p:nvPr/>
            </p:nvCxnSpPr>
            <p:spPr>
              <a:xfrm flipV="1">
                <a:off x="1764659" y="5875890"/>
                <a:ext cx="4808549" cy="190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единительная линия 9"/>
              <p:cNvCxnSpPr/>
              <p:nvPr/>
            </p:nvCxnSpPr>
            <p:spPr>
              <a:xfrm rot="5400000">
                <a:off x="900904" y="3148801"/>
                <a:ext cx="4105277" cy="237966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10"/>
              <p:cNvCxnSpPr/>
              <p:nvPr/>
            </p:nvCxnSpPr>
            <p:spPr>
              <a:xfrm rot="10800000">
                <a:off x="1785918" y="6357958"/>
                <a:ext cx="4786346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11"/>
              <p:cNvCxnSpPr/>
              <p:nvPr/>
            </p:nvCxnSpPr>
            <p:spPr>
              <a:xfrm rot="16200000" flipH="1">
                <a:off x="3321835" y="3107529"/>
                <a:ext cx="4071966" cy="242889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rot="16200000" flipV="1">
                <a:off x="6234898" y="5980943"/>
                <a:ext cx="696934" cy="2220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Прямая соединительная линия 58"/>
            <p:cNvCxnSpPr/>
            <p:nvPr/>
          </p:nvCxnSpPr>
          <p:spPr>
            <a:xfrm rot="10800000">
              <a:off x="7500958" y="5643578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2286776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>
              <a:off x="7215998" y="5928535"/>
              <a:ext cx="571504" cy="15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19"/>
            <p:cNvSpPr txBox="1">
              <a:spLocks noChangeArrowheads="1"/>
            </p:cNvSpPr>
            <p:nvPr/>
          </p:nvSpPr>
          <p:spPr bwMode="auto">
            <a:xfrm>
              <a:off x="1229744" y="6166211"/>
              <a:ext cx="1661014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5"/>
            <p:cNvSpPr txBox="1">
              <a:spLocks noChangeArrowheads="1"/>
            </p:cNvSpPr>
            <p:nvPr/>
          </p:nvSpPr>
          <p:spPr bwMode="auto">
            <a:xfrm>
              <a:off x="8215339" y="1571613"/>
              <a:ext cx="504824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6"/>
            <p:cNvSpPr txBox="1">
              <a:spLocks noChangeArrowheads="1"/>
            </p:cNvSpPr>
            <p:nvPr/>
          </p:nvSpPr>
          <p:spPr bwMode="auto">
            <a:xfrm>
              <a:off x="8072461" y="5929330"/>
              <a:ext cx="504824" cy="1163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5" name="TextBox 14"/>
          <p:cNvSpPr txBox="1">
            <a:spLocks noChangeArrowheads="1"/>
          </p:cNvSpPr>
          <p:nvPr/>
        </p:nvSpPr>
        <p:spPr bwMode="auto">
          <a:xfrm>
            <a:off x="7358082" y="2143116"/>
            <a:ext cx="504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 rot="20406925">
            <a:off x="2859230" y="5817767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49" grpId="0" animBg="1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>
            <a:spLocks noChangeArrowheads="1"/>
          </p:cNvSpPr>
          <p:nvPr/>
        </p:nvSpPr>
        <p:spPr bwMode="auto">
          <a:xfrm rot="-5400000">
            <a:off x="1512072" y="3559971"/>
            <a:ext cx="35719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Плоская геометрическая фигура – шестиугольник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 стороной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имеет диагональ, равную диаметру описанной окружности и  расстояние между сторонами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апафема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4893046" y="4121333"/>
            <a:ext cx="4508383" cy="1414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Шестиугольник 4"/>
          <p:cNvSpPr/>
          <p:nvPr/>
        </p:nvSpPr>
        <p:spPr>
          <a:xfrm>
            <a:off x="2570996" y="2194543"/>
            <a:ext cx="4261699" cy="3789655"/>
          </a:xfrm>
          <a:prstGeom prst="hexagon">
            <a:avLst>
              <a:gd name="adj" fmla="val 28980"/>
              <a:gd name="vf" fmla="val 11547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785786" y="6376232"/>
            <a:ext cx="6360745" cy="1452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7203" y="5788181"/>
            <a:ext cx="636074" cy="4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15206" y="1857364"/>
            <a:ext cx="636074" cy="4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2350511" y="4056702"/>
            <a:ext cx="4639061" cy="0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52959" y="4089370"/>
            <a:ext cx="4770559" cy="0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570996" y="1867848"/>
            <a:ext cx="4325307" cy="44430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7" name="Прямая со стрелкой 26"/>
          <p:cNvCxnSpPr>
            <a:endCxn id="5" idx="3"/>
          </p:cNvCxnSpPr>
          <p:nvPr/>
        </p:nvCxnSpPr>
        <p:spPr>
          <a:xfrm rot="5400000" flipH="1" flipV="1">
            <a:off x="2813379" y="3033487"/>
            <a:ext cx="3789655" cy="2111767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1807707" y="2194543"/>
            <a:ext cx="18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1807707" y="5984198"/>
            <a:ext cx="18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8661" y="4089390"/>
            <a:ext cx="3791107" cy="141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5392004" y="1835180"/>
            <a:ext cx="7187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3292958" y="1835180"/>
            <a:ext cx="7187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652323" y="1671832"/>
            <a:ext cx="2099046" cy="145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479220" y="1214459"/>
            <a:ext cx="636074" cy="47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357298"/>
            <a:ext cx="8501122" cy="528641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" grpId="0" animBg="1"/>
      <p:bldP spid="8" grpId="0"/>
      <p:bldP spid="9" grpId="0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5857875" y="1500188"/>
            <a:ext cx="3286125" cy="1857375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500063" y="1500188"/>
            <a:ext cx="5357812" cy="3071812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3929063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58188" y="2500313"/>
            <a:ext cx="785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1563" y="4214813"/>
            <a:ext cx="4143375" cy="242887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214938" y="4357688"/>
            <a:ext cx="3929062" cy="2286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-2939818">
            <a:off x="5857875" y="6335713"/>
            <a:ext cx="785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3929063" y="2928938"/>
            <a:ext cx="4071937" cy="2357437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3786188" y="2928938"/>
            <a:ext cx="4214812" cy="2428875"/>
          </a:xfrm>
          <a:prstGeom prst="line">
            <a:avLst/>
          </a:prstGeom>
          <a:ln w="28575"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15000" y="4286250"/>
            <a:ext cx="50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10800000" flipV="1">
            <a:off x="1928813" y="3143250"/>
            <a:ext cx="2357437" cy="1357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5286375" y="5072063"/>
            <a:ext cx="2357438" cy="13573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143125" y="4429125"/>
            <a:ext cx="3214688" cy="192881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 rot="3368041">
            <a:off x="3217863" y="4794250"/>
            <a:ext cx="6429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10800000">
            <a:off x="4714875" y="2357438"/>
            <a:ext cx="500063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2786063" y="3429000"/>
            <a:ext cx="500062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2928938" y="2428875"/>
            <a:ext cx="1928812" cy="1071563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 rot="-2681854">
            <a:off x="3325813" y="2528888"/>
            <a:ext cx="50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3286125" y="2571750"/>
            <a:ext cx="1928813" cy="1143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6643688" y="4500563"/>
            <a:ext cx="1928812" cy="1143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3929063" y="5143500"/>
            <a:ext cx="142875" cy="142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786688" y="2928938"/>
            <a:ext cx="142875" cy="142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единительная линия 59"/>
          <p:cNvCxnSpPr>
            <a:endCxn id="57" idx="1"/>
          </p:cNvCxnSpPr>
          <p:nvPr/>
        </p:nvCxnSpPr>
        <p:spPr>
          <a:xfrm rot="16200000" flipH="1">
            <a:off x="2893219" y="4107656"/>
            <a:ext cx="1449388" cy="6635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58" idx="2"/>
          </p:cNvCxnSpPr>
          <p:nvPr/>
        </p:nvCxnSpPr>
        <p:spPr>
          <a:xfrm>
            <a:off x="5214938" y="2571750"/>
            <a:ext cx="2571750" cy="4286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57" idx="5"/>
          </p:cNvCxnSpPr>
          <p:nvPr/>
        </p:nvCxnSpPr>
        <p:spPr>
          <a:xfrm rot="10800000">
            <a:off x="4051300" y="5265738"/>
            <a:ext cx="2592388" cy="3778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58" idx="1"/>
          </p:cNvCxnSpPr>
          <p:nvPr/>
        </p:nvCxnSpPr>
        <p:spPr>
          <a:xfrm rot="16200000" flipV="1">
            <a:off x="7414419" y="3342481"/>
            <a:ext cx="1550988" cy="7651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14313" y="214313"/>
            <a:ext cx="8572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Построение изометрической проекции плоской фигуры правильного шестиугольника на горизонтальной плоскости проекций</a:t>
            </a:r>
          </a:p>
        </p:txBody>
      </p:sp>
      <p:pic>
        <p:nvPicPr>
          <p:cNvPr id="31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42" grpId="0"/>
      <p:bldP spid="49" grpId="0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ПОСТРОЕНИЕ АКСОНОМЕТРИЧЕСКИХ ПРОЕКЦИЙ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42873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214554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1.Расположение осей в аксонометрии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2.Аксонометрические проекции плоских фигур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3.Аксонометрические проекции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плоскогранных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фигур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Способы построения аксонометрических проекций по заданному чертежу.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214422"/>
            <a:ext cx="8424936" cy="545493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rot="10800000" flipV="1">
            <a:off x="285750" y="2786063"/>
            <a:ext cx="6572250" cy="785812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3571875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436369">
            <a:off x="5816600" y="5124450"/>
            <a:ext cx="857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a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858000" y="2786063"/>
            <a:ext cx="2286000" cy="2000250"/>
          </a:xfrm>
          <a:prstGeom prst="straightConnector1">
            <a:avLst/>
          </a:prstGeom>
          <a:ln w="38100">
            <a:solidFill>
              <a:srgbClr val="6CA6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715375" y="3929063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57188" y="3571875"/>
            <a:ext cx="3286125" cy="292893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643313" y="5786438"/>
            <a:ext cx="5500687" cy="71437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-1729337">
            <a:off x="3929063" y="5857875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000500" y="3571875"/>
            <a:ext cx="1928813" cy="1714500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286000" y="4071938"/>
            <a:ext cx="5357813" cy="642937"/>
          </a:xfrm>
          <a:prstGeom prst="line">
            <a:avLst/>
          </a:prstGeom>
          <a:ln w="28575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643438" y="435768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 flipV="1">
            <a:off x="1000125" y="3714750"/>
            <a:ext cx="3143250" cy="35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4143375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643563" y="5072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58063" y="4000500"/>
            <a:ext cx="142875" cy="142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00313" y="4643438"/>
            <a:ext cx="142875" cy="1428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16200000" flipH="1" flipV="1">
            <a:off x="3949700" y="3836988"/>
            <a:ext cx="407988" cy="30210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71563" y="4071938"/>
            <a:ext cx="1643062" cy="14287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 rot="2968145">
            <a:off x="1571625" y="4357688"/>
            <a:ext cx="7858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S/2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V="1">
            <a:off x="2928938" y="3500438"/>
            <a:ext cx="2500312" cy="35718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572000" y="5000625"/>
            <a:ext cx="2428875" cy="2857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endCxn id="49" idx="2"/>
          </p:cNvCxnSpPr>
          <p:nvPr/>
        </p:nvCxnSpPr>
        <p:spPr>
          <a:xfrm rot="5400000">
            <a:off x="2286001" y="4071937"/>
            <a:ext cx="857250" cy="4286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endCxn id="48" idx="2"/>
          </p:cNvCxnSpPr>
          <p:nvPr/>
        </p:nvCxnSpPr>
        <p:spPr>
          <a:xfrm>
            <a:off x="5357813" y="3500438"/>
            <a:ext cx="2000250" cy="5715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49" idx="5"/>
          </p:cNvCxnSpPr>
          <p:nvPr/>
        </p:nvCxnSpPr>
        <p:spPr>
          <a:xfrm rot="10800000">
            <a:off x="2622550" y="4765675"/>
            <a:ext cx="1949450" cy="5207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8" idx="4"/>
          </p:cNvCxnSpPr>
          <p:nvPr/>
        </p:nvCxnSpPr>
        <p:spPr>
          <a:xfrm rot="5400000" flipH="1" flipV="1">
            <a:off x="6786563" y="4357687"/>
            <a:ext cx="857250" cy="4286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0800000">
            <a:off x="4500563" y="5286375"/>
            <a:ext cx="642937" cy="571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10800000">
            <a:off x="7000875" y="5000625"/>
            <a:ext cx="642938" cy="571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V="1">
            <a:off x="5072063" y="5500688"/>
            <a:ext cx="2428875" cy="28575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0" y="0"/>
            <a:ext cx="89296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Построение диметрической проекции плоской фигуры правильного шестиугольника на горизонтальной плоскости проекций</a:t>
            </a:r>
          </a:p>
        </p:txBody>
      </p:sp>
      <p:pic>
        <p:nvPicPr>
          <p:cNvPr id="3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46" grpId="0" animBg="1"/>
      <p:bldP spid="47" grpId="0" animBg="1"/>
      <p:bldP spid="48" grpId="0" animBg="1"/>
      <p:bldP spid="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 l="28647" t="27188" r="24088" b="24687"/>
          <a:stretch>
            <a:fillRect/>
          </a:stretch>
        </p:blipFill>
        <p:spPr bwMode="auto">
          <a:xfrm>
            <a:off x="0" y="1785926"/>
            <a:ext cx="47148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 l="27538" t="26695" r="26758" b="21249"/>
          <a:stretch>
            <a:fillRect/>
          </a:stretch>
        </p:blipFill>
        <p:spPr bwMode="auto">
          <a:xfrm>
            <a:off x="4714875" y="3857625"/>
            <a:ext cx="4429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АКСОНОМЕТРИЧЕСКИЕ ПРОЕКЦИИ ПЛОСКОГРАННЫХ ПРЕДМЕТОВ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/>
          <a:srcRect l="25195" t="19688" r="14648" b="18144"/>
          <a:stretch>
            <a:fillRect/>
          </a:stretch>
        </p:blipFill>
        <p:spPr bwMode="auto">
          <a:xfrm>
            <a:off x="500034" y="1357297"/>
            <a:ext cx="8358246" cy="533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07154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Чертёж детали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8992" y="4500570"/>
            <a:ext cx="1857388" cy="928694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28992" y="2857496"/>
            <a:ext cx="1857388" cy="785818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428992" y="3643314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5036347" y="3393281"/>
            <a:ext cx="5000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643438" y="3000372"/>
            <a:ext cx="2857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4357686" y="2857496"/>
            <a:ext cx="4286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214678" y="3429000"/>
            <a:ext cx="42862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28992" y="4500570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428992" y="5429264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2964645" y="4964917"/>
            <a:ext cx="9286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3893339" y="4964917"/>
            <a:ext cx="9286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4321967" y="4964917"/>
            <a:ext cx="9286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822033" y="4964917"/>
            <a:ext cx="92869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428992" y="2857496"/>
            <a:ext cx="928694" cy="3571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0800000">
            <a:off x="4786314" y="3143248"/>
            <a:ext cx="50006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3000364" y="4071942"/>
            <a:ext cx="8572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857752" y="4071942"/>
            <a:ext cx="8572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4107653" y="3821909"/>
            <a:ext cx="13573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31" idx="0"/>
            <a:endCxn id="32" idx="0"/>
          </p:cNvCxnSpPr>
          <p:nvPr/>
        </p:nvCxnSpPr>
        <p:spPr>
          <a:xfrm rot="16200000" flipH="1">
            <a:off x="3536149" y="3679033"/>
            <a:ext cx="164307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5720" y="0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Рассмотрим  общий способ построения аксонометрических проекций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плоскогранных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предметов (таблица 2) на примере  детали,  два вида которой даны на рис. 62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1142984"/>
            <a:ext cx="8424936" cy="5500726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rot="16200000" flipV="1">
            <a:off x="1714480" y="3571876"/>
            <a:ext cx="3357586" cy="714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1785918" y="3857628"/>
            <a:ext cx="1643074" cy="142876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0430" y="192880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392906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3428992" y="4643446"/>
            <a:ext cx="4929222" cy="64294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29586" y="471488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3428992" y="4857760"/>
            <a:ext cx="3357586" cy="4286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6465107" y="4536289"/>
            <a:ext cx="64294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5715008" y="4214818"/>
            <a:ext cx="107157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5500694" y="4143380"/>
            <a:ext cx="42862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4786314" y="3929066"/>
            <a:ext cx="92869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3143240" y="5000636"/>
            <a:ext cx="5715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428992" y="4071942"/>
            <a:ext cx="142876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714612" y="4643446"/>
            <a:ext cx="71438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/>
          <p:cNvSpPr/>
          <p:nvPr/>
        </p:nvSpPr>
        <p:spPr>
          <a:xfrm flipH="1">
            <a:off x="3357554" y="521495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0800000">
            <a:off x="2714612" y="4071942"/>
            <a:ext cx="71438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4071934" y="3429000"/>
            <a:ext cx="71438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5000628" y="3286124"/>
            <a:ext cx="714380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V="1">
            <a:off x="6072198" y="3500438"/>
            <a:ext cx="714380" cy="7143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3357554" y="4643446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4714876" y="4000504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643570" y="3857628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643570" y="4286256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715140" y="414338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715140" y="4786322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>
            <a:stCxn id="51" idx="1"/>
          </p:cNvCxnSpPr>
          <p:nvPr/>
        </p:nvCxnSpPr>
        <p:spPr>
          <a:xfrm rot="16200000" flipV="1">
            <a:off x="5072066" y="3714752"/>
            <a:ext cx="592428" cy="592428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53" idx="1"/>
          </p:cNvCxnSpPr>
          <p:nvPr/>
        </p:nvCxnSpPr>
        <p:spPr>
          <a:xfrm rot="16200000" flipV="1">
            <a:off x="6072198" y="4143380"/>
            <a:ext cx="663866" cy="66386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428860" y="4357694"/>
            <a:ext cx="5715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2714612" y="3429000"/>
            <a:ext cx="1357322" cy="6429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4071934" y="3286124"/>
            <a:ext cx="928694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16200000" flipH="1">
            <a:off x="4816930" y="3469821"/>
            <a:ext cx="428628" cy="61233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10800000" flipV="1">
            <a:off x="5357818" y="3500438"/>
            <a:ext cx="714380" cy="1428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5072066" y="3643314"/>
            <a:ext cx="35719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5400000" flipH="1" flipV="1">
            <a:off x="5750727" y="3821909"/>
            <a:ext cx="642942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2714612" y="4143380"/>
            <a:ext cx="3357586" cy="500066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0" y="285728"/>
            <a:ext cx="885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прекции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плоскогранного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предмета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00034" y="1142984"/>
            <a:ext cx="8424936" cy="545493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3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/>
          <p:cNvCxnSpPr/>
          <p:nvPr/>
        </p:nvCxnSpPr>
        <p:spPr>
          <a:xfrm flipV="1">
            <a:off x="2714612" y="3286124"/>
            <a:ext cx="3000396" cy="1714512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 flipH="1" flipV="1">
            <a:off x="2250265" y="3821909"/>
            <a:ext cx="4071966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6182" y="178592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286248" y="3429000"/>
            <a:ext cx="4214842" cy="242889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58214" y="364331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>
            <a:off x="1142976" y="4071942"/>
            <a:ext cx="3143272" cy="17859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57224" y="428625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286248" y="4214818"/>
            <a:ext cx="2928958" cy="16430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6929454" y="3929066"/>
            <a:ext cx="5715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 flipV="1">
            <a:off x="6286512" y="3643314"/>
            <a:ext cx="928694" cy="5715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6107917" y="4036223"/>
            <a:ext cx="35719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4000496" y="5572140"/>
            <a:ext cx="5715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5500694" y="3857628"/>
            <a:ext cx="785818" cy="42862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86248" y="4286256"/>
            <a:ext cx="1214446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714612" y="5000636"/>
            <a:ext cx="157163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714612" y="4500570"/>
            <a:ext cx="157163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>
            <a:off x="3929058" y="3429000"/>
            <a:ext cx="157163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4714876" y="2928934"/>
            <a:ext cx="1571636" cy="928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0800000">
            <a:off x="5643570" y="2786058"/>
            <a:ext cx="1571636" cy="8572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10800000">
            <a:off x="4714876" y="3286124"/>
            <a:ext cx="1571636" cy="92869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10800000">
            <a:off x="5643570" y="3286124"/>
            <a:ext cx="1571636" cy="928694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4536281" y="3107529"/>
            <a:ext cx="357190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5393537" y="3036091"/>
            <a:ext cx="500066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4714876" y="3143248"/>
            <a:ext cx="285752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5000628" y="2786058"/>
            <a:ext cx="642942" cy="35719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214810" y="5786454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4214810" y="5286388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5429256" y="4214818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215074" y="378619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6215074" y="414338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143768" y="3571876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143768" y="4143380"/>
            <a:ext cx="142876" cy="142876"/>
          </a:xfrm>
          <a:prstGeom prst="ellipse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rot="5400000" flipH="1" flipV="1">
            <a:off x="2464579" y="4750603"/>
            <a:ext cx="5000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V="1">
            <a:off x="2714612" y="3429000"/>
            <a:ext cx="1214446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3929058" y="2928934"/>
            <a:ext cx="785818" cy="50006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0" y="2142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Построение изометрической проекции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плоскогранного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предмета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00034" y="1142984"/>
            <a:ext cx="8424936" cy="545493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785786" y="0"/>
            <a:ext cx="792961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§7, стр. 48 – 52.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Построение аксонометрических проекций –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изометрической проекций предмета, рис.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424936" cy="631219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486" t="21547" r="18305" b="36517"/>
          <a:stretch>
            <a:fillRect/>
          </a:stretch>
        </p:blipFill>
        <p:spPr bwMode="auto">
          <a:xfrm>
            <a:off x="6000760" y="3714752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 rot="16200000">
            <a:off x="4355976" y="1988840"/>
            <a:ext cx="3240360" cy="1800200"/>
          </a:xfrm>
          <a:prstGeom prst="parallelogram">
            <a:avLst>
              <a:gd name="adj" fmla="val 582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араллелограмм 8"/>
          <p:cNvSpPr/>
          <p:nvPr/>
        </p:nvSpPr>
        <p:spPr>
          <a:xfrm rot="16200000">
            <a:off x="1295636" y="3753036"/>
            <a:ext cx="3168352" cy="1800200"/>
          </a:xfrm>
          <a:prstGeom prst="parallelogram">
            <a:avLst>
              <a:gd name="adj" fmla="val 582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979712" y="1268760"/>
            <a:ext cx="3096344" cy="18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779912" y="2276872"/>
            <a:ext cx="3096344" cy="1800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3779912" y="4509120"/>
            <a:ext cx="3096344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1259632" y="3789040"/>
            <a:ext cx="504056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779912" y="3717032"/>
            <a:ext cx="4464496" cy="25202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642910" y="4357694"/>
            <a:ext cx="3137002" cy="187961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979712" y="3429000"/>
            <a:ext cx="3096344" cy="18002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244408" y="378904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75856" y="119675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464344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3131840" y="566124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6228184" y="386104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1331640" y="458112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979712" y="3933056"/>
            <a:ext cx="1800200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55776" y="2708920"/>
            <a:ext cx="108012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076056" y="1268760"/>
            <a:ext cx="1080120" cy="6480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084168" y="2780928"/>
            <a:ext cx="792088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059832" y="2780928"/>
            <a:ext cx="3096344" cy="18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779912" y="4581128"/>
            <a:ext cx="3096344" cy="17281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3635896" y="1916832"/>
            <a:ext cx="2520280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555776" y="1268760"/>
            <a:ext cx="2592288" cy="14401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779912" y="3212976"/>
            <a:ext cx="3096344" cy="18002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 flipH="1" flipV="1">
            <a:off x="5688124" y="2384884"/>
            <a:ext cx="936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1655676" y="3032956"/>
            <a:ext cx="1224136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 flipH="1" flipV="1">
            <a:off x="2735796" y="3681028"/>
            <a:ext cx="1224136" cy="5760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979712" y="5229200"/>
            <a:ext cx="1800200" cy="108012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2663788" y="5193196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10800000" flipV="1">
            <a:off x="3059832" y="5877272"/>
            <a:ext cx="1440160" cy="7200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rot="10800000" flipV="1">
            <a:off x="1259632" y="5229200"/>
            <a:ext cx="720080" cy="3600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1403648" y="5445224"/>
            <a:ext cx="1800200" cy="108012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 rot="1504107">
            <a:off x="2111139" y="5629690"/>
            <a:ext cx="71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>
            <a:off x="3707904" y="6309320"/>
            <a:ext cx="792088" cy="548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6876256" y="4509120"/>
            <a:ext cx="792088" cy="5486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V="1">
            <a:off x="4355976" y="5013176"/>
            <a:ext cx="3168352" cy="1844824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 rot="19579431">
            <a:off x="5720019" y="5389037"/>
            <a:ext cx="71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V="1">
            <a:off x="6876256" y="1844824"/>
            <a:ext cx="792088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V="1">
            <a:off x="6876256" y="4077072"/>
            <a:ext cx="792088" cy="43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 rot="5400000">
            <a:off x="6372200" y="3068960"/>
            <a:ext cx="21602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/>
          <p:cNvSpPr/>
          <p:nvPr/>
        </p:nvSpPr>
        <p:spPr>
          <a:xfrm rot="4916218">
            <a:off x="7397046" y="2836202"/>
            <a:ext cx="716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14282" y="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Прямоугольная изометрическая проекция предмета. Рис. 63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построения изометрической проекции предмета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34" y="1142984"/>
            <a:ext cx="8424936" cy="545493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/>
          <a:srcRect l="55486" t="21547" r="18305" b="36517"/>
          <a:stretch>
            <a:fillRect/>
          </a:stretch>
        </p:blipFill>
        <p:spPr bwMode="auto">
          <a:xfrm>
            <a:off x="500034" y="114298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00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6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6" grpId="0"/>
      <p:bldP spid="27" grpId="0"/>
      <p:bldP spid="28" grpId="0"/>
      <p:bldP spid="99" grpId="0"/>
      <p:bldP spid="105" grpId="0"/>
      <p:bldP spid="111" grpId="0"/>
      <p:bldP spid="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Прямая со стрелкой 56"/>
          <p:cNvCxnSpPr/>
          <p:nvPr/>
        </p:nvCxnSpPr>
        <p:spPr>
          <a:xfrm rot="16200000" flipH="1">
            <a:off x="2195736" y="4581128"/>
            <a:ext cx="1728192" cy="158417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267744" y="4509120"/>
            <a:ext cx="568863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5400000" flipH="1" flipV="1">
            <a:off x="611560" y="2780928"/>
            <a:ext cx="3312368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267744" y="4509120"/>
            <a:ext cx="504056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192180" y="4545124"/>
            <a:ext cx="576064" cy="504056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Куб 12"/>
          <p:cNvSpPr/>
          <p:nvPr/>
        </p:nvSpPr>
        <p:spPr>
          <a:xfrm flipH="1">
            <a:off x="2267744" y="2348880"/>
            <a:ext cx="4464496" cy="2736304"/>
          </a:xfrm>
          <a:prstGeom prst="cube">
            <a:avLst>
              <a:gd name="adj" fmla="val 18639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2231740" y="3248980"/>
            <a:ext cx="576064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3789040"/>
            <a:ext cx="39604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71800" y="5085184"/>
            <a:ext cx="39604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483768" y="3501008"/>
            <a:ext cx="396044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6444208" y="3501008"/>
            <a:ext cx="288032" cy="2880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2123728" y="4437112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6084168" y="4437112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 flipH="1" flipV="1">
            <a:off x="1619672" y="3861048"/>
            <a:ext cx="1296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5976156" y="3032956"/>
            <a:ext cx="93610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19872" y="2564904"/>
            <a:ext cx="30243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03848" y="2348880"/>
            <a:ext cx="30243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6228184" y="2348880"/>
            <a:ext cx="216024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3203848" y="2348880"/>
            <a:ext cx="216024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267744" y="2348880"/>
            <a:ext cx="936104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2483768" y="2564904"/>
            <a:ext cx="936104" cy="8640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67744" y="4509120"/>
            <a:ext cx="396044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5148064" y="3429000"/>
            <a:ext cx="216024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85720" y="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Фронтальная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диметрическая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проекция предмета. Рис. 63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Способ построения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проекции предмета.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835696" y="126876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47864" y="6093296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524328" y="407707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10800000">
            <a:off x="1259632" y="4509120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0800000">
            <a:off x="1763688" y="5085184"/>
            <a:ext cx="1008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rot="16200000" flipH="1">
            <a:off x="1295636" y="4545124"/>
            <a:ext cx="576064" cy="504056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 rot="3010472">
            <a:off x="1600959" y="455981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b/2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6200000" flipH="1">
            <a:off x="2771800" y="5085184"/>
            <a:ext cx="64807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6732240" y="5085184"/>
            <a:ext cx="648072" cy="648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3275856" y="5589240"/>
            <a:ext cx="39604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5004048" y="515719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6732240" y="2852936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732240" y="5085184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>
            <a:off x="6264188" y="3969060"/>
            <a:ext cx="2232248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 rot="16200000">
            <a:off x="6819057" y="3630215"/>
            <a:ext cx="720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142984"/>
            <a:ext cx="8424936" cy="545493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 cstate="print"/>
          <a:srcRect l="55486" t="21547" r="18305" b="36517"/>
          <a:stretch>
            <a:fillRect/>
          </a:stretch>
        </p:blipFill>
        <p:spPr bwMode="auto">
          <a:xfrm>
            <a:off x="7286644" y="1142984"/>
            <a:ext cx="16430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7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7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9" grpId="0"/>
      <p:bldP spid="50" grpId="0"/>
      <p:bldP spid="51" grpId="0"/>
      <p:bldP spid="63" grpId="0"/>
      <p:bldP spid="72" grpId="0"/>
      <p:bldP spid="78" grpId="0"/>
      <p:bldP spid="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28802"/>
            <a:ext cx="91440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СПАСИБО ЗА УРОК.</a:t>
            </a:r>
          </a:p>
          <a:p>
            <a:pPr algn="ctr"/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32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ДО СВИДАНИЯ!.</a:t>
            </a:r>
            <a:endParaRPr lang="ru-RU" sz="32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28"/>
            <a:ext cx="8424936" cy="631219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4427984" y="458112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0"/>
            <a:ext cx="828092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ПОСТРОЕНИЕ АКСОНОМЕТРИЧЕСКИХ ПРОЕКЦИЙ</a:t>
            </a:r>
            <a:endParaRPr lang="ru-RU" sz="24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.рассмотреть правила построения аксонометрических проекций;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познакомить учащихся  с получением изображений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расположением осей в аксонометрии;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познакомить с последовательностью построения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аксонометрических проекций плоских фигур;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.познакомить с последовательностью построения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аксонометрических проекций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плоскогранных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фигур;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.освоить построение предмета во фронтальной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диметрической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проекции и в прямоугольной изометрической проекции;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.научить применять последовательность построения видов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чертеже детали с учётом анализа;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7.развивать образное представление и пространственное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642918"/>
            <a:ext cx="8501122" cy="600079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684" t="14563" r="20469" b="7672"/>
          <a:stretch>
            <a:fillRect/>
          </a:stretch>
        </p:blipFill>
        <p:spPr bwMode="auto">
          <a:xfrm>
            <a:off x="4883732" y="2420888"/>
            <a:ext cx="371980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25637" t="14563" r="22684" b="7672"/>
          <a:stretch>
            <a:fillRect/>
          </a:stretch>
        </p:blipFill>
        <p:spPr bwMode="auto">
          <a:xfrm>
            <a:off x="683568" y="2420888"/>
            <a:ext cx="3510162" cy="396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ПОЛУЧЕНИЕ  АКСОНОМЕТРИЧЕСКИХ ПРОЕКЦИЙ</a:t>
            </a:r>
            <a:endParaRPr lang="ru-RU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642918"/>
            <a:ext cx="8501122" cy="600079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98072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Различные изображения одной и той же детали - куб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395536" y="836712"/>
            <a:ext cx="4104456" cy="5472608"/>
            <a:chOff x="395536" y="836712"/>
            <a:chExt cx="4104456" cy="5472608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827584" y="836712"/>
              <a:ext cx="3528392" cy="31683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196752"/>
              <a:ext cx="2263450" cy="2740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1504" t="7383" r="7966" b="8454"/>
            <a:stretch>
              <a:fillRect/>
            </a:stretch>
          </p:blipFill>
          <p:spPr bwMode="auto">
            <a:xfrm>
              <a:off x="1475656" y="3789040"/>
              <a:ext cx="2166556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7" name="Прямая со стрелкой 26"/>
            <p:cNvCxnSpPr/>
            <p:nvPr/>
          </p:nvCxnSpPr>
          <p:spPr>
            <a:xfrm flipH="1">
              <a:off x="899592" y="2636912"/>
              <a:ext cx="1656184" cy="100811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/>
            <p:nvPr/>
          </p:nvCxnSpPr>
          <p:spPr>
            <a:xfrm>
              <a:off x="2555776" y="2636912"/>
              <a:ext cx="1656184" cy="100811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 flipV="1">
              <a:off x="2555776" y="908720"/>
              <a:ext cx="0" cy="172819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 стрелкой 72"/>
            <p:cNvCxnSpPr/>
            <p:nvPr/>
          </p:nvCxnSpPr>
          <p:spPr>
            <a:xfrm flipV="1">
              <a:off x="1547664" y="3284984"/>
              <a:ext cx="0" cy="158417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 стрелкой 74"/>
            <p:cNvCxnSpPr/>
            <p:nvPr/>
          </p:nvCxnSpPr>
          <p:spPr>
            <a:xfrm flipV="1">
              <a:off x="3563888" y="3284984"/>
              <a:ext cx="0" cy="13681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683568" y="3140968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27784" y="90872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995936" y="321297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95536" y="83671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а)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1600" y="908720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flipH="1" flipV="1">
            <a:off x="7236296" y="4365104"/>
            <a:ext cx="151216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467544" y="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ОБРАЗОВАНИЕ  АКСОНОМЕТРИЧЕСКИХ ПРОЕКЦИЙ</a:t>
            </a:r>
            <a:endParaRPr lang="ru-RU" sz="2400" b="1" kern="1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95536" y="692696"/>
            <a:ext cx="8535892" cy="5976664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467544" y="60212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Прямоугольная изометрическая проекция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60032" y="90872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Косоугольная фронтальная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диметрическая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проекция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4355976" y="836712"/>
            <a:ext cx="4464496" cy="5256584"/>
            <a:chOff x="4355976" y="836712"/>
            <a:chExt cx="4464496" cy="525658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4499992" y="1628800"/>
              <a:ext cx="3528392" cy="32403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629" t="1450" r="8434" b="9773"/>
            <a:stretch>
              <a:fillRect/>
            </a:stretch>
          </p:blipFill>
          <p:spPr bwMode="auto">
            <a:xfrm>
              <a:off x="5292080" y="2492896"/>
              <a:ext cx="195771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9140" t="5782" r="11214" b="6043"/>
            <a:stretch>
              <a:fillRect/>
            </a:stretch>
          </p:blipFill>
          <p:spPr bwMode="auto">
            <a:xfrm>
              <a:off x="6804248" y="4077072"/>
              <a:ext cx="2016224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H="1" flipV="1">
              <a:off x="5868144" y="3068960"/>
              <a:ext cx="1152128" cy="11521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flipH="1" flipV="1">
              <a:off x="5724128" y="4365104"/>
              <a:ext cx="1152130" cy="12241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 flipV="1">
              <a:off x="7236296" y="3068960"/>
              <a:ext cx="1080120" cy="10801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4932040" y="3933056"/>
              <a:ext cx="1872208" cy="720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V="1">
              <a:off x="6804248" y="2060848"/>
              <a:ext cx="0" cy="187220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6804248" y="3933056"/>
              <a:ext cx="936104" cy="93610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4716016" y="4149080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300192" y="191683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7524328" y="4437112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55976" y="83671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б)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644008" y="170080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Аксонометрической проекцией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называют изображение, полученное при параллельном проецировании предмета вместе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осями прямоугольных координат на плоскость.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Аксонометрическая проекция включает в себя два вида проекций: фронтальную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диметрическую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прямоугольную изометрическую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1285" t="30657" r="23369" b="28774"/>
          <a:stretch>
            <a:fillRect/>
          </a:stretch>
        </p:blipFill>
        <p:spPr bwMode="auto">
          <a:xfrm>
            <a:off x="4857752" y="2928934"/>
            <a:ext cx="372049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4196" t="38839" r="26632" b="38393"/>
          <a:stretch>
            <a:fillRect/>
          </a:stretch>
        </p:blipFill>
        <p:spPr bwMode="auto">
          <a:xfrm>
            <a:off x="642910" y="2928934"/>
            <a:ext cx="38576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535782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Фронтальная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диметрическая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проекция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542926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Прямоугольная изометрическая проекция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14290"/>
            <a:ext cx="8535892" cy="645507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21094" t="16084" r="20472" b="15625"/>
          <a:stretch>
            <a:fillRect/>
          </a:stretch>
        </p:blipFill>
        <p:spPr bwMode="auto">
          <a:xfrm>
            <a:off x="714348" y="857232"/>
            <a:ext cx="821537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3286094" y="2786047"/>
            <a:ext cx="3286132" cy="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1357287" y="4429107"/>
            <a:ext cx="3571875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893445" y="4464824"/>
            <a:ext cx="2071727" cy="200029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62" y="4500545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072037" y="928670"/>
            <a:ext cx="423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Z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000892" y="6000768"/>
            <a:ext cx="44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4500537" y="4500545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10800000" flipV="1">
            <a:off x="214282" y="0"/>
            <a:ext cx="892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Расположение осей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фронтальной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диметрической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проекции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9552" y="571480"/>
            <a:ext cx="8424936" cy="609788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27859" t="26318" r="19745" b="17550"/>
          <a:stretch>
            <a:fillRect/>
          </a:stretch>
        </p:blipFill>
        <p:spPr bwMode="auto">
          <a:xfrm>
            <a:off x="428596" y="1000108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5" name="Прямая со стрелкой 94"/>
          <p:cNvCxnSpPr/>
          <p:nvPr/>
        </p:nvCxnSpPr>
        <p:spPr>
          <a:xfrm rot="5400000" flipH="1" flipV="1">
            <a:off x="2963060" y="2607462"/>
            <a:ext cx="3073417" cy="1587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14875" y="92868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Z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7858125" y="5429250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rot="10800000" flipV="1">
            <a:off x="1285875" y="4143375"/>
            <a:ext cx="3214688" cy="18573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785786" y="528638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>
            <a:off x="4500563" y="4143375"/>
            <a:ext cx="3357562" cy="1928813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Расположение осей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прямоугольной изометрической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проекции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571480"/>
            <a:ext cx="8424936" cy="609788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2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 l="48316" t="16601" r="22584" b="45313"/>
          <a:stretch>
            <a:fillRect/>
          </a:stretch>
        </p:blipFill>
        <p:spPr bwMode="auto">
          <a:xfrm>
            <a:off x="857224" y="1214422"/>
            <a:ext cx="7143800" cy="525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Построение осей  в аксонометрии с помощью прямоугольных треугольников и линейки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539552" y="1000108"/>
            <a:ext cx="8424936" cy="566925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23325" t="32715" r="73131" b="45550"/>
          <a:stretch>
            <a:fillRect/>
          </a:stretch>
        </p:blipFill>
        <p:spPr bwMode="auto">
          <a:xfrm>
            <a:off x="0" y="4941168"/>
            <a:ext cx="43204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581</Words>
  <Application>Microsoft Office PowerPoint</Application>
  <PresentationFormat>Экран (4:3)</PresentationFormat>
  <Paragraphs>223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Властелин Тьмы</dc:creator>
  <cp:lastModifiedBy>УчительИКТ</cp:lastModifiedBy>
  <cp:revision>41</cp:revision>
  <dcterms:created xsi:type="dcterms:W3CDTF">2015-02-13T19:23:08Z</dcterms:created>
  <dcterms:modified xsi:type="dcterms:W3CDTF">2015-02-16T13:43:58Z</dcterms:modified>
</cp:coreProperties>
</file>