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5" r:id="rId16"/>
    <p:sldId id="270" r:id="rId17"/>
    <p:sldId id="271" r:id="rId18"/>
    <p:sldId id="272" r:id="rId19"/>
    <p:sldId id="273" r:id="rId20"/>
    <p:sldId id="274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356" autoAdjust="0"/>
    <p:restoredTop sz="94660"/>
  </p:normalViewPr>
  <p:slideViewPr>
    <p:cSldViewPr>
      <p:cViewPr varScale="1">
        <p:scale>
          <a:sx n="69" d="100"/>
          <a:sy n="69" d="100"/>
        </p:scale>
        <p:origin x="-14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9158D-6FA2-44BF-8CB5-628CE03073B2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71048-E272-4E0B-A22C-6B967563FAC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  <p:transition>
    <p:pull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9158D-6FA2-44BF-8CB5-628CE03073B2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71048-E272-4E0B-A22C-6B967563FA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9158D-6FA2-44BF-8CB5-628CE03073B2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71048-E272-4E0B-A22C-6B967563FA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9158D-6FA2-44BF-8CB5-628CE03073B2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71048-E272-4E0B-A22C-6B967563FA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9158D-6FA2-44BF-8CB5-628CE03073B2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39371048-E272-4E0B-A22C-6B967563FA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pull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9158D-6FA2-44BF-8CB5-628CE03073B2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71048-E272-4E0B-A22C-6B967563FA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9158D-6FA2-44BF-8CB5-628CE03073B2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71048-E272-4E0B-A22C-6B967563FA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9158D-6FA2-44BF-8CB5-628CE03073B2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71048-E272-4E0B-A22C-6B967563FA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9158D-6FA2-44BF-8CB5-628CE03073B2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71048-E272-4E0B-A22C-6B967563FA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9158D-6FA2-44BF-8CB5-628CE03073B2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71048-E272-4E0B-A22C-6B967563FA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9158D-6FA2-44BF-8CB5-628CE03073B2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371048-E272-4E0B-A22C-6B967563FAC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9B9158D-6FA2-44BF-8CB5-628CE03073B2}" type="datetimeFigureOut">
              <a:rPr lang="ru-RU" smtClean="0"/>
              <a:pPr/>
              <a:t>27.01.2015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39371048-E272-4E0B-A22C-6B967563FAC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pull dir="ld"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1214422"/>
            <a:ext cx="8229600" cy="3043246"/>
          </a:xfrm>
        </p:spPr>
        <p:txBody>
          <a:bodyPr>
            <a:noAutofit/>
          </a:bodyPr>
          <a:lstStyle/>
          <a:p>
            <a:r>
              <a:rPr lang="ru-RU" dirty="0" smtClean="0"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reflection blurRad="6350" stA="60000" endA="900" endPos="60000" dist="60007" dir="5400000" sy="-100000" algn="bl" rotWithShape="0"/>
                </a:effectLst>
                <a:latin typeface="+mn-lt"/>
                <a:cs typeface="Aparajita" pitchFamily="34" charset="0"/>
              </a:rPr>
              <a:t>ТЕПЛОВЫЕ ЯВЛЕНИЯ</a:t>
            </a:r>
            <a:br>
              <a:rPr lang="ru-RU" dirty="0" smtClean="0"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reflection blurRad="6350" stA="60000" endA="900" endPos="60000" dist="60007" dir="5400000" sy="-100000" algn="bl" rotWithShape="0"/>
                </a:effectLst>
                <a:latin typeface="+mn-lt"/>
                <a:cs typeface="Aparajita" pitchFamily="34" charset="0"/>
              </a:rPr>
            </a:br>
            <a:r>
              <a:rPr lang="ru-RU" dirty="0" smtClean="0"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  <a:reflection blurRad="6350" stA="60000" endA="900" endPos="60000" dist="60007" dir="5400000" sy="-100000" algn="bl" rotWithShape="0"/>
                </a:effectLst>
                <a:latin typeface="+mn-lt"/>
                <a:cs typeface="Aparajita" pitchFamily="34" charset="0"/>
              </a:rPr>
              <a:t>(8 класс)</a:t>
            </a:r>
            <a:endParaRPr lang="ru-RU" dirty="0">
              <a:solidFill>
                <a:schemeClr val="tx1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  <a:reflection blurRad="6350" stA="60000" endA="900" endPos="60000" dist="60007" dir="5400000" sy="-100000" algn="bl" rotWithShape="0"/>
              </a:effectLst>
              <a:latin typeface="+mn-lt"/>
              <a:cs typeface="Aparajita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00430" y="5143512"/>
            <a:ext cx="4572000" cy="114492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ru-RU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Антонова Елена Геннадьевна</a:t>
            </a:r>
          </a:p>
          <a:p>
            <a:pPr algn="ctr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ru-RU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       учитель физики МОУ СОШ № 71</a:t>
            </a:r>
          </a:p>
          <a:p>
            <a:pPr algn="ctr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ru-RU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г.Волгограда</a:t>
            </a:r>
          </a:p>
          <a:p>
            <a:pPr algn="ctr" fontAlgn="auto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defRPr/>
            </a:pPr>
            <a:r>
              <a:rPr lang="ru-RU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357166"/>
            <a:ext cx="4857752" cy="407196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i="1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2.</a:t>
            </a:r>
            <a:r>
              <a:rPr lang="ru-RU" b="1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b="1" i="1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Конкурс кроссвордов </a:t>
            </a:r>
            <a:endParaRPr lang="ru-RU" dirty="0" smtClean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ru-RU" sz="2600" i="1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Вопросы:</a:t>
            </a:r>
            <a:endParaRPr lang="ru-RU" sz="2600" dirty="0" smtClean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ru-RU" sz="26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Как называется:</a:t>
            </a:r>
          </a:p>
          <a:p>
            <a:pPr>
              <a:buNone/>
            </a:pPr>
            <a:r>
              <a:rPr lang="ru-RU" sz="2600" b="1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1)</a:t>
            </a:r>
            <a:r>
              <a:rPr lang="ru-RU" sz="26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Мельчайшая частица вещества? </a:t>
            </a:r>
          </a:p>
          <a:p>
            <a:pPr>
              <a:buNone/>
            </a:pPr>
            <a:r>
              <a:rPr lang="ru-RU" sz="2600" b="1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2)</a:t>
            </a:r>
            <a:r>
              <a:rPr lang="ru-RU" sz="26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Прибор для измерения температуры тела? </a:t>
            </a:r>
          </a:p>
          <a:p>
            <a:pPr>
              <a:buNone/>
            </a:pPr>
            <a:r>
              <a:rPr lang="ru-RU" sz="2600" b="1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3)</a:t>
            </a:r>
            <a:r>
              <a:rPr lang="ru-RU" sz="26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Тонкая трубка, по которой жидкость поднимается под действием силы поверхностного натяжения? </a:t>
            </a:r>
          </a:p>
          <a:p>
            <a:pPr>
              <a:buNone/>
            </a:pPr>
            <a:r>
              <a:rPr lang="ru-RU" sz="26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 </a:t>
            </a:r>
            <a:endParaRPr lang="en-US" sz="2600" dirty="0" smtClean="0"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4786314" y="785794"/>
          <a:ext cx="4214843" cy="2928961"/>
        </p:xfrm>
        <a:graphic>
          <a:graphicData uri="http://schemas.openxmlformats.org/drawingml/2006/table">
            <a:tbl>
              <a:tblPr/>
              <a:tblGrid>
                <a:gridCol w="313884"/>
                <a:gridCol w="250354"/>
                <a:gridCol w="250354"/>
                <a:gridCol w="313884"/>
                <a:gridCol w="313884"/>
                <a:gridCol w="313884"/>
                <a:gridCol w="313884"/>
                <a:gridCol w="250354"/>
                <a:gridCol w="353119"/>
                <a:gridCol w="250354"/>
                <a:gridCol w="250354"/>
                <a:gridCol w="250354"/>
                <a:gridCol w="250354"/>
                <a:gridCol w="250354"/>
                <a:gridCol w="144736"/>
                <a:gridCol w="144736"/>
              </a:tblGrid>
              <a:tr h="418423">
                <a:tc grid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   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м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7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8423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8423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л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8423"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8423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д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84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ц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418423"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err="1">
                          <a:latin typeface="Times New Roman"/>
                          <a:ea typeface="Times New Roman"/>
                          <a:cs typeface="Times New Roman"/>
                        </a:rPr>
                        <a:t>ы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Calibri"/>
                          <a:ea typeface="Times New Roman"/>
                          <a:cs typeface="Times New Roman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14282" y="4357694"/>
            <a:ext cx="82867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b="1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4)</a:t>
            </a:r>
            <a:r>
              <a:rPr lang="ru-RU" sz="24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Единица измерения количества теплоты? </a:t>
            </a:r>
          </a:p>
          <a:p>
            <a:pPr>
              <a:buNone/>
            </a:pPr>
            <a:r>
              <a:rPr lang="ru-RU" sz="2400" b="1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5)</a:t>
            </a:r>
            <a:r>
              <a:rPr lang="ru-RU" sz="24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Переход вещества из жидкого состояния в твердое? </a:t>
            </a:r>
          </a:p>
          <a:p>
            <a:pPr>
              <a:buNone/>
            </a:pPr>
            <a:r>
              <a:rPr lang="ru-RU" sz="2400" b="1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6)</a:t>
            </a:r>
            <a:r>
              <a:rPr lang="ru-RU" sz="24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Переход вещества из газообразного состояния в жидкое? </a:t>
            </a:r>
          </a:p>
          <a:p>
            <a:pPr>
              <a:buNone/>
            </a:pPr>
            <a:r>
              <a:rPr lang="ru-RU" sz="2400" b="1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7)</a:t>
            </a:r>
            <a:r>
              <a:rPr lang="ru-RU" sz="24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Синоним слова «эксперимент»? </a:t>
            </a: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52"/>
            <a:ext cx="8858280" cy="6715148"/>
          </a:xfrm>
        </p:spPr>
        <p:txBody>
          <a:bodyPr/>
          <a:lstStyle/>
          <a:p>
            <a:pPr>
              <a:buNone/>
            </a:pPr>
            <a:r>
              <a:rPr lang="ru-RU" sz="4400" b="1" i="1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3. Конкурс «Термины! Формулы!»</a:t>
            </a:r>
            <a:endParaRPr lang="ru-RU" sz="4400" dirty="0" smtClean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 algn="just">
              <a:buNone/>
            </a:pPr>
            <a:r>
              <a:rPr lang="en-US" sz="40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   </a:t>
            </a:r>
            <a:r>
              <a:rPr lang="ru-RU" sz="40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Каждая команда получает лист с заданием заполнить таблицу. Оценивается быстрота и правильность ответов.</a:t>
            </a:r>
            <a:endParaRPr lang="en-US" sz="4000" dirty="0" smtClean="0"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  <a:p>
            <a:pPr algn="just">
              <a:buNone/>
            </a:pPr>
            <a:endParaRPr lang="ru-RU" sz="4000" dirty="0" smtClean="0"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  <a:p>
            <a:pPr algn="just"/>
            <a:endParaRPr lang="ru-RU" dirty="0"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5" y="4143380"/>
          <a:ext cx="8215368" cy="1428760"/>
        </p:xfrm>
        <a:graphic>
          <a:graphicData uri="http://schemas.openxmlformats.org/drawingml/2006/table">
            <a:tbl>
              <a:tblPr/>
              <a:tblGrid>
                <a:gridCol w="2738170"/>
                <a:gridCol w="2738170"/>
                <a:gridCol w="2739028"/>
              </a:tblGrid>
              <a:tr h="142876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Название процесса</a:t>
                      </a:r>
                      <a:endParaRPr lang="ru-RU" sz="24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 его определение</a:t>
                      </a:r>
                      <a:endParaRPr lang="ru-RU" sz="24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Формулы для определения </a:t>
                      </a:r>
                      <a:endParaRPr lang="ru-RU" sz="24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количества тепла</a:t>
                      </a:r>
                      <a:endParaRPr lang="ru-RU" sz="24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Обратный процесс</a:t>
                      </a:r>
                      <a:endParaRPr lang="ru-RU" sz="24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i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 его определение</a:t>
                      </a:r>
                      <a:endParaRPr lang="ru-RU" sz="24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52"/>
            <a:ext cx="8786842" cy="671514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4400" b="1" i="1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4. Конкурс «Физическое домино»</a:t>
            </a:r>
            <a:endParaRPr lang="ru-RU" sz="4400" dirty="0" smtClean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 algn="just">
              <a:buNone/>
            </a:pPr>
            <a:r>
              <a:rPr lang="en-US" i="1" dirty="0" smtClean="0"/>
              <a:t>     </a:t>
            </a:r>
            <a:r>
              <a:rPr lang="ru-RU" sz="3200" b="1" i="1" dirty="0" smtClean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Правила игры. </a:t>
            </a:r>
            <a:r>
              <a:rPr lang="ru-RU" sz="32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Для игры данного типа готовится четное число карт, каждая из которых делится на две части. В этих частях размещают портреты ученых, физические величины, формулы и рисунки, изображающие физические явления.</a:t>
            </a:r>
          </a:p>
          <a:p>
            <a:pPr algn="just">
              <a:buNone/>
            </a:pPr>
            <a:r>
              <a:rPr lang="en-US" sz="32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    </a:t>
            </a:r>
            <a:r>
              <a:rPr lang="ru-RU" sz="32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Карты раздают учащимся и заранее договариваются о той, которая начинает игру. Затем играющие по очереди выставляют свои карты так, чтобы каждая следующая карта была логически связана с предыдущей.</a:t>
            </a:r>
          </a:p>
          <a:p>
            <a:pPr>
              <a:buNone/>
            </a:pPr>
            <a:endParaRPr lang="ru-RU" sz="3200" dirty="0"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42852"/>
            <a:ext cx="8501122" cy="642942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4400" b="1" i="1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5.Конкурс экспериментаторов </a:t>
            </a:r>
            <a:endParaRPr lang="ru-RU" sz="4400" dirty="0" smtClean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 lvl="0" algn="just"/>
            <a:r>
              <a:rPr lang="ru-RU" i="1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3200" i="1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«целый горящий платок»  </a:t>
            </a:r>
            <a:r>
              <a:rPr lang="ru-RU" sz="32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(носовой платок хорошо пропитывают водой, слегка отжимают, смачивают спиртом и вносят в пламя спиртовки. Платок горит, но остается совершенно целым. Сухой же платок в этих условиях сгорает) ;</a:t>
            </a:r>
          </a:p>
          <a:p>
            <a:pPr lvl="0" algn="just"/>
            <a:r>
              <a:rPr lang="ru-RU" sz="3200" i="1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«</a:t>
            </a:r>
            <a:r>
              <a:rPr lang="ru-RU" sz="3200" i="1" dirty="0" err="1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негорящая</a:t>
            </a:r>
            <a:r>
              <a:rPr lang="ru-RU" sz="3200" i="1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бумажная коробочка с водой над пламенем спиртовки» </a:t>
            </a:r>
            <a:r>
              <a:rPr lang="ru-RU" sz="32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(коробочку из плотной бумаги заполняют водой и щипцами держат над горящей спиртовкой. Через некоторое время вода закипает, но коробочка не горит.)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52"/>
            <a:ext cx="9144000" cy="6715148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sz="5900" b="1" i="1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6.Конкурс «Физики - лирики»</a:t>
            </a:r>
          </a:p>
          <a:p>
            <a:pPr>
              <a:buNone/>
            </a:pPr>
            <a:endParaRPr lang="ru-RU" sz="3800" dirty="0" smtClean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 lvl="0"/>
            <a:r>
              <a:rPr lang="ru-RU" sz="4200" b="1" i="1" dirty="0" smtClean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Конкурс пословиц и поговорок</a:t>
            </a:r>
          </a:p>
          <a:p>
            <a:pPr lvl="0"/>
            <a:endParaRPr lang="ru-RU" sz="3200" dirty="0" smtClean="0"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  <a:p>
            <a:pPr marL="651510" lvl="0" indent="-514350">
              <a:buFont typeface="+mj-lt"/>
              <a:buAutoNum type="arabicPeriod"/>
            </a:pPr>
            <a:r>
              <a:rPr lang="ru-RU" sz="32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Снег-одеяло для пшеницы. (китайская)</a:t>
            </a:r>
          </a:p>
          <a:p>
            <a:pPr marL="651510" lvl="0" indent="-514350">
              <a:buFont typeface="+mj-lt"/>
              <a:buAutoNum type="arabicPeriod"/>
            </a:pPr>
            <a:r>
              <a:rPr lang="ru-RU" sz="32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Не спеши есть горячую кашу с середины, а бери спокойно с краю. (тайская)</a:t>
            </a:r>
          </a:p>
          <a:p>
            <a:pPr marL="651510" lvl="0" indent="-514350">
              <a:buFont typeface="+mj-lt"/>
              <a:buAutoNum type="arabicPeriod"/>
            </a:pPr>
            <a:r>
              <a:rPr lang="ru-RU" sz="32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Сильная тяга в печи зимой- на мороз, слабая – на сырую погоду. (русская)</a:t>
            </a:r>
          </a:p>
          <a:p>
            <a:pPr marL="651510" lvl="0" indent="-514350">
              <a:buFont typeface="+mj-lt"/>
              <a:buAutoNum type="arabicPeriod"/>
            </a:pPr>
            <a:r>
              <a:rPr lang="ru-RU" sz="32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Если кочерга длинная, руки не обожжешь. (татарская)</a:t>
            </a:r>
          </a:p>
          <a:p>
            <a:pPr marL="651510" lvl="0" indent="-514350">
              <a:buFont typeface="+mj-lt"/>
              <a:buAutoNum type="arabicPeriod"/>
            </a:pPr>
            <a:endParaRPr lang="ru-RU" sz="3200" dirty="0" smtClean="0"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  <a:p>
            <a:pPr lvl="0"/>
            <a:r>
              <a:rPr lang="ru-RU" sz="4200" b="1" i="1" dirty="0" smtClean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Конкурс загадок</a:t>
            </a:r>
            <a:r>
              <a:rPr lang="ru-RU" sz="4200" dirty="0" smtClean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</a:t>
            </a:r>
          </a:p>
          <a:p>
            <a:pPr lvl="0"/>
            <a:endParaRPr lang="ru-RU" sz="3200" dirty="0" smtClean="0"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  <a:p>
            <a:pPr marL="651510" indent="-514350">
              <a:buNone/>
            </a:pPr>
            <a:r>
              <a:rPr lang="ru-RU" sz="32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Чего в избе не видно? (тепла)</a:t>
            </a:r>
          </a:p>
          <a:p>
            <a:pPr marL="651510" indent="-514350">
              <a:buNone/>
            </a:pPr>
            <a:r>
              <a:rPr lang="ru-RU" sz="32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Я  вода, да по воде же и плаваю. (лед)</a:t>
            </a:r>
          </a:p>
          <a:p>
            <a:pPr marL="651510" indent="-514350">
              <a:buNone/>
            </a:pPr>
            <a:r>
              <a:rPr lang="ru-RU" sz="32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Из избы мерзнут, а с улицы нет. (Оконные стекла)</a:t>
            </a:r>
          </a:p>
          <a:p>
            <a:pPr marL="651510" indent="-514350">
              <a:buNone/>
            </a:pPr>
            <a:r>
              <a:rPr lang="ru-RU" sz="32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Как можно пронести воду в решете? (Заморозить) </a:t>
            </a: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l">
              <a:buFont typeface="Wingdings" pitchFamily="2" charset="2"/>
              <a:buChar char="q"/>
            </a:pPr>
            <a:r>
              <a:rPr lang="ru-RU" sz="2400" dirty="0" smtClean="0">
                <a:solidFill>
                  <a:schemeClr val="tx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+mn-lt"/>
              </a:rPr>
              <a:t> Конкурс по литературным произведениям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b="1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-  </a:t>
            </a:r>
            <a:r>
              <a:rPr lang="ru-RU" b="1" dirty="0" smtClean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Чудесная береза</a:t>
            </a:r>
            <a:r>
              <a:rPr lang="ru-RU" dirty="0" smtClean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(финская сказка)</a:t>
            </a:r>
          </a:p>
          <a:p>
            <a:pPr>
              <a:buNone/>
            </a:pPr>
            <a:r>
              <a:rPr lang="ru-RU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«Получила девушка от матери  в подарок платье расшитое и горячего коня, у которого один волос на гриве золотой, другой серебряный, а третьему и названья нет. Вскочила девушка на коня и помчалась в королевский замок, только искры из под копыт жеребца посыпались».</a:t>
            </a:r>
          </a:p>
          <a:p>
            <a:pPr lvl="0"/>
            <a:r>
              <a:rPr lang="ru-RU" dirty="0" smtClean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b="1" i="1" dirty="0" smtClean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Почему из-под копыт жеребца вылетают искры?</a:t>
            </a:r>
          </a:p>
          <a:p>
            <a:pPr lvl="0"/>
            <a:endParaRPr lang="ru-RU" dirty="0" smtClean="0"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ru-RU" b="1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-  </a:t>
            </a:r>
            <a:r>
              <a:rPr lang="ru-RU" b="1" dirty="0" smtClean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Хитрый Петр и змей </a:t>
            </a:r>
            <a:r>
              <a:rPr lang="ru-RU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(Болгарская сказка)</a:t>
            </a:r>
          </a:p>
          <a:p>
            <a:pPr>
              <a:buNone/>
            </a:pPr>
            <a:r>
              <a:rPr lang="ru-RU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«В полночь змей поднялся, схватил стопудовый молот, подошел к постели Хитрого Петра и ну дубасить по мешку. Бьет по камням, что есть силы – из камней искры летят. Бил-бил, вернулся к ведьме и говорит:</a:t>
            </a:r>
          </a:p>
          <a:p>
            <a:pPr lvl="0">
              <a:buFontTx/>
              <a:buChar char="-"/>
            </a:pPr>
            <a:r>
              <a:rPr lang="ru-RU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Ну, теперь убил! Что правда, то правда: крепок был этот юнак, куда крепче меня, - я его колочу, а из него искры летят».</a:t>
            </a:r>
          </a:p>
          <a:p>
            <a:r>
              <a:rPr lang="ru-RU" b="1" i="1" dirty="0" smtClean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Почему при ударе молота о камни вылетали искры?</a:t>
            </a:r>
            <a:endParaRPr lang="ru-RU" dirty="0" smtClean="0"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ru-RU" dirty="0" smtClean="0"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  <a:p>
            <a:endParaRPr lang="ru-RU" dirty="0" smtClean="0"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  <a:p>
            <a:endParaRPr lang="ru-RU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142844" y="86915"/>
            <a:ext cx="9001156" cy="6432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Д. Б.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Кедрин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Мороз на стеклах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Пейзаж тропического лета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Рисует стужа на окне.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Зачем ей розы? Видно, это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Зима тоскует о весне.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Какое физическое явление нашло отражение в этом отрывке?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Мацуо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Басё.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треском лопнул кувшин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/>
                <a:ea typeface="Times New Roman" pitchFamily="18" charset="0"/>
                <a:cs typeface="Times New Roman" pitchFamily="18" charset="0"/>
              </a:rPr>
              <a:t>…»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треском лопнул кувшин;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Ночью вода в нем замерзла,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Я пробудился вдруг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Почему вода при замерзании разорвала кувшин?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Данте Алигьери.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Божественная комедия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как с конца палимое бревно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 тока ветра его накала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другом конце трещит и слез полно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/>
                <a:ea typeface="Times New Roman" pitchFamily="18" charset="0"/>
                <a:cs typeface="Times New Roman" pitchFamily="18" charset="0"/>
              </a:rPr>
              <a:t>…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ru-RU" sz="2400" b="1" i="1" dirty="0" smtClean="0"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Почему горящее бревно трещит?</a:t>
            </a:r>
            <a:endParaRPr lang="ru-RU" sz="2400" dirty="0" smtClean="0"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677108"/>
            <a:ext cx="91440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 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И. А. Бунин.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Бушует полая вода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Calibri"/>
                <a:ea typeface="Times New Roman" pitchFamily="18" charset="0"/>
                <a:cs typeface="Times New Roman" pitchFamily="18" charset="0"/>
              </a:rPr>
              <a:t>…»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Дымятся черные бугры,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утром в воздухе нагретом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Густые белые пары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Напоены теплом и светом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Почему весной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дымятся черные бугры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Ю. П. Кузнецов. 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Самовар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Вот самовар, мерцающий, потливый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Стоит со шпорой крана, как петух.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Когда самовар бывает 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Calibri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потливым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</a:effectLst>
                <a:latin typeface="Calibri"/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Содержимое 15"/>
          <p:cNvSpPr>
            <a:spLocks noGrp="1"/>
          </p:cNvSpPr>
          <p:nvPr>
            <p:ph idx="1"/>
          </p:nvPr>
        </p:nvSpPr>
        <p:spPr>
          <a:xfrm>
            <a:off x="457200" y="142852"/>
            <a:ext cx="8329642" cy="61665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b="1" i="1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7.Конкурс «Реши задачу!»</a:t>
            </a:r>
            <a:endParaRPr lang="ru-RU" sz="4000" dirty="0" smtClean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 marL="651510" lvl="0" indent="-514350">
              <a:buFont typeface="+mj-lt"/>
              <a:buAutoNum type="arabicPeriod"/>
            </a:pPr>
            <a:r>
              <a:rPr lang="ru-RU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Какое количество теплоты отдает стакан кипятка объемом 200 , остывая до температуры 16°С?</a:t>
            </a:r>
          </a:p>
          <a:p>
            <a:pPr marL="651510" lvl="0" indent="-514350">
              <a:buFont typeface="+mj-lt"/>
              <a:buAutoNum type="arabicPeriod"/>
            </a:pPr>
            <a:r>
              <a:rPr lang="ru-RU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Сколько каменного угля нужно сжечь, чтобы получить столько же энергии, сколько её выделяется при сгорании бензина объемом 8?</a:t>
            </a:r>
          </a:p>
          <a:p>
            <a:pPr marL="651510" lvl="0" indent="-514350">
              <a:buFont typeface="+mj-lt"/>
              <a:buAutoNum type="arabicPeriod"/>
            </a:pPr>
            <a:r>
              <a:rPr lang="ru-RU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Сколько энергии требуется для плавления куска свинца массой 300г, взятого при температуре 27°С?</a:t>
            </a:r>
          </a:p>
          <a:p>
            <a:pPr marL="651510" lvl="0" indent="-514350">
              <a:buFont typeface="+mj-lt"/>
              <a:buAutoNum type="arabicPeriod"/>
            </a:pPr>
            <a:r>
              <a:rPr lang="ru-RU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Какое количество теплоты нужно сообщить воде массой 20г, взятой при температуре2°С, для того, чтобы нагреть её до температуры кипения и испарить?</a:t>
            </a:r>
          </a:p>
          <a:p>
            <a:endParaRPr lang="ru-RU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357158" y="285728"/>
            <a:ext cx="8786842" cy="5572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Итоги </a:t>
            </a:r>
            <a:endParaRPr kumimoji="0" lang="en-US" sz="4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Подсчитывается общее количество баллов, заработанных каждой командой, и объявляются победитель и призёры, которые награждаются памятными медалями.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57158" y="571480"/>
            <a:ext cx="8572560" cy="4857784"/>
          </a:xfrm>
        </p:spPr>
        <p:txBody>
          <a:bodyPr/>
          <a:lstStyle/>
          <a:p>
            <a:pPr>
              <a:buNone/>
            </a:pPr>
            <a:r>
              <a:rPr lang="ru-RU" sz="4400" b="1" u="sng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Цели</a:t>
            </a:r>
            <a:r>
              <a:rPr lang="ru-RU" sz="4400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:</a:t>
            </a:r>
          </a:p>
          <a:p>
            <a:pPr>
              <a:buNone/>
            </a:pPr>
            <a:r>
              <a:rPr lang="ru-RU" sz="4000" i="1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Образовательные:</a:t>
            </a:r>
            <a:endParaRPr lang="ru-RU" sz="4000" dirty="0" smtClean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ru-RU" sz="40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1.</a:t>
            </a:r>
            <a:r>
              <a:rPr lang="ru-RU" sz="4000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 Обобщить знания по теме «Тепловые явления».</a:t>
            </a:r>
          </a:p>
          <a:p>
            <a:pPr>
              <a:buNone/>
            </a:pPr>
            <a:r>
              <a:rPr lang="ru-RU" sz="40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2.</a:t>
            </a:r>
            <a:r>
              <a:rPr lang="ru-RU" sz="4000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 Расширить кругозор обучающихся.</a:t>
            </a:r>
          </a:p>
          <a:p>
            <a:endParaRPr lang="ru-RU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sz="4700" b="1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Литература</a:t>
            </a:r>
            <a:endParaRPr lang="ru-RU" sz="4700" dirty="0" smtClean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ru-RU" b="1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1.</a:t>
            </a:r>
            <a:r>
              <a:rPr lang="ru-RU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Золотов В. А. Вопросы и задачи по физике в 6-7 классах: Пособие для учителей. – 4-еизд., </a:t>
            </a:r>
            <a:r>
              <a:rPr lang="ru-RU" dirty="0" err="1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перераб</a:t>
            </a:r>
            <a:r>
              <a:rPr lang="ru-RU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. – М.: Просвещение, 1975г.</a:t>
            </a:r>
          </a:p>
          <a:p>
            <a:pPr>
              <a:buNone/>
            </a:pPr>
            <a:r>
              <a:rPr lang="ru-RU" b="1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2.</a:t>
            </a:r>
            <a:r>
              <a:rPr lang="ru-RU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Ландау Л. Д., Китайгородский  А. И. Физика для всех. Движение, теплота. – 2-е изд..- М.: Наука, 1965г.</a:t>
            </a:r>
          </a:p>
          <a:p>
            <a:pPr>
              <a:buNone/>
            </a:pPr>
            <a:r>
              <a:rPr lang="ru-RU" b="1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3.</a:t>
            </a:r>
            <a:r>
              <a:rPr lang="ru-RU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Ланина И. Я. Формирование познавательных интересов учащихся на уроках физики: Кн. Для учителя.- М.: Просвещение, 1985г.</a:t>
            </a:r>
          </a:p>
          <a:p>
            <a:pPr>
              <a:buNone/>
            </a:pPr>
            <a:r>
              <a:rPr lang="ru-RU" b="1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4. </a:t>
            </a:r>
            <a:r>
              <a:rPr lang="ru-RU" dirty="0" err="1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Лукашик</a:t>
            </a:r>
            <a:r>
              <a:rPr lang="ru-RU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В. И. Сборник вопросов и задач по физике: Учеб. Пособие для учащихся 6-7 </a:t>
            </a:r>
            <a:r>
              <a:rPr lang="ru-RU" dirty="0" err="1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кл</a:t>
            </a:r>
            <a:r>
              <a:rPr lang="ru-RU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. сред. </a:t>
            </a:r>
            <a:r>
              <a:rPr lang="ru-RU" dirty="0" err="1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шк</a:t>
            </a:r>
            <a:r>
              <a:rPr lang="ru-RU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.  – 5-е изд., </a:t>
            </a:r>
            <a:r>
              <a:rPr lang="ru-RU" dirty="0" err="1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перераб</a:t>
            </a:r>
            <a:r>
              <a:rPr lang="ru-RU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. – М.: Просвещение, 1988г.</a:t>
            </a:r>
          </a:p>
          <a:p>
            <a:pPr>
              <a:buNone/>
            </a:pPr>
            <a:r>
              <a:rPr lang="ru-RU" b="1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5. </a:t>
            </a:r>
            <a:r>
              <a:rPr lang="ru-RU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Урок физики в современной школе. Творческий поиск учителей: Кн. Для учителя/Сост. Э. М. </a:t>
            </a:r>
            <a:r>
              <a:rPr lang="ru-RU" dirty="0" err="1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Браверман</a:t>
            </a:r>
            <a:r>
              <a:rPr lang="ru-RU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; Под ред. В. Г. Разумовского. – М.: Просвещение, 1993г.</a:t>
            </a:r>
          </a:p>
          <a:p>
            <a:pPr>
              <a:buNone/>
            </a:pPr>
            <a:r>
              <a:rPr lang="ru-RU" b="1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6.</a:t>
            </a:r>
            <a:r>
              <a:rPr lang="ru-RU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 И. Я. Ланина «100 игр по физике», Москва, Просвещение, 1995г.</a:t>
            </a:r>
          </a:p>
          <a:p>
            <a:pPr>
              <a:buNone/>
            </a:pPr>
            <a:r>
              <a:rPr lang="ru-RU" b="1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7. «</a:t>
            </a:r>
            <a:r>
              <a:rPr lang="ru-RU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Нестандартные уроки в школе»  С. В. Боброва, Волгоград , Издательство «Учитель», 2001г.</a:t>
            </a:r>
          </a:p>
          <a:p>
            <a:pPr>
              <a:buNone/>
            </a:pPr>
            <a:r>
              <a:rPr lang="ru-RU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 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14290"/>
            <a:ext cx="8786874" cy="635798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4700" i="1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Развивающие:</a:t>
            </a:r>
            <a:endParaRPr lang="ru-RU" sz="4700" dirty="0" smtClean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ru-RU" sz="43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1.</a:t>
            </a:r>
            <a:r>
              <a:rPr lang="ru-RU" sz="4300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 Развивать интерес к физике.</a:t>
            </a:r>
          </a:p>
          <a:p>
            <a:pPr>
              <a:buNone/>
            </a:pPr>
            <a:r>
              <a:rPr lang="ru-RU" sz="43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2.</a:t>
            </a:r>
            <a:r>
              <a:rPr lang="ru-RU" sz="4300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 Развивать творческие способности обучающихся.</a:t>
            </a:r>
          </a:p>
          <a:p>
            <a:pPr>
              <a:buNone/>
            </a:pPr>
            <a:r>
              <a:rPr lang="ru-RU" sz="43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3.</a:t>
            </a:r>
            <a:r>
              <a:rPr lang="ru-RU" sz="4300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 Раскрыть взаимосвязь между изученным материалом и явлениями в жизни.</a:t>
            </a:r>
          </a:p>
          <a:p>
            <a:pPr>
              <a:buNone/>
            </a:pPr>
            <a:r>
              <a:rPr lang="ru-RU" sz="43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4.</a:t>
            </a:r>
            <a:r>
              <a:rPr lang="ru-RU" sz="4300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 Развивать смекалку, сообразительность, память, мышление.</a:t>
            </a:r>
          </a:p>
          <a:p>
            <a:endParaRPr lang="ru-RU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8329642" cy="5666442"/>
          </a:xfrm>
        </p:spPr>
        <p:txBody>
          <a:bodyPr/>
          <a:lstStyle/>
          <a:p>
            <a:pPr>
              <a:buNone/>
            </a:pPr>
            <a:r>
              <a:rPr lang="ru-RU" sz="4400" i="1" dirty="0" smtClean="0">
                <a:effectLst>
                  <a:glow rad="228600">
                    <a:schemeClr val="accent5">
                      <a:satMod val="175000"/>
                      <a:alpha val="40000"/>
                    </a:schemeClr>
                  </a:glow>
                </a:effectLst>
              </a:rPr>
              <a:t>Воспитательные:</a:t>
            </a:r>
            <a:endParaRPr lang="ru-RU" sz="4400" dirty="0" smtClean="0">
              <a:effectLst>
                <a:glow rad="228600">
                  <a:schemeClr val="accent5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ru-RU" sz="40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1.</a:t>
            </a:r>
            <a:r>
              <a:rPr lang="ru-RU" sz="4000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 Воспитывать уважение к себе и другим людям.</a:t>
            </a:r>
          </a:p>
          <a:p>
            <a:pPr>
              <a:buNone/>
            </a:pPr>
            <a:r>
              <a:rPr lang="ru-RU" sz="4000" b="1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2.</a:t>
            </a:r>
            <a:r>
              <a:rPr lang="ru-RU" sz="4000" dirty="0" smtClean="0">
                <a:solidFill>
                  <a:schemeClr val="bg1"/>
                </a:solidFill>
                <a:effectLst>
                  <a:glow rad="101600">
                    <a:schemeClr val="tx1">
                      <a:alpha val="60000"/>
                    </a:schemeClr>
                  </a:glow>
                </a:effectLst>
              </a:rPr>
              <a:t> Учить обучающихся работать в коллективе.</a:t>
            </a:r>
          </a:p>
          <a:p>
            <a:endParaRPr lang="ru-RU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357166"/>
            <a:ext cx="8501122" cy="6072230"/>
          </a:xfrm>
        </p:spPr>
        <p:txBody>
          <a:bodyPr/>
          <a:lstStyle/>
          <a:p>
            <a:pPr>
              <a:buNone/>
            </a:pPr>
            <a:r>
              <a:rPr lang="ru-RU" sz="4000" b="1" u="sng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Участники игры</a:t>
            </a:r>
            <a:r>
              <a:rPr lang="ru-RU" sz="4000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:</a:t>
            </a:r>
          </a:p>
          <a:p>
            <a:pPr algn="just">
              <a:buNone/>
            </a:pPr>
            <a:r>
              <a:rPr lang="ru-RU" sz="4000" dirty="0" smtClean="0"/>
              <a:t>   </a:t>
            </a:r>
            <a:r>
              <a:rPr lang="ru-RU" sz="40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Класс делится на 5 команд по 5 человек, команды рассаживаются вокруг своих столов. Каждая команда получает </a:t>
            </a:r>
            <a:r>
              <a:rPr lang="ru-RU" sz="4000" b="1" i="1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путевой лист</a:t>
            </a:r>
            <a:r>
              <a:rPr lang="ru-RU" sz="40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:</a:t>
            </a:r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714349" y="4071942"/>
          <a:ext cx="8072493" cy="121586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8891"/>
                <a:gridCol w="2952771"/>
                <a:gridCol w="2690831"/>
              </a:tblGrid>
              <a:tr h="392909">
                <a:tc>
                  <a:txBody>
                    <a:bodyPr/>
                    <a:lstStyle/>
                    <a:p>
                      <a:pPr algn="ctr"/>
                      <a:r>
                        <a:rPr kumimoji="0" lang="ru-RU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№ конкурса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Название конкурса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ru-RU" sz="24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Количество баллов</a:t>
                      </a:r>
                      <a:endParaRPr lang="ru-RU" sz="2400" dirty="0"/>
                    </a:p>
                  </a:txBody>
                  <a:tcPr/>
                </a:tc>
              </a:tr>
              <a:tr h="392909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52"/>
            <a:ext cx="8329642" cy="61665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600" b="1" u="sng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План проведения:</a:t>
            </a:r>
          </a:p>
          <a:p>
            <a:pPr>
              <a:buNone/>
            </a:pPr>
            <a:endParaRPr lang="ru-RU" sz="900" dirty="0" smtClean="0"/>
          </a:p>
          <a:p>
            <a:pPr>
              <a:buNone/>
            </a:pPr>
            <a:r>
              <a:rPr lang="ru-RU" b="1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1.</a:t>
            </a:r>
            <a:r>
              <a:rPr lang="ru-RU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Викторина «Кто быстрее сообразит».</a:t>
            </a:r>
          </a:p>
          <a:p>
            <a:pPr>
              <a:buNone/>
            </a:pPr>
            <a:r>
              <a:rPr lang="ru-RU" b="1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2.</a:t>
            </a:r>
            <a:r>
              <a:rPr lang="ru-RU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Конкурс кроссвордов.</a:t>
            </a:r>
          </a:p>
          <a:p>
            <a:pPr>
              <a:buNone/>
            </a:pPr>
            <a:r>
              <a:rPr lang="ru-RU" b="1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3.</a:t>
            </a:r>
            <a:r>
              <a:rPr lang="ru-RU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Конкурс «Термины! Формулы!».</a:t>
            </a:r>
          </a:p>
          <a:p>
            <a:pPr>
              <a:buNone/>
            </a:pPr>
            <a:r>
              <a:rPr lang="ru-RU" b="1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4.</a:t>
            </a:r>
            <a:r>
              <a:rPr lang="ru-RU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Физическое домино.</a:t>
            </a:r>
          </a:p>
          <a:p>
            <a:pPr>
              <a:buNone/>
            </a:pPr>
            <a:r>
              <a:rPr lang="ru-RU" b="1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5.</a:t>
            </a:r>
            <a:r>
              <a:rPr lang="ru-RU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Конкурс экспериментаторов.</a:t>
            </a:r>
          </a:p>
          <a:p>
            <a:pPr>
              <a:buNone/>
            </a:pPr>
            <a:r>
              <a:rPr lang="ru-RU" b="1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6.</a:t>
            </a:r>
            <a:r>
              <a:rPr lang="ru-RU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Конкурс «Физики - лирики»: </a:t>
            </a:r>
          </a:p>
          <a:p>
            <a:pPr lvl="2"/>
            <a:r>
              <a:rPr lang="ru-RU" sz="28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Конкурс пословиц и поговорок</a:t>
            </a:r>
          </a:p>
          <a:p>
            <a:pPr lvl="2"/>
            <a:r>
              <a:rPr lang="ru-RU" sz="28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Конкурс загадок</a:t>
            </a:r>
          </a:p>
          <a:p>
            <a:pPr lvl="2"/>
            <a:r>
              <a:rPr lang="ru-RU" sz="28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Конкурс по литературным произведениям</a:t>
            </a:r>
          </a:p>
          <a:p>
            <a:pPr>
              <a:buNone/>
            </a:pPr>
            <a:r>
              <a:rPr lang="ru-RU" b="1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7.</a:t>
            </a:r>
            <a:r>
              <a:rPr lang="ru-RU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Конкурс «Реши задачу!»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52"/>
            <a:ext cx="9144000" cy="6715148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sz="45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Про теплоту начнем рассказ,</a:t>
            </a:r>
          </a:p>
          <a:p>
            <a:pPr algn="ctr">
              <a:buNone/>
            </a:pPr>
            <a:r>
              <a:rPr lang="ru-RU" sz="45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Все вспомним, обобщим сейчас.</a:t>
            </a:r>
          </a:p>
          <a:p>
            <a:pPr algn="ctr">
              <a:buNone/>
            </a:pPr>
            <a:r>
              <a:rPr lang="ru-RU" sz="45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Энергия! Работа до кипенья!</a:t>
            </a:r>
          </a:p>
          <a:p>
            <a:pPr algn="ctr">
              <a:buNone/>
            </a:pPr>
            <a:r>
              <a:rPr lang="ru-RU" sz="45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Чтоб лени наблюдалось испаренье!</a:t>
            </a:r>
          </a:p>
          <a:p>
            <a:pPr algn="ctr">
              <a:buNone/>
            </a:pPr>
            <a:r>
              <a:rPr lang="ru-RU" sz="45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Мозги не доведем мы до плавленья,</a:t>
            </a:r>
          </a:p>
          <a:p>
            <a:pPr algn="ctr">
              <a:buNone/>
            </a:pPr>
            <a:r>
              <a:rPr lang="ru-RU" sz="45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Их тренируем до изнеможенья!</a:t>
            </a:r>
          </a:p>
          <a:p>
            <a:pPr algn="ctr">
              <a:buNone/>
            </a:pPr>
            <a:r>
              <a:rPr lang="ru-RU" sz="45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В учении проявим мы старание,</a:t>
            </a:r>
          </a:p>
          <a:p>
            <a:pPr algn="ctr">
              <a:buNone/>
            </a:pPr>
            <a:r>
              <a:rPr lang="ru-RU" sz="45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Идей научных видя обаяние!</a:t>
            </a:r>
          </a:p>
          <a:p>
            <a:pPr algn="ctr">
              <a:buNone/>
            </a:pPr>
            <a:r>
              <a:rPr lang="ru-RU" sz="45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Задачу мы любую одолеем</a:t>
            </a:r>
          </a:p>
          <a:p>
            <a:pPr algn="ctr">
              <a:buNone/>
            </a:pPr>
            <a:r>
              <a:rPr lang="ru-RU" sz="45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И другу подсобить всегда сумеем!</a:t>
            </a:r>
          </a:p>
          <a:p>
            <a:pPr algn="ctr">
              <a:buNone/>
            </a:pPr>
            <a:r>
              <a:rPr lang="ru-RU" sz="45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Историю науки изучаем </a:t>
            </a:r>
          </a:p>
          <a:p>
            <a:pPr algn="ctr">
              <a:buNone/>
            </a:pPr>
            <a:r>
              <a:rPr lang="ru-RU" sz="45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И Ломоносова великим почитаем!</a:t>
            </a:r>
          </a:p>
          <a:p>
            <a:pPr algn="ctr">
              <a:buNone/>
            </a:pPr>
            <a:r>
              <a:rPr lang="ru-RU" sz="45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И проявляем мы себя в труде,</a:t>
            </a:r>
          </a:p>
          <a:p>
            <a:pPr algn="ctr">
              <a:buNone/>
            </a:pPr>
            <a:r>
              <a:rPr lang="ru-RU" sz="45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Как двигатель с высоким КПД!</a:t>
            </a:r>
          </a:p>
          <a:p>
            <a:pPr algn="ctr">
              <a:buNone/>
            </a:pPr>
            <a:r>
              <a:rPr lang="ru-RU" sz="45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Но как же жизнь бывает непроста</a:t>
            </a:r>
          </a:p>
          <a:p>
            <a:pPr algn="ctr">
              <a:buNone/>
            </a:pPr>
            <a:r>
              <a:rPr lang="ru-RU" sz="45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С той дамой, что зовется: «Теплота»! </a:t>
            </a:r>
          </a:p>
          <a:p>
            <a:r>
              <a:rPr lang="ru-RU" sz="4500" b="1" i="1" dirty="0" smtClean="0"/>
              <a:t> </a:t>
            </a:r>
            <a:endParaRPr lang="ru-RU" sz="4500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sz="4400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5100" b="1" i="1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1.</a:t>
            </a:r>
            <a:r>
              <a:rPr lang="ru-RU" sz="5100" b="1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 </a:t>
            </a:r>
            <a:r>
              <a:rPr lang="ru-RU" sz="5100" b="1" i="1" dirty="0" smtClean="0"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Викторина «Кто быстрее сообразит»</a:t>
            </a:r>
            <a:endParaRPr lang="ru-RU" sz="5100" dirty="0" smtClean="0">
              <a:effectLst>
                <a:glow rad="228600">
                  <a:schemeClr val="accent2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r>
              <a:rPr lang="ru-RU" sz="4000" dirty="0" smtClean="0"/>
              <a:t> </a:t>
            </a:r>
            <a:r>
              <a:rPr lang="ru-RU" sz="40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-Почему вспотевшую на морозе лошадь накрывают попоной?</a:t>
            </a:r>
          </a:p>
          <a:p>
            <a:pPr>
              <a:buNone/>
            </a:pPr>
            <a:r>
              <a:rPr lang="ru-RU" sz="40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- На чашечки рычажных весов поставили и уравновесили  стакан с холодной водой и стакан с горячим чаем. Почему равновесие быстро нарушилось?</a:t>
            </a:r>
          </a:p>
          <a:p>
            <a:pPr>
              <a:buNone/>
            </a:pPr>
            <a:r>
              <a:rPr lang="ru-RU" sz="40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- Почему в банях и прачечных некоторые металлические трубы, по которым подается вода, покрыты капельками воды, тогда как поверхность других труб сухая?</a:t>
            </a:r>
          </a:p>
          <a:p>
            <a:pPr>
              <a:buNone/>
            </a:pPr>
            <a:r>
              <a:rPr lang="ru-RU" sz="40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- Если в мае или в сентябре днем было ясно, а вечером небо затянулось облаками, то следует ли ожидать ночью заморозков?</a:t>
            </a:r>
          </a:p>
          <a:p>
            <a:pPr>
              <a:buNone/>
            </a:pPr>
            <a:r>
              <a:rPr lang="ru-RU" sz="40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- Кирпич кажется на ощупь теплее, чем мрамор при той же температуре. Какой материал обладает лучшими теплоизоляционными свойствами?</a:t>
            </a:r>
          </a:p>
          <a:p>
            <a:pPr>
              <a:buNone/>
            </a:pPr>
            <a:r>
              <a:rPr lang="ru-RU" sz="40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- Троллейбус затормозил и остановился. В какой вид энергии превратилась кинетическая энергия троллейбуса?</a:t>
            </a:r>
          </a:p>
          <a:p>
            <a:pPr>
              <a:buNone/>
            </a:pPr>
            <a:r>
              <a:rPr lang="ru-RU" sz="40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- Количество тепла, получаемое от солнечных лучей в течение  лета Арктикой, значительно больше, чем получаемое той же площадью в Крыму . Почему же в Крыму летом жарко, а в Арктике холодно?</a:t>
            </a:r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42852"/>
            <a:ext cx="9144000" cy="6715148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sz="36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- Какая буханка хлеба тяжелее: горячая или холодная?</a:t>
            </a:r>
          </a:p>
          <a:p>
            <a:pPr>
              <a:buNone/>
            </a:pPr>
            <a:r>
              <a:rPr lang="ru-RU" sz="36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- Почему во время снегопада теплеет?</a:t>
            </a:r>
          </a:p>
          <a:p>
            <a:pPr>
              <a:buNone/>
            </a:pPr>
            <a:r>
              <a:rPr lang="ru-RU" sz="36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- Какой тепловой процесс сопровождается  понижением температуры жидкости?</a:t>
            </a:r>
          </a:p>
          <a:p>
            <a:pPr>
              <a:buNone/>
            </a:pPr>
            <a:r>
              <a:rPr lang="ru-RU" sz="36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- Почему «… на морском берегу, развивающем волны, платье сыреет всегда, а на солнце вися, оно сохнет…»? (</a:t>
            </a:r>
            <a:r>
              <a:rPr lang="ru-RU" sz="3600" dirty="0" err="1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Лукрецкий</a:t>
            </a:r>
            <a:r>
              <a:rPr lang="ru-RU" sz="36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 Кар)</a:t>
            </a:r>
          </a:p>
          <a:p>
            <a:pPr>
              <a:buNone/>
            </a:pPr>
            <a:r>
              <a:rPr lang="ru-RU" sz="36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- Почему сады и виноградники весной страдают от заморозков больше в низменностях, чем на возвышенностях?</a:t>
            </a:r>
          </a:p>
          <a:p>
            <a:pPr>
              <a:buNone/>
            </a:pPr>
            <a:r>
              <a:rPr lang="ru-RU" sz="36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- Будет ли гореть спичка, зажженная внутри искусственного спутника Земли, выведенного на орбиту?</a:t>
            </a:r>
          </a:p>
          <a:p>
            <a:pPr>
              <a:buNone/>
            </a:pPr>
            <a:r>
              <a:rPr lang="ru-RU" sz="36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- Почему пыль, представляющая частицы твердого вещества, довольно долго удерживается в воздухе во взвешенном состоянии? </a:t>
            </a:r>
          </a:p>
          <a:p>
            <a:pPr>
              <a:buNone/>
            </a:pPr>
            <a:r>
              <a:rPr lang="ru-RU" sz="36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- Почему 35-градусный зной в Молдавии переносится легче, чем 24-градусная жара в Ленинграде?</a:t>
            </a:r>
          </a:p>
          <a:p>
            <a:pPr>
              <a:buNone/>
            </a:pPr>
            <a:r>
              <a:rPr lang="ru-RU" sz="3600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- Изменится ли скорость таяния льда, внесенного в теплую комнату, если его накрыть шубой?</a:t>
            </a:r>
          </a:p>
          <a:p>
            <a:pPr>
              <a:buNone/>
            </a:pPr>
            <a:r>
              <a:rPr lang="ru-RU" sz="3600" b="1" dirty="0" smtClean="0">
                <a:effectLst>
                  <a:glow rad="228600">
                    <a:schemeClr val="accent1">
                      <a:satMod val="175000"/>
                      <a:alpha val="40000"/>
                    </a:schemeClr>
                  </a:glow>
                </a:effectLst>
              </a:rPr>
              <a:t> </a:t>
            </a:r>
            <a:endParaRPr lang="ru-RU" sz="3600" dirty="0" smtClean="0">
              <a:effectLst>
                <a:glow rad="228600">
                  <a:schemeClr val="accent1">
                    <a:satMod val="175000"/>
                    <a:alpha val="40000"/>
                  </a:schemeClr>
                </a:glow>
              </a:effectLst>
            </a:endParaRPr>
          </a:p>
          <a:p>
            <a:pPr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гра-конкурс по теме «Здравствуй, теплота!»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Игра-конкурс по теме «Здравствуй, теплота!»</Template>
  <TotalTime>25</TotalTime>
  <Words>1589</Words>
  <Application>Microsoft Office PowerPoint</Application>
  <PresentationFormat>Экран (4:3)</PresentationFormat>
  <Paragraphs>189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Игра-конкурс по теме «Здравствуй, теплота!»</vt:lpstr>
      <vt:lpstr>ТЕПЛОВЫЕ ЯВЛЕНИЯ (8 класс)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 Конкурс по литературным произведениям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Игра-конкурс по теме «Здравствуй, теплота!» (8 класс)</dc:title>
  <dc:creator>Диаген</dc:creator>
  <cp:lastModifiedBy>komp3</cp:lastModifiedBy>
  <cp:revision>5</cp:revision>
  <dcterms:created xsi:type="dcterms:W3CDTF">2015-01-06T14:20:36Z</dcterms:created>
  <dcterms:modified xsi:type="dcterms:W3CDTF">2015-01-27T12:35:29Z</dcterms:modified>
</cp:coreProperties>
</file>