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3" r:id="rId10"/>
    <p:sldId id="265" r:id="rId11"/>
    <p:sldId id="269" r:id="rId12"/>
    <p:sldId id="266" r:id="rId13"/>
    <p:sldId id="270" r:id="rId14"/>
    <p:sldId id="267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6E2E-D3B2-4C8F-ADAB-84CB0447F0F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1502-8873-4761-8154-E6441DFD1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79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6E2E-D3B2-4C8F-ADAB-84CB0447F0F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1502-8873-4761-8154-E6441DFD1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9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6E2E-D3B2-4C8F-ADAB-84CB0447F0F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1502-8873-4761-8154-E6441DFD1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425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828800"/>
            <a:ext cx="102616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0D70E-0B7A-4F4B-9E52-B98CBBF4AA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723832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6E2E-D3B2-4C8F-ADAB-84CB0447F0F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1502-8873-4761-8154-E6441DFD1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5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6E2E-D3B2-4C8F-ADAB-84CB0447F0F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1502-8873-4761-8154-E6441DFD1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9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6E2E-D3B2-4C8F-ADAB-84CB0447F0F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1502-8873-4761-8154-E6441DFD1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7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6E2E-D3B2-4C8F-ADAB-84CB0447F0F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1502-8873-4761-8154-E6441DFD1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6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6E2E-D3B2-4C8F-ADAB-84CB0447F0F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1502-8873-4761-8154-E6441DFD1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3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6E2E-D3B2-4C8F-ADAB-84CB0447F0F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1502-8873-4761-8154-E6441DFD1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5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6E2E-D3B2-4C8F-ADAB-84CB0447F0F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1502-8873-4761-8154-E6441DFD1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16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6E2E-D3B2-4C8F-ADAB-84CB0447F0F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1502-8873-4761-8154-E6441DFD1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1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56E2E-D3B2-4C8F-ADAB-84CB0447F0F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91502-8873-4761-8154-E6441DFD1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9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Гранкина</a:t>
            </a:r>
            <a:r>
              <a:rPr lang="ru-RU" dirty="0">
                <a:solidFill>
                  <a:schemeClr val="tx1"/>
                </a:solidFill>
              </a:rPr>
              <a:t> Галина Александровна</a:t>
            </a:r>
          </a:p>
          <a:p>
            <a:r>
              <a:rPr lang="ru-RU" dirty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dirty="0">
                <a:solidFill>
                  <a:schemeClr val="tx1"/>
                </a:solidFill>
              </a:rPr>
              <a:t>ГБОУ СОШ №2103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5180" y="883920"/>
            <a:ext cx="5745479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Буква е</a:t>
            </a:r>
            <a:endParaRPr lang="ru-RU" sz="12000" b="1" cap="none" spc="0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57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15690" y="3410199"/>
            <a:ext cx="3684592" cy="368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82808" y="682012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ел     ем   </a:t>
            </a:r>
            <a:r>
              <a:rPr lang="ru-RU" sz="4000" dirty="0" err="1"/>
              <a:t>ед</a:t>
            </a:r>
            <a:r>
              <a:rPr lang="ru-RU" sz="4000" dirty="0"/>
              <a:t>    ев   </a:t>
            </a:r>
            <a:r>
              <a:rPr lang="ru-RU" sz="4000" dirty="0" err="1"/>
              <a:t>ес</a:t>
            </a:r>
            <a:r>
              <a:rPr lang="ru-RU" sz="4000" dirty="0"/>
              <a:t>    ер   </a:t>
            </a:r>
            <a:r>
              <a:rPr lang="ru-RU" sz="4000" dirty="0" err="1"/>
              <a:t>еш</a:t>
            </a:r>
            <a:endParaRPr lang="ru-RU" sz="4000" dirty="0"/>
          </a:p>
          <a:p>
            <a:r>
              <a:rPr lang="ru-RU" sz="4000" dirty="0"/>
              <a:t>ели,   ем,   еда,   сев,   если,   ералаш,   мешок</a:t>
            </a:r>
          </a:p>
          <a:p>
            <a:r>
              <a:rPr lang="ru-RU" sz="4000" dirty="0" err="1"/>
              <a:t>ле</a:t>
            </a:r>
            <a:r>
              <a:rPr lang="ru-RU" sz="4000" dirty="0"/>
              <a:t>   </a:t>
            </a:r>
            <a:r>
              <a:rPr lang="ru-RU" sz="4000" dirty="0" err="1"/>
              <a:t>ме</a:t>
            </a:r>
            <a:r>
              <a:rPr lang="ru-RU" sz="4000" dirty="0"/>
              <a:t>   де   те   </a:t>
            </a:r>
            <a:r>
              <a:rPr lang="ru-RU" sz="4000" dirty="0" err="1"/>
              <a:t>ве</a:t>
            </a:r>
            <a:r>
              <a:rPr lang="ru-RU" sz="4000" dirty="0"/>
              <a:t>   не</a:t>
            </a:r>
          </a:p>
          <a:p>
            <a:r>
              <a:rPr lang="ru-RU" sz="4000" dirty="0"/>
              <a:t>ли   ми   </a:t>
            </a:r>
            <a:r>
              <a:rPr lang="ru-RU" sz="4000" dirty="0" err="1"/>
              <a:t>ди</a:t>
            </a:r>
            <a:r>
              <a:rPr lang="ru-RU" sz="4000" dirty="0"/>
              <a:t>   </a:t>
            </a:r>
            <a:r>
              <a:rPr lang="ru-RU" sz="4000" dirty="0" err="1"/>
              <a:t>ти</a:t>
            </a:r>
            <a:r>
              <a:rPr lang="ru-RU" sz="4000" dirty="0"/>
              <a:t>  </a:t>
            </a:r>
            <a:r>
              <a:rPr lang="ru-RU" sz="4000" dirty="0" err="1"/>
              <a:t>ви</a:t>
            </a:r>
            <a:r>
              <a:rPr lang="ru-RU" sz="4000" dirty="0"/>
              <a:t>   ни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9588" y="2451728"/>
            <a:ext cx="2864572" cy="28007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dirty="0" err="1"/>
              <a:t>ше</a:t>
            </a:r>
            <a:r>
              <a:rPr lang="ru-RU" sz="8800" dirty="0"/>
              <a:t>!</a:t>
            </a:r>
          </a:p>
          <a:p>
            <a:pPr algn="ctr"/>
            <a:r>
              <a:rPr lang="ru-RU" sz="8800" dirty="0" err="1"/>
              <a:t>ши</a:t>
            </a:r>
            <a:r>
              <a:rPr lang="ru-RU" sz="8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010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30480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smtClean="0"/>
              <a:t>с</a:t>
            </a:r>
            <a:r>
              <a:rPr lang="ru-RU" sz="4800" b="1" u="sng" dirty="0" smtClean="0"/>
              <a:t>   </a:t>
            </a:r>
            <a:r>
              <a:rPr lang="ru-RU" sz="4800" b="1" dirty="0" smtClean="0"/>
              <a:t>рока</a:t>
            </a:r>
          </a:p>
          <a:p>
            <a:pPr marL="0" indent="0">
              <a:buNone/>
            </a:pPr>
            <a:r>
              <a:rPr lang="ru-RU" sz="4800" b="1" dirty="0" smtClean="0"/>
              <a:t>к</a:t>
            </a:r>
            <a:r>
              <a:rPr lang="ru-RU" sz="4800" b="1" u="sng" dirty="0" smtClean="0"/>
              <a:t>   </a:t>
            </a:r>
            <a:r>
              <a:rPr lang="ru-RU" sz="4800" b="1" dirty="0" smtClean="0"/>
              <a:t>пуста</a:t>
            </a:r>
          </a:p>
          <a:p>
            <a:pPr marL="0" indent="0">
              <a:buNone/>
            </a:pPr>
            <a:r>
              <a:rPr lang="ru-RU" sz="4800" b="1" dirty="0" smtClean="0"/>
              <a:t>т</a:t>
            </a:r>
            <a:r>
              <a:rPr lang="ru-RU" sz="4800" b="1" u="sng" dirty="0" smtClean="0"/>
              <a:t>   </a:t>
            </a:r>
            <a:r>
              <a:rPr lang="ru-RU" sz="4800" b="1" dirty="0" smtClean="0"/>
              <a:t>пор</a:t>
            </a:r>
          </a:p>
          <a:p>
            <a:pPr marL="0" indent="0">
              <a:buNone/>
            </a:pPr>
            <a:r>
              <a:rPr lang="ru-RU" sz="4800" b="1" dirty="0" smtClean="0"/>
              <a:t>к</a:t>
            </a:r>
            <a:r>
              <a:rPr lang="ru-RU" sz="4800" b="1" u="sng" dirty="0" smtClean="0"/>
              <a:t>   </a:t>
            </a:r>
            <a:r>
              <a:rPr lang="ru-RU" sz="4800" b="1" dirty="0" err="1" smtClean="0"/>
              <a:t>ртина</a:t>
            </a: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/>
              <a:t>к</a:t>
            </a:r>
            <a:r>
              <a:rPr lang="ru-RU" sz="4800" b="1" u="sng" dirty="0" smtClean="0"/>
              <a:t>   </a:t>
            </a:r>
            <a:r>
              <a:rPr lang="ru-RU" sz="4800" b="1" dirty="0" err="1" smtClean="0"/>
              <a:t>мыш</a:t>
            </a: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/>
              <a:t>ш</a:t>
            </a:r>
            <a:r>
              <a:rPr lang="ru-RU" sz="4800" b="1" u="sng" dirty="0" smtClean="0"/>
              <a:t>   </a:t>
            </a:r>
            <a:r>
              <a:rPr lang="ru-RU" sz="4800" b="1" dirty="0" err="1" smtClean="0"/>
              <a:t>лаш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0729" y="0"/>
            <a:ext cx="44273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r>
              <a:rPr lang="ru-RU" sz="9600" b="1" dirty="0" smtClean="0">
                <a:ln w="381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 ?  </a:t>
            </a:r>
            <a:r>
              <a:rPr lang="ru-RU" sz="9600" b="1" dirty="0"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</a:t>
            </a:r>
            <a:endParaRPr lang="ru-RU" sz="9600" b="1" cap="none" spc="0" dirty="0">
              <a:ln w="381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5894" y="1373815"/>
            <a:ext cx="601866" cy="642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214" y="3246060"/>
            <a:ext cx="601866" cy="642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894" y="2407860"/>
            <a:ext cx="601866" cy="642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521" y="4073510"/>
            <a:ext cx="601866" cy="642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5894" y="4924675"/>
            <a:ext cx="601866" cy="642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0147" y="5809732"/>
            <a:ext cx="601866" cy="642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9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106728" y="227113"/>
            <a:ext cx="6408712" cy="5078313"/>
            <a:chOff x="2207568" y="836713"/>
            <a:chExt cx="6408712" cy="5078313"/>
          </a:xfrm>
        </p:grpSpPr>
        <p:sp>
          <p:nvSpPr>
            <p:cNvPr id="4" name="TextBox 3"/>
            <p:cNvSpPr txBox="1"/>
            <p:nvPr/>
          </p:nvSpPr>
          <p:spPr>
            <a:xfrm>
              <a:off x="2207568" y="836713"/>
              <a:ext cx="6408712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/>
                <a:t>лес                       терем</a:t>
              </a:r>
            </a:p>
            <a:p>
              <a:r>
                <a:rPr lang="ru-RU" sz="3600" b="1" dirty="0"/>
                <a:t>леска                   теремок</a:t>
              </a:r>
            </a:p>
            <a:p>
              <a:r>
                <a:rPr lang="ru-RU" sz="3600" b="1" dirty="0"/>
                <a:t>лесник                 кустик</a:t>
              </a:r>
            </a:p>
            <a:p>
              <a:r>
                <a:rPr lang="ru-RU" sz="3600" b="1" dirty="0"/>
                <a:t>перелесок          кусток</a:t>
              </a:r>
            </a:p>
            <a:p>
              <a:endParaRPr lang="ru-RU" sz="3600" b="1" dirty="0"/>
            </a:p>
            <a:p>
              <a:endParaRPr lang="ru-RU" sz="3600" b="1" dirty="0"/>
            </a:p>
            <a:p>
              <a:r>
                <a:rPr lang="ru-RU" sz="3600" b="1" dirty="0"/>
                <a:t>свет                     легко</a:t>
              </a:r>
            </a:p>
            <a:p>
              <a:r>
                <a:rPr lang="ru-RU" sz="3600" b="1" dirty="0"/>
                <a:t>светло                 весело</a:t>
              </a:r>
            </a:p>
            <a:p>
              <a:r>
                <a:rPr lang="ru-RU" sz="3600" b="1" dirty="0"/>
                <a:t>светла                 медленно</a:t>
              </a: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2639616" y="1412776"/>
              <a:ext cx="72008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3575720" y="2564904"/>
              <a:ext cx="72008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6672064" y="1412776"/>
              <a:ext cx="72008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5663952" y="4725144"/>
              <a:ext cx="72008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5735960" y="5229200"/>
              <a:ext cx="72008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7488" y="2329204"/>
            <a:ext cx="3244512" cy="452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2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867660" y="244158"/>
            <a:ext cx="665988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6600" smtClean="0">
                <a:solidFill>
                  <a:schemeClr val="tx2"/>
                </a:solidFill>
              </a:rPr>
              <a:t>Ф</a:t>
            </a:r>
            <a:r>
              <a:rPr lang="ru-RU" sz="6600" smtClean="0">
                <a:solidFill>
                  <a:srgbClr val="00B050"/>
                </a:solidFill>
              </a:rPr>
              <a:t>и</a:t>
            </a:r>
            <a:r>
              <a:rPr lang="ru-RU" sz="6600" smtClean="0">
                <a:solidFill>
                  <a:srgbClr val="FFFF00"/>
                </a:solidFill>
              </a:rPr>
              <a:t>з</a:t>
            </a:r>
            <a:r>
              <a:rPr lang="ru-RU" sz="6600" smtClean="0">
                <a:solidFill>
                  <a:srgbClr val="00B0F0"/>
                </a:solidFill>
              </a:rPr>
              <a:t>м</a:t>
            </a:r>
            <a:r>
              <a:rPr lang="ru-RU" sz="6600" smtClean="0">
                <a:solidFill>
                  <a:srgbClr val="7030A0"/>
                </a:solidFill>
              </a:rPr>
              <a:t>и</a:t>
            </a:r>
            <a:r>
              <a:rPr lang="ru-RU" sz="6600" smtClean="0"/>
              <a:t>н</a:t>
            </a:r>
            <a:r>
              <a:rPr lang="ru-RU" sz="6600" smtClean="0">
                <a:solidFill>
                  <a:schemeClr val="bg2">
                    <a:lumMod val="75000"/>
                  </a:schemeClr>
                </a:solidFill>
              </a:rPr>
              <a:t>у</a:t>
            </a:r>
            <a:r>
              <a:rPr lang="ru-RU" sz="6600" smtClean="0">
                <a:solidFill>
                  <a:srgbClr val="C00000"/>
                </a:solidFill>
              </a:rPr>
              <a:t>т</a:t>
            </a:r>
            <a:r>
              <a:rPr lang="ru-RU" sz="6600" smtClean="0">
                <a:solidFill>
                  <a:srgbClr val="92D050"/>
                </a:solidFill>
              </a:rPr>
              <a:t>к</a:t>
            </a:r>
            <a:r>
              <a:rPr lang="ru-RU" sz="6600" smtClean="0">
                <a:solidFill>
                  <a:srgbClr val="00B0F0"/>
                </a:solidFill>
              </a:rPr>
              <a:t>а</a:t>
            </a:r>
            <a:endParaRPr lang="ru-RU" sz="6600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50" y="3504914"/>
            <a:ext cx="7806690" cy="26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3"/>
          <p:cNvSpPr>
            <a:spLocks noGrp="1"/>
          </p:cNvSpPr>
          <p:nvPr>
            <p:ph type="title"/>
          </p:nvPr>
        </p:nvSpPr>
        <p:spPr>
          <a:xfrm>
            <a:off x="1341120" y="2438400"/>
            <a:ext cx="9631680" cy="16002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u="sng" dirty="0" smtClean="0"/>
              <a:t>Вывод</a:t>
            </a:r>
            <a:r>
              <a:rPr lang="ru-RU" altLang="ru-RU" dirty="0" smtClean="0"/>
              <a:t>:</a:t>
            </a:r>
            <a:br>
              <a:rPr lang="ru-RU" altLang="ru-RU" dirty="0" smtClean="0"/>
            </a:br>
            <a:r>
              <a:rPr lang="ru-RU" altLang="ru-RU" dirty="0" smtClean="0"/>
              <a:t>1. Буква «</a:t>
            </a:r>
            <a:r>
              <a:rPr lang="ru-RU" altLang="ru-RU" dirty="0" smtClean="0">
                <a:solidFill>
                  <a:srgbClr val="FF0000"/>
                </a:solidFill>
              </a:rPr>
              <a:t>Ее</a:t>
            </a:r>
            <a:r>
              <a:rPr lang="ru-RU" altLang="ru-RU" dirty="0" smtClean="0"/>
              <a:t>» дает два звука [</a:t>
            </a:r>
            <a:r>
              <a:rPr lang="ru-RU" altLang="ru-RU" dirty="0" smtClean="0">
                <a:solidFill>
                  <a:srgbClr val="00B050"/>
                </a:solidFill>
              </a:rPr>
              <a:t>Й</a:t>
            </a:r>
            <a:r>
              <a:rPr lang="ru-RU" altLang="ru-RU" dirty="0" smtClean="0"/>
              <a:t>’] [</a:t>
            </a:r>
            <a:r>
              <a:rPr lang="ru-RU" altLang="ru-RU" dirty="0" smtClean="0">
                <a:solidFill>
                  <a:srgbClr val="FF0000"/>
                </a:solidFill>
              </a:rPr>
              <a:t>Э</a:t>
            </a:r>
            <a:r>
              <a:rPr lang="ru-RU" altLang="ru-RU" dirty="0" smtClean="0"/>
              <a:t>] в начале слова и после гласной .</a:t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2. Буква «Ее» дает один звук [</a:t>
            </a:r>
            <a:r>
              <a:rPr lang="ru-RU" altLang="ru-RU" dirty="0" smtClean="0">
                <a:solidFill>
                  <a:srgbClr val="FF0000"/>
                </a:solidFill>
              </a:rPr>
              <a:t>Э</a:t>
            </a:r>
            <a:r>
              <a:rPr lang="ru-RU" altLang="ru-RU" dirty="0" smtClean="0"/>
              <a:t>] и смягчает предшествующий согласный.</a:t>
            </a:r>
            <a:br>
              <a:rPr lang="ru-RU" altLang="ru-RU" dirty="0" smtClean="0"/>
            </a:b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40719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5471" y="655320"/>
            <a:ext cx="84705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54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50000"/>
                    </a:schemeClr>
                  </a:fgClr>
                  <a:bgClr>
                    <a:srgbClr val="FFC000"/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урок!</a:t>
            </a:r>
            <a:endParaRPr lang="ru-RU" sz="8800" b="1" cap="none" spc="0" dirty="0">
              <a:ln w="25400">
                <a:solidFill>
                  <a:schemeClr val="accent6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6">
                    <a:lumMod val="50000"/>
                  </a:schemeClr>
                </a:fgClr>
                <a:bgClr>
                  <a:srgbClr val="FFC000"/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951" y="2101870"/>
            <a:ext cx="6307929" cy="444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481584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478"/>
            <a:ext cx="4983480" cy="496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а о у р п в н л и к т ы</a:t>
            </a:r>
            <a:endParaRPr lang="ru-RU" sz="60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2400" y="2682240"/>
            <a:ext cx="493776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600" dirty="0" smtClean="0">
                <a:solidFill>
                  <a:srgbClr val="D20000"/>
                </a:solidFill>
              </a:rPr>
              <a:t>а о у и ы</a:t>
            </a:r>
            <a:endParaRPr lang="ru-RU" sz="9600" dirty="0">
              <a:solidFill>
                <a:srgbClr val="D20000"/>
              </a:solidFill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5669280" y="2682240"/>
            <a:ext cx="626364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р п в н л к т</a:t>
            </a:r>
            <a:endParaRPr lang="ru-RU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" y="1448118"/>
            <a:ext cx="1325880" cy="1143000"/>
          </a:xfrm>
        </p:spPr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63140" y="221934"/>
            <a:ext cx="1325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р</a:t>
            </a:r>
            <a:r>
              <a:rPr lang="ru-RU" dirty="0" err="1" smtClean="0"/>
              <a:t>а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7840" y="2422527"/>
            <a:ext cx="1325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па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54480" y="1342392"/>
            <a:ext cx="1325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л</a:t>
            </a:r>
            <a:r>
              <a:rPr lang="ru-RU" dirty="0"/>
              <a:t>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31870" y="2741295"/>
            <a:ext cx="1325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797040" y="743904"/>
            <a:ext cx="1325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92090" y="3230880"/>
            <a:ext cx="1325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иг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816215" y="1711167"/>
            <a:ext cx="1325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ты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601200" y="2473008"/>
            <a:ext cx="1325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рос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728960" y="1646556"/>
            <a:ext cx="1325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831580" y="149226"/>
            <a:ext cx="1325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вы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233285" y="2659380"/>
            <a:ext cx="1325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ква</a:t>
            </a:r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16230" y="3082608"/>
            <a:ext cx="1325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ла</a:t>
            </a:r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979795" y="1456692"/>
            <a:ext cx="1325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676775" y="2004696"/>
            <a:ext cx="1325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но</a:t>
            </a:r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295900" y="88425"/>
            <a:ext cx="1325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ш</a:t>
            </a:r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634740" y="1075056"/>
            <a:ext cx="1325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3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2331 0.1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96 -0.14328 L 0.0996 -0.14328 " pathEditMode="relative" ptsTypes="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996 L 0.41211 0.083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55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0.01088 L -0.62318 -0.08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85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857 L 0.03307 -0.1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00834 L 0.00885 0.344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834 L -0.21654 0.044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178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0.00926 L -0.31068 0.43912 " pathEditMode="relative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88 0.4338 " pathEditMode="relative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2" grpId="0"/>
      <p:bldP spid="13" grpId="0"/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61" y="419100"/>
            <a:ext cx="11351139" cy="62636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2217421"/>
            <a:ext cx="4762500" cy="49149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30930" y="982982"/>
            <a:ext cx="4541520" cy="1143000"/>
          </a:xfrm>
        </p:spPr>
        <p:txBody>
          <a:bodyPr>
            <a:noAutofit/>
          </a:bodyPr>
          <a:lstStyle/>
          <a:p>
            <a:r>
              <a:rPr lang="ru-RU" sz="9600" b="1" dirty="0" smtClean="0"/>
              <a:t>ели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035034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152401"/>
            <a:ext cx="6870700" cy="2347913"/>
          </a:xfrm>
        </p:spPr>
        <p:txBody>
          <a:bodyPr/>
          <a:lstStyle/>
          <a:p>
            <a:pPr eaLnBrk="1" hangingPunct="1"/>
            <a:r>
              <a:rPr lang="ru-RU" altLang="ru-RU" sz="9600" b="1">
                <a:solidFill>
                  <a:srgbClr val="FF0000"/>
                </a:solidFill>
              </a:rPr>
              <a:t>Е</a:t>
            </a:r>
            <a:r>
              <a:rPr lang="ru-RU" altLang="ru-RU" sz="9600" b="1">
                <a:solidFill>
                  <a:srgbClr val="00B050"/>
                </a:solidFill>
              </a:rPr>
              <a:t>Л</a:t>
            </a:r>
            <a:r>
              <a:rPr lang="ru-RU" altLang="ru-RU" sz="9600" b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2952751" y="2952750"/>
            <a:ext cx="1428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altLang="ru-RU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altLang="ru-RU" sz="6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4167189" y="2952750"/>
            <a:ext cx="12144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alt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alt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80013" y="2954020"/>
            <a:ext cx="1285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altLang="ru-RU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altLang="ru-RU" sz="6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92240" y="2952750"/>
            <a:ext cx="12144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alt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altLang="ru-RU" sz="6000" dirty="0"/>
          </a:p>
        </p:txBody>
      </p:sp>
      <p:sp>
        <p:nvSpPr>
          <p:cNvPr id="2" name="Овал 1"/>
          <p:cNvSpPr/>
          <p:nvPr/>
        </p:nvSpPr>
        <p:spPr>
          <a:xfrm>
            <a:off x="5531884" y="2154556"/>
            <a:ext cx="182880" cy="1828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37922" y="2154556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endCxn id="18" idx="0"/>
          </p:cNvCxnSpPr>
          <p:nvPr/>
        </p:nvCxnSpPr>
        <p:spPr>
          <a:xfrm flipH="1">
            <a:off x="4361498" y="1756059"/>
            <a:ext cx="384902" cy="3984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9" idx="0"/>
          </p:cNvCxnSpPr>
          <p:nvPr/>
        </p:nvCxnSpPr>
        <p:spPr>
          <a:xfrm>
            <a:off x="4743458" y="1756059"/>
            <a:ext cx="309873" cy="4037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961891" y="2159795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70058" y="2154556"/>
            <a:ext cx="182880" cy="1828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2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5" grpId="0"/>
      <p:bldP spid="16" grpId="0"/>
      <p:bldP spid="2" grpId="0" animBg="1"/>
      <p:bldP spid="17" grpId="0" animBg="1"/>
      <p:bldP spid="1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Загадка</a:t>
            </a:r>
            <a:endParaRPr lang="ru-RU" sz="9600" dirty="0"/>
          </a:p>
        </p:txBody>
      </p:sp>
      <p:pic>
        <p:nvPicPr>
          <p:cNvPr id="4" name="Picture 10" descr="223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662"/>
            <a:ext cx="5113338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74" y="106681"/>
            <a:ext cx="5146126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432527" y="1600201"/>
            <a:ext cx="2985611" cy="1756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Е</a:t>
            </a:r>
            <a:r>
              <a:rPr lang="ru-RU" sz="9600" b="1" dirty="0" smtClean="0"/>
              <a:t>нот</a:t>
            </a:r>
            <a:endParaRPr lang="ru-RU" sz="9600" b="1" dirty="0"/>
          </a:p>
        </p:txBody>
      </p:sp>
      <p:sp>
        <p:nvSpPr>
          <p:cNvPr id="9" name="Объект 6"/>
          <p:cNvSpPr>
            <a:spLocks noGrp="1"/>
          </p:cNvSpPr>
          <p:nvPr>
            <p:ph sz="half" idx="1"/>
          </p:nvPr>
        </p:nvSpPr>
        <p:spPr>
          <a:xfrm>
            <a:off x="6633326" y="1600201"/>
            <a:ext cx="2985611" cy="1756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Е</a:t>
            </a:r>
            <a:r>
              <a:rPr lang="ru-RU" sz="9600" b="1" dirty="0" smtClean="0"/>
              <a:t>ль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899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28"/>
          <p:cNvSpPr txBox="1">
            <a:spLocks noChangeArrowheads="1"/>
          </p:cNvSpPr>
          <p:nvPr/>
        </p:nvSpPr>
        <p:spPr bwMode="auto">
          <a:xfrm>
            <a:off x="2524126" y="428625"/>
            <a:ext cx="70008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 дворе такая жалость!-</a:t>
            </a:r>
          </a:p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Наша лесенка сломалась,</a:t>
            </a:r>
          </a:p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Наша лесенка сломалась,</a:t>
            </a:r>
          </a:p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зато осталась.</a:t>
            </a:r>
          </a:p>
        </p:txBody>
      </p:sp>
      <p:pic>
        <p:nvPicPr>
          <p:cNvPr id="13315" name="Рисунок 3" descr="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000375"/>
            <a:ext cx="52149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9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2867660" y="244158"/>
            <a:ext cx="665988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dirty="0" err="1">
                <a:solidFill>
                  <a:schemeClr val="tx2"/>
                </a:solidFill>
              </a:rPr>
              <a:t>Ф</a:t>
            </a:r>
            <a:r>
              <a:rPr lang="ru-RU" sz="6600" dirty="0" err="1">
                <a:solidFill>
                  <a:srgbClr val="00B050"/>
                </a:solidFill>
              </a:rPr>
              <a:t>и</a:t>
            </a:r>
            <a:r>
              <a:rPr lang="ru-RU" sz="6600" dirty="0" err="1">
                <a:solidFill>
                  <a:srgbClr val="FFFF00"/>
                </a:solidFill>
              </a:rPr>
              <a:t>з</a:t>
            </a:r>
            <a:r>
              <a:rPr lang="ru-RU" sz="6600" dirty="0" err="1">
                <a:solidFill>
                  <a:srgbClr val="00B0F0"/>
                </a:solidFill>
              </a:rPr>
              <a:t>м</a:t>
            </a:r>
            <a:r>
              <a:rPr lang="ru-RU" sz="6600" dirty="0" err="1">
                <a:solidFill>
                  <a:srgbClr val="7030A0"/>
                </a:solidFill>
              </a:rPr>
              <a:t>и</a:t>
            </a:r>
            <a:r>
              <a:rPr lang="ru-RU" sz="6600" dirty="0" err="1"/>
              <a:t>н</a:t>
            </a:r>
            <a:r>
              <a:rPr lang="ru-RU" sz="6600" dirty="0" err="1">
                <a:solidFill>
                  <a:schemeClr val="bg2">
                    <a:lumMod val="75000"/>
                  </a:schemeClr>
                </a:solidFill>
              </a:rPr>
              <a:t>у</a:t>
            </a:r>
            <a:r>
              <a:rPr lang="ru-RU" sz="6600" dirty="0" err="1">
                <a:solidFill>
                  <a:srgbClr val="C00000"/>
                </a:solidFill>
              </a:rPr>
              <a:t>т</a:t>
            </a:r>
            <a:r>
              <a:rPr lang="ru-RU" sz="6600" dirty="0" err="1">
                <a:solidFill>
                  <a:srgbClr val="92D050"/>
                </a:solidFill>
              </a:rPr>
              <a:t>к</a:t>
            </a:r>
            <a:r>
              <a:rPr lang="ru-RU" sz="6600" dirty="0" err="1">
                <a:solidFill>
                  <a:srgbClr val="00B0F0"/>
                </a:solidFill>
              </a:rPr>
              <a:t>а</a:t>
            </a:r>
            <a:endParaRPr lang="ru-RU" sz="6600" dirty="0">
              <a:solidFill>
                <a:srgbClr val="00B0F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20" y="1721534"/>
            <a:ext cx="4556760" cy="48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летни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летний 1</Template>
  <TotalTime>158</TotalTime>
  <Words>167</Words>
  <Application>Microsoft Office PowerPoint</Application>
  <PresentationFormat>Широкоэкранный</PresentationFormat>
  <Paragraphs>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Lucida Sans Unicode</vt:lpstr>
      <vt:lpstr>Times New Roman</vt:lpstr>
      <vt:lpstr>шаблон летний 1</vt:lpstr>
      <vt:lpstr>Презентация PowerPoint</vt:lpstr>
      <vt:lpstr>Презентация PowerPoint</vt:lpstr>
      <vt:lpstr>а о у р п в н л и к т ы</vt:lpstr>
      <vt:lpstr>та</vt:lpstr>
      <vt:lpstr>ели</vt:lpstr>
      <vt:lpstr>ЕЛИ</vt:lpstr>
      <vt:lpstr>Загадка</vt:lpstr>
      <vt:lpstr>Презентация PowerPoint</vt:lpstr>
      <vt:lpstr>Физминутка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 1. Буква «Ее» дает два звука [Й’] [Э] в начале слова и после гласной .  2. Буква «Ее» дает один звук [Э] и смягчает предшествующий согласный.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17</cp:revision>
  <dcterms:created xsi:type="dcterms:W3CDTF">2014-12-07T12:08:54Z</dcterms:created>
  <dcterms:modified xsi:type="dcterms:W3CDTF">2015-01-23T14:41:54Z</dcterms:modified>
</cp:coreProperties>
</file>