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2" r:id="rId3"/>
    <p:sldId id="273" r:id="rId4"/>
    <p:sldId id="271" r:id="rId5"/>
    <p:sldId id="272" r:id="rId6"/>
    <p:sldId id="278" r:id="rId7"/>
    <p:sldId id="279" r:id="rId8"/>
    <p:sldId id="261" r:id="rId9"/>
    <p:sldId id="264" r:id="rId10"/>
    <p:sldId id="265" r:id="rId11"/>
    <p:sldId id="257" r:id="rId12"/>
    <p:sldId id="263" r:id="rId13"/>
    <p:sldId id="258" r:id="rId14"/>
    <p:sldId id="260" r:id="rId15"/>
    <p:sldId id="274" r:id="rId16"/>
    <p:sldId id="266" r:id="rId17"/>
    <p:sldId id="269" r:id="rId18"/>
    <p:sldId id="277" r:id="rId19"/>
    <p:sldId id="270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4618"/>
    <a:srgbClr val="3B6A3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85639-3CE3-4573-8301-09A4D2951EAC}" type="datetimeFigureOut">
              <a:rPr lang="ru-RU" smtClean="0"/>
              <a:t>15.02.2015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8A4A0-30A7-453C-AC00-54D350D580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082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8A4A0-30A7-453C-AC00-54D350D5805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985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8A4A0-30A7-453C-AC00-54D350D5805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029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8A4A0-30A7-453C-AC00-54D350D5805C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053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2B4FB9-910E-45E2-8ED1-F455A88221C1}" type="datetime1">
              <a:rPr lang="ru-RU" smtClean="0"/>
              <a:t>15.02.2015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FA970D-A960-4A4D-AAA2-022275501FE0}" type="datetime1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3B5445-BD12-4950-95B2-6A5CA9B7C55C}" type="datetime1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109C6A-A241-44E6-A70F-37D9D9EC6890}" type="datetime1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AE78AC-C0EC-487C-B2D6-C5076E5AACD9}" type="datetime1">
              <a:rPr lang="ru-RU" smtClean="0"/>
              <a:t>15.02.2015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F7BBBF-AE58-43A1-BFF5-8DA860D0E814}" type="datetime1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81B474-7A8A-4DFF-B723-6AEE661C34DA}" type="datetime1">
              <a:rPr lang="ru-RU" smtClean="0"/>
              <a:t>15.02.2015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BDE7CD-38E8-4C82-B547-4A055011796D}" type="datetime1">
              <a:rPr lang="ru-RU" smtClean="0"/>
              <a:t>15.02.2015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B65235-8175-43F8-BF69-79394E56D7DC}" type="datetime1">
              <a:rPr lang="ru-RU" smtClean="0"/>
              <a:t>15.02.2015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76CED3-8DF1-44E4-9C7E-27863D58D95E}" type="datetime1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90CF27-FADD-4DA2-B48C-8772D33B5428}" type="datetime1">
              <a:rPr lang="ru-RU" smtClean="0"/>
              <a:t>15.02.2015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927F594-B7A2-4124-9BBA-A940373C5DC5}" type="datetime1">
              <a:rPr lang="ru-RU" smtClean="0"/>
              <a:t>15.02.2015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57315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Вложенные циклы 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 </a:t>
            </a:r>
            <a:r>
              <a:rPr lang="ru-RU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их использование при работе с графикой </a:t>
            </a: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</a:t>
            </a:r>
            <a:r>
              <a:rPr lang="ru-RU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АВС </a:t>
            </a:r>
            <a:r>
              <a:rPr lang="en-US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Pascal</a:t>
            </a:r>
            <a:r>
              <a:rPr lang="ru-RU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4196680"/>
            <a:ext cx="7406640" cy="1752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103139" y="5589240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2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Словесное </a:t>
            </a:r>
            <a:r>
              <a:rPr lang="ru-RU" dirty="0">
                <a:solidFill>
                  <a:schemeClr val="accent1"/>
                </a:solidFill>
              </a:rPr>
              <a:t>описание </a:t>
            </a:r>
            <a:r>
              <a:rPr lang="ru-RU" dirty="0" smtClean="0">
                <a:solidFill>
                  <a:schemeClr val="accent1"/>
                </a:solidFill>
              </a:rPr>
              <a:t>алгоритма</a:t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>
                <a:solidFill>
                  <a:schemeClr val="accent1"/>
                </a:solidFill>
              </a:rPr>
              <a:t>(продолжение)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Во </a:t>
            </a:r>
            <a:r>
              <a:rPr lang="ru-RU" sz="28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внутреннем цикле </a:t>
            </a:r>
            <a:r>
              <a:rPr lang="ru-RU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будем изменять координаты по </a:t>
            </a:r>
            <a:r>
              <a:rPr lang="ru-RU" sz="28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горизонтали</a:t>
            </a:r>
            <a:r>
              <a:rPr lang="ru-RU" sz="28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соответственно получим повторяющиеся  </a:t>
            </a:r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 горизонтали изображения.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Во </a:t>
            </a:r>
            <a:r>
              <a:rPr lang="ru-RU" sz="28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внешнем  цикле </a:t>
            </a:r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будем изменять координаты по </a:t>
            </a:r>
            <a:r>
              <a:rPr lang="ru-RU" sz="2800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вертикали</a:t>
            </a:r>
            <a:r>
              <a:rPr lang="ru-RU" sz="2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соответственно получим повторяющиеся  </a:t>
            </a:r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ряды изображений, полученных в результате выполнения внутреннего цикла.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i="1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308304" y="5948055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10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01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Программа 1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1196753"/>
            <a:ext cx="6408712" cy="4975710"/>
          </a:xfrm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u-RU" sz="4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4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Primer1;</a:t>
            </a:r>
          </a:p>
          <a:p>
            <a:pPr marL="0" indent="0">
              <a:buNone/>
            </a:pPr>
            <a:r>
              <a:rPr lang="en-US" sz="4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uses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GraphABC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ru-RU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подключение модуля </a:t>
            </a:r>
            <a:r>
              <a:rPr lang="en-US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ABC</a:t>
            </a:r>
            <a:r>
              <a:rPr lang="ru-RU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}</a:t>
            </a:r>
            <a:endParaRPr lang="ru-RU" sz="4400" i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4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var</a:t>
            </a:r>
            <a:endParaRPr lang="en-US" sz="4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4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j,</a:t>
            </a:r>
            <a:r>
              <a:rPr lang="ru-RU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x,</a:t>
            </a:r>
            <a:r>
              <a:rPr lang="ru-RU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y:</a:t>
            </a:r>
            <a:r>
              <a:rPr lang="ru-RU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integer;</a:t>
            </a:r>
          </a:p>
          <a:p>
            <a:pPr marL="0" indent="0">
              <a:buNone/>
            </a:pP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begin</a:t>
            </a:r>
            <a:endParaRPr lang="en-US" sz="4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4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SetPenWidth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(5); </a:t>
            </a:r>
            <a:r>
              <a:rPr lang="en-US" sz="44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4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задается толщина контура}</a:t>
            </a:r>
          </a:p>
          <a:p>
            <a:pPr marL="0" indent="0">
              <a:buNone/>
            </a:pPr>
            <a:r>
              <a:rPr lang="en-US" sz="4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SetPenColor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4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clblue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);   </a:t>
            </a:r>
            <a:r>
              <a:rPr lang="en-US" sz="4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4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задается цвет контура}</a:t>
            </a:r>
          </a:p>
          <a:p>
            <a:pPr marL="0" indent="0">
              <a:buNone/>
            </a:pPr>
            <a:r>
              <a:rPr lang="en-US" sz="4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SetBrushColor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4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clred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); </a:t>
            </a:r>
            <a:r>
              <a:rPr lang="en-US" sz="4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4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задается цвет заливки  }</a:t>
            </a:r>
          </a:p>
          <a:p>
            <a:pPr marL="0" indent="0">
              <a:buNone/>
            </a:pPr>
            <a:r>
              <a:rPr lang="en-US" sz="44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SetBrushStyle</a:t>
            </a: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(7);    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4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4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задается </a:t>
            </a:r>
            <a:r>
              <a:rPr lang="ru-RU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стиль </a:t>
            </a:r>
            <a:r>
              <a:rPr lang="ru-RU" sz="44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заливки  }</a:t>
            </a:r>
          </a:p>
          <a:p>
            <a:pPr marL="0" indent="0">
              <a:buNone/>
            </a:pPr>
            <a:r>
              <a:rPr lang="en-US" sz="44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y:=5; </a:t>
            </a:r>
            <a:r>
              <a:rPr lang="ru-RU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начальное значение координаты</a:t>
            </a:r>
            <a:r>
              <a:rPr lang="en-US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Y}</a:t>
            </a:r>
            <a:endParaRPr lang="ru-RU" sz="4400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длина стороны квадрата =50</a:t>
            </a:r>
            <a:r>
              <a:rPr lang="en-US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}</a:t>
            </a:r>
            <a:endParaRPr lang="ru-RU" sz="4400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расстояние между квадратами = 10</a:t>
            </a:r>
            <a:r>
              <a:rPr lang="en-US" sz="44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}</a:t>
            </a:r>
            <a:endParaRPr lang="ru-RU" sz="4400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b="1" dirty="0" smtClean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380312" y="5812423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11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1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Продолжение программы 1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412776"/>
            <a:ext cx="749808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for i:=1 to 4 do</a:t>
            </a:r>
          </a:p>
          <a:p>
            <a:pPr marL="0" indent="0">
              <a:buNone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begin</a:t>
            </a:r>
          </a:p>
          <a:p>
            <a:pPr marL="0" indent="0">
              <a:buNone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   x:=5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;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6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19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начальное</a:t>
            </a:r>
            <a:r>
              <a:rPr lang="ru-RU" sz="1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9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значение</a:t>
            </a:r>
            <a:r>
              <a:rPr lang="ru-RU" sz="19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9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координаты</a:t>
            </a:r>
            <a:r>
              <a:rPr lang="en-US" sz="19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X}</a:t>
            </a:r>
            <a:endParaRPr lang="en-US" sz="19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for j:=1 to 5 do</a:t>
            </a:r>
          </a:p>
          <a:p>
            <a:pPr marL="0" indent="0">
              <a:buNone/>
            </a:pP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begin</a:t>
            </a:r>
          </a:p>
          <a:p>
            <a:pPr marL="0" indent="0">
              <a:buNone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      rectangle (x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y,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x+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y+50);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      x:=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x+50+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;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6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end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en-US" sz="2600" b="1" dirty="0">
                <a:latin typeface="Arial" pitchFamily="34" charset="0"/>
                <a:cs typeface="Arial" pitchFamily="34" charset="0"/>
              </a:rPr>
              <a:t>   y:=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y+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+</a:t>
            </a:r>
            <a:r>
              <a:rPr lang="ru-RU" sz="2600" b="1" dirty="0" smtClean="0">
                <a:latin typeface="Arial" pitchFamily="34" charset="0"/>
                <a:cs typeface="Arial" pitchFamily="34" charset="0"/>
              </a:rPr>
              <a:t>50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;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end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en-US" sz="26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end</a:t>
            </a: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ru-RU" dirty="0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6813130" y="1484784"/>
            <a:ext cx="504056" cy="3888432"/>
          </a:xfrm>
          <a:prstGeom prst="rightBrace">
            <a:avLst/>
          </a:prstGeom>
          <a:ln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308304" y="1748725"/>
            <a:ext cx="35298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ш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й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ц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</a:t>
            </a:r>
            <a:endParaRPr lang="ru-RU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5893335" y="2800404"/>
            <a:ext cx="432048" cy="172819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302690" y="2449474"/>
            <a:ext cx="495649" cy="252376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н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у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т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  ц</a:t>
            </a: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р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  и</a:t>
            </a: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е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  к</a:t>
            </a: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н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   л</a:t>
            </a: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н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и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й</a:t>
            </a:r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7103139" y="5589240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12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89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Результат выполнения программы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dirty="0" smtClean="0">
              <a:solidFill>
                <a:srgbClr val="7030A0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29" t="28339" r="52377" b="42882"/>
          <a:stretch/>
        </p:blipFill>
        <p:spPr bwMode="auto">
          <a:xfrm>
            <a:off x="1835696" y="1772816"/>
            <a:ext cx="4320480" cy="3099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103139" y="5589240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13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70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910" y="2130945"/>
            <a:ext cx="586956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98" y="2116260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520" y="2116262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239" y="2116260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886" y="2130945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07" y="2684080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064" y="2684079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423" y="2684079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886" y="2686329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098" y="3262549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109" y="2695174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677" y="3262549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390" y="3262549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293" y="3262549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979" y="3269172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07" y="3824090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667" y="3824090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741" y="3824090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293" y="3824090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2700" y="3824090"/>
            <a:ext cx="586870" cy="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11540" y="1704216"/>
            <a:ext cx="3043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j</a:t>
            </a:r>
            <a:r>
              <a:rPr lang="en-US" b="1" dirty="0" smtClean="0">
                <a:solidFill>
                  <a:srgbClr val="7030A0"/>
                </a:solidFill>
              </a:rPr>
              <a:t>=1  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 j=2      j=3    j=4</a:t>
            </a:r>
            <a:r>
              <a:rPr lang="ru-RU" b="1" dirty="0" smtClean="0">
                <a:solidFill>
                  <a:srgbClr val="7030A0"/>
                </a:solidFill>
              </a:rPr>
              <a:t>    </a:t>
            </a:r>
            <a:r>
              <a:rPr lang="en-US" b="1" dirty="0" smtClean="0">
                <a:solidFill>
                  <a:srgbClr val="7030A0"/>
                </a:solidFill>
              </a:rPr>
              <a:t>j=5</a:t>
            </a:r>
            <a:endParaRPr lang="ru-RU" b="1" dirty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99209" y="2142291"/>
            <a:ext cx="9439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7030A0"/>
                </a:solidFill>
              </a:rPr>
              <a:t>i</a:t>
            </a:r>
            <a:r>
              <a:rPr lang="en-US" b="1" dirty="0" smtClean="0">
                <a:solidFill>
                  <a:srgbClr val="7030A0"/>
                </a:solidFill>
              </a:rPr>
              <a:t>=1</a:t>
            </a:r>
          </a:p>
          <a:p>
            <a:endParaRPr lang="en-US" b="1" dirty="0">
              <a:solidFill>
                <a:srgbClr val="7030A0"/>
              </a:solidFill>
            </a:endParaRPr>
          </a:p>
          <a:p>
            <a:r>
              <a:rPr lang="en-US" b="1" dirty="0" err="1" smtClean="0">
                <a:solidFill>
                  <a:srgbClr val="7030A0"/>
                </a:solidFill>
              </a:rPr>
              <a:t>i</a:t>
            </a:r>
            <a:r>
              <a:rPr lang="en-US" b="1" dirty="0" smtClean="0">
                <a:solidFill>
                  <a:srgbClr val="7030A0"/>
                </a:solidFill>
              </a:rPr>
              <a:t>=2</a:t>
            </a:r>
          </a:p>
          <a:p>
            <a:endParaRPr lang="en-US" b="1" dirty="0">
              <a:solidFill>
                <a:srgbClr val="7030A0"/>
              </a:solidFill>
            </a:endParaRPr>
          </a:p>
          <a:p>
            <a:r>
              <a:rPr lang="en-US" b="1" dirty="0" err="1" smtClean="0">
                <a:solidFill>
                  <a:srgbClr val="7030A0"/>
                </a:solidFill>
              </a:rPr>
              <a:t>i</a:t>
            </a:r>
            <a:r>
              <a:rPr lang="en-US" b="1" dirty="0" smtClean="0">
                <a:solidFill>
                  <a:srgbClr val="7030A0"/>
                </a:solidFill>
              </a:rPr>
              <a:t>=3</a:t>
            </a:r>
          </a:p>
          <a:p>
            <a:endParaRPr lang="en-US" b="1" dirty="0">
              <a:solidFill>
                <a:srgbClr val="7030A0"/>
              </a:solidFill>
            </a:endParaRPr>
          </a:p>
          <a:p>
            <a:r>
              <a:rPr lang="en-US" b="1" dirty="0" err="1" smtClean="0">
                <a:solidFill>
                  <a:srgbClr val="7030A0"/>
                </a:solidFill>
              </a:rPr>
              <a:t>i</a:t>
            </a:r>
            <a:r>
              <a:rPr lang="en-US" b="1" dirty="0" smtClean="0">
                <a:solidFill>
                  <a:srgbClr val="7030A0"/>
                </a:solidFill>
              </a:rPr>
              <a:t>=4</a:t>
            </a:r>
          </a:p>
          <a:p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9612" y="4995293"/>
            <a:ext cx="61206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На этом слайде в режиме анимации представлен процесс последовательного выполнения внешнего и внутреннего циклов</a:t>
            </a:r>
            <a:endParaRPr lang="ru-RU" sz="2400" i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60032" y="620688"/>
            <a:ext cx="381642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for i:=1 to 4 do</a:t>
            </a:r>
          </a:p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begin</a:t>
            </a:r>
            <a:endParaRPr lang="en-US" sz="24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   x:=5;</a:t>
            </a:r>
          </a:p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   for j:=1 to 5 do</a:t>
            </a:r>
          </a:p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begin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     rectangle(x,y,x+50,y+50);</a:t>
            </a:r>
            <a:endParaRPr lang="en-US" sz="2400" b="1" i="1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      x:=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x+50+10;</a:t>
            </a:r>
            <a:endParaRPr lang="en-US" sz="2400" b="1" i="1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end;</a:t>
            </a:r>
          </a:p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   y:=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y+10+50;</a:t>
            </a:r>
            <a:endParaRPr lang="en-US" sz="2400" b="1" i="1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end;</a:t>
            </a:r>
          </a:p>
          <a:p>
            <a:r>
              <a:rPr lang="en-US" sz="2400" b="1" i="1" dirty="0">
                <a:latin typeface="Arial" pitchFamily="34" charset="0"/>
                <a:cs typeface="Arial" pitchFamily="34" charset="0"/>
              </a:rPr>
              <a:t>end</a:t>
            </a:r>
            <a:r>
              <a:rPr lang="en-US" sz="2400" b="1" i="1" dirty="0"/>
              <a:t>.</a:t>
            </a:r>
            <a:endParaRPr lang="ru-RU" sz="2400" b="1" i="1" dirty="0"/>
          </a:p>
        </p:txBody>
      </p:sp>
      <p:grpSp>
        <p:nvGrpSpPr>
          <p:cNvPr id="14" name="Группа 13"/>
          <p:cNvGrpSpPr/>
          <p:nvPr/>
        </p:nvGrpSpPr>
        <p:grpSpPr>
          <a:xfrm>
            <a:off x="3767519" y="598825"/>
            <a:ext cx="1116890" cy="849104"/>
            <a:chOff x="3712094" y="583525"/>
            <a:chExt cx="1116890" cy="849104"/>
          </a:xfrm>
        </p:grpSpPr>
        <p:sp>
          <p:nvSpPr>
            <p:cNvPr id="7" name="Прямоугольная выноска 6"/>
            <p:cNvSpPr/>
            <p:nvPr/>
          </p:nvSpPr>
          <p:spPr>
            <a:xfrm>
              <a:off x="3712094" y="583525"/>
              <a:ext cx="1080120" cy="849104"/>
            </a:xfrm>
            <a:prstGeom prst="wedgeRectCallout">
              <a:avLst>
                <a:gd name="adj1" fmla="val 23916"/>
                <a:gd name="adj2" fmla="val 121765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p</a:t>
              </a:r>
              <a:endParaRPr lang="ru-RU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746891" y="638657"/>
              <a:ext cx="108209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i="1" dirty="0" smtClean="0">
                  <a:latin typeface="Arial" pitchFamily="34" charset="0"/>
                  <a:cs typeface="Arial" pitchFamily="34" charset="0"/>
                </a:rPr>
                <a:t>значения параметра внешнего цикла</a:t>
              </a:r>
              <a:endParaRPr lang="ru-RU" sz="1100" i="1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549" y="1562471"/>
            <a:ext cx="2720031" cy="281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496109" y="3003118"/>
            <a:ext cx="215019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Прямоугольная выноска 18"/>
          <p:cNvSpPr/>
          <p:nvPr/>
        </p:nvSpPr>
        <p:spPr>
          <a:xfrm>
            <a:off x="1271570" y="404664"/>
            <a:ext cx="1058218" cy="792088"/>
          </a:xfrm>
          <a:prstGeom prst="wedgeRectCallout">
            <a:avLst>
              <a:gd name="adj1" fmla="val -24765"/>
              <a:gd name="adj2" fmla="val 10845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271570" y="431331"/>
            <a:ext cx="10987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i="1" dirty="0" smtClean="0">
                <a:latin typeface="Arial" pitchFamily="34" charset="0"/>
                <a:cs typeface="Arial" pitchFamily="34" charset="0"/>
              </a:rPr>
              <a:t>значения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100" i="1" dirty="0" smtClean="0">
                <a:latin typeface="Arial" pitchFamily="34" charset="0"/>
                <a:cs typeface="Arial" pitchFamily="34" charset="0"/>
              </a:rPr>
              <a:t>параметра </a:t>
            </a:r>
          </a:p>
          <a:p>
            <a:r>
              <a:rPr lang="ru-RU" sz="1100" i="1" dirty="0" smtClean="0">
                <a:latin typeface="Arial" pitchFamily="34" charset="0"/>
                <a:cs typeface="Arial" pitchFamily="34" charset="0"/>
              </a:rPr>
              <a:t>внутреннего цикла </a:t>
            </a:r>
            <a:endParaRPr lang="ru-RU" sz="11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Управляющая кнопка: далее 47">
            <a:hlinkClick r:id="" action="ppaction://hlinkshowjump?jump=nextslide" highlightClick="1"/>
          </p:cNvPr>
          <p:cNvSpPr/>
          <p:nvPr/>
        </p:nvSpPr>
        <p:spPr>
          <a:xfrm>
            <a:off x="7452320" y="6153759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14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42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Пример 2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Разработать программу для создания серии повторяющихся по вертикали и горизонтали квадратов. Длину стороны квадрата, расстояние между квадратами и размер окна вывода результатов задавать путем ввода соответствующих значений с клавиатуры.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103139" y="5589240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15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91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 </a:t>
            </a:r>
            <a:r>
              <a:rPr lang="ru-RU" dirty="0" smtClean="0">
                <a:solidFill>
                  <a:schemeClr val="accent1"/>
                </a:solidFill>
              </a:rPr>
              <a:t>Программа 2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Program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Primer1;</a:t>
            </a:r>
          </a:p>
          <a:p>
            <a:pPr marL="0" indent="0">
              <a:buNone/>
            </a:pPr>
            <a:r>
              <a:rPr lang="en-US" sz="38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uses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GraphABC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r>
              <a:rPr lang="en-US" sz="3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var</a:t>
            </a:r>
            <a:endParaRPr lang="en-US" sz="3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ru-RU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j,</a:t>
            </a:r>
            <a:r>
              <a:rPr lang="ru-RU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x,</a:t>
            </a:r>
            <a:r>
              <a:rPr lang="ru-RU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y,</a:t>
            </a:r>
            <a:r>
              <a:rPr lang="ru-RU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a, </a:t>
            </a:r>
            <a:r>
              <a:rPr lang="en-US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m, n:</a:t>
            </a:r>
            <a:r>
              <a:rPr lang="ru-RU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integer;</a:t>
            </a:r>
          </a:p>
          <a:p>
            <a:pPr marL="0" indent="0">
              <a:buNone/>
            </a:pP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begin</a:t>
            </a:r>
          </a:p>
          <a:p>
            <a:pPr marL="0" indent="0">
              <a:buNone/>
            </a:pPr>
            <a:r>
              <a:rPr lang="en-US" sz="3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SetPenWidth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(5); </a:t>
            </a:r>
            <a:endParaRPr lang="ru-RU" sz="3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SetPenColor</a:t>
            </a:r>
            <a:r>
              <a:rPr lang="en-US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clblue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); </a:t>
            </a:r>
            <a:endParaRPr lang="ru-RU" sz="3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SetBrushColor</a:t>
            </a:r>
            <a:r>
              <a:rPr lang="en-US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clred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); </a:t>
            </a:r>
            <a:endParaRPr lang="ru-RU" sz="3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SetBrushStyle</a:t>
            </a:r>
            <a:r>
              <a:rPr lang="en-US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(7); </a:t>
            </a:r>
            <a:endParaRPr lang="ru-RU" sz="3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:=5; </a:t>
            </a:r>
            <a:endParaRPr lang="ru-RU" sz="3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Writeln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('a='); </a:t>
            </a:r>
            <a:r>
              <a:rPr lang="en-US" sz="3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Readln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(a); </a:t>
            </a:r>
            <a:r>
              <a:rPr lang="en-US" sz="3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3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ввод длины стороны </a:t>
            </a:r>
            <a:r>
              <a:rPr lang="ru-RU" sz="3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квадрата</a:t>
            </a:r>
            <a:r>
              <a:rPr lang="en-US" sz="3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}</a:t>
            </a:r>
            <a:endParaRPr lang="ru-RU" sz="3800" i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Writeln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('d='); </a:t>
            </a:r>
            <a:r>
              <a:rPr lang="en-US" sz="3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Readln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(d</a:t>
            </a:r>
            <a:r>
              <a:rPr lang="en-US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);</a:t>
            </a:r>
            <a:r>
              <a:rPr lang="ru-RU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3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ввод расстояния </a:t>
            </a:r>
            <a:r>
              <a:rPr lang="ru-RU" sz="3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между квадратами</a:t>
            </a:r>
            <a:r>
              <a:rPr lang="en-US" sz="3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}</a:t>
            </a:r>
            <a:endParaRPr lang="ru-RU" sz="3800" i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Writeln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('m='); </a:t>
            </a:r>
            <a:r>
              <a:rPr lang="en-US" sz="3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Readln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(m);  </a:t>
            </a:r>
            <a:r>
              <a:rPr lang="en-US" sz="38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38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ширина окна вывода </a:t>
            </a:r>
            <a:r>
              <a:rPr lang="ru-RU" sz="3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результата}</a:t>
            </a:r>
          </a:p>
          <a:p>
            <a:pPr marL="0" indent="0">
              <a:buNone/>
            </a:pP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Writeln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('n='); </a:t>
            </a:r>
            <a:r>
              <a:rPr lang="en-US" sz="3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Readln</a:t>
            </a:r>
            <a:r>
              <a:rPr lang="en-US" sz="3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(n);  </a:t>
            </a:r>
            <a:r>
              <a:rPr lang="en-US" sz="38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38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высота окна вывода результата}</a:t>
            </a:r>
          </a:p>
          <a:p>
            <a:pPr marL="0" indent="0">
              <a:buNone/>
            </a:pP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SetWindowSize</a:t>
            </a:r>
            <a:r>
              <a:rPr lang="en-US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8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m,n</a:t>
            </a:r>
            <a:r>
              <a:rPr lang="en-US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);</a:t>
            </a:r>
            <a:r>
              <a:rPr lang="ru-RU" sz="3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{</a:t>
            </a:r>
            <a:r>
              <a:rPr lang="ru-RU" sz="3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задание размера окна </a:t>
            </a:r>
            <a:r>
              <a:rPr lang="ru-RU" sz="38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вывода </a:t>
            </a:r>
            <a:r>
              <a:rPr lang="ru-RU" sz="38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результата}</a:t>
            </a:r>
            <a:endParaRPr lang="ru-RU" sz="3800" i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b="1" dirty="0"/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236296" y="5901200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16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14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Программа 2</a:t>
            </a:r>
            <a:b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</a:br>
            <a: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(продолжение)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y:=5;</a:t>
            </a:r>
          </a:p>
          <a:p>
            <a:pPr marL="82296" indent="0">
              <a:buNone/>
            </a:pP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while y&lt;=n do</a:t>
            </a:r>
          </a:p>
          <a:p>
            <a:pPr marL="82296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egin</a:t>
            </a:r>
            <a:endParaRPr lang="en-US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x:=5;</a:t>
            </a:r>
          </a:p>
          <a:p>
            <a:pPr marL="82296" indent="0">
              <a:buNone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while x&lt;=m do</a:t>
            </a:r>
          </a:p>
          <a:p>
            <a:pPr marL="82296" indent="0">
              <a:buNone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begin</a:t>
            </a:r>
          </a:p>
          <a:p>
            <a:pPr marL="82296" indent="0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  rectangle (x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, y,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x+a,y+a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);</a:t>
            </a:r>
          </a:p>
          <a:p>
            <a:pPr marL="82296" indent="0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  x:=x+a+d;</a:t>
            </a:r>
          </a:p>
          <a:p>
            <a:pPr marL="82296" indent="0">
              <a:buNone/>
            </a:pP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end;</a:t>
            </a:r>
          </a:p>
          <a:p>
            <a:pPr marL="82296" indent="0">
              <a:buNone/>
            </a:pPr>
            <a:r>
              <a:rPr lang="en-US" sz="2800" b="1" dirty="0">
                <a:latin typeface="Arial" pitchFamily="34" charset="0"/>
                <a:cs typeface="Arial" pitchFamily="34" charset="0"/>
              </a:rPr>
              <a:t>  y:=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y+a+d;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end;</a:t>
            </a:r>
          </a:p>
          <a:p>
            <a:pPr marL="82296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end</a:t>
            </a:r>
            <a:r>
              <a:rPr lang="en-US" sz="2800" dirty="0"/>
              <a:t>.</a:t>
            </a:r>
            <a:endParaRPr lang="ru-RU" sz="2800" dirty="0"/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591411" y="6192921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17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85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Результат выполнения программы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556792"/>
            <a:ext cx="4914900" cy="483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588224" y="1772816"/>
            <a:ext cx="20882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 данном слайде представлен результат выполнения программы при</a:t>
            </a:r>
            <a:endParaRPr lang="en-US" sz="2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a=30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d=20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7289570" y="5944347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18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70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Практическая работа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Разработать программу для создания серии повторяющихся по вертикали и горизонтали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окружностей.</a:t>
            </a:r>
          </a:p>
          <a:p>
            <a:pPr marL="82296" indent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Задать толщину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контура, цвет контура 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заливку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фигур. </a:t>
            </a:r>
          </a:p>
          <a:p>
            <a:pPr marL="82296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380312" y="5919942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19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50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sz="2800" b="1" i="1" dirty="0" smtClean="0">
              <a:solidFill>
                <a:srgbClr val="C00000"/>
              </a:solidFill>
            </a:endParaRPr>
          </a:p>
          <a:p>
            <a:pPr marL="82296" indent="0">
              <a:buNone/>
            </a:pPr>
            <a:endParaRPr lang="en-US" sz="2800" b="1" i="1" dirty="0">
              <a:solidFill>
                <a:srgbClr val="C00000"/>
              </a:solidFill>
            </a:endParaRPr>
          </a:p>
          <a:p>
            <a:pPr marL="82296" indent="0">
              <a:buNone/>
            </a:pP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Цикл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многократное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повторение последовательности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действий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некоторому условию. </a:t>
            </a:r>
          </a:p>
          <a:p>
            <a:pPr marL="82296" indent="0">
              <a:buNone/>
            </a:pP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Тело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цикла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 последовательность действий, которые необходимо выполнить многократно. 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103139" y="5589240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2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70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Домашнее задание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Разработать программу для создания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повторяющихся графических примитивов:</a:t>
            </a:r>
          </a:p>
          <a:p>
            <a:pPr marL="82296" indent="0">
              <a:buNone/>
            </a:pPr>
            <a:endParaRPr lang="ru-RU" sz="2400" dirty="0"/>
          </a:p>
          <a:p>
            <a:pPr marL="82296" indent="0">
              <a:buNone/>
            </a:pPr>
            <a:endParaRPr lang="ru-RU" sz="2400" dirty="0" smtClean="0"/>
          </a:p>
          <a:p>
            <a:pPr marL="82296" indent="0">
              <a:buNone/>
            </a:pPr>
            <a:endParaRPr lang="ru-RU" sz="2400" dirty="0"/>
          </a:p>
          <a:p>
            <a:pPr marL="82296" indent="0">
              <a:buNone/>
            </a:pP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Задать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толщину контура, цвет контура и заливку фигур. Размер стороны квадрата,  радиуса окружности, расстояние между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фигурами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и размер окна вывода результатов задавать путем ввода соответствующих значений с клавиатуры.</a:t>
            </a:r>
          </a:p>
          <a:p>
            <a:pPr marL="82296" indent="0">
              <a:buNone/>
            </a:pPr>
            <a:endParaRPr lang="ru-RU" sz="2400" dirty="0"/>
          </a:p>
        </p:txBody>
      </p:sp>
      <p:grpSp>
        <p:nvGrpSpPr>
          <p:cNvPr id="60" name="Группа 59"/>
          <p:cNvGrpSpPr/>
          <p:nvPr/>
        </p:nvGrpSpPr>
        <p:grpSpPr>
          <a:xfrm>
            <a:off x="1693897" y="2578881"/>
            <a:ext cx="2656063" cy="986268"/>
            <a:chOff x="1856505" y="4891994"/>
            <a:chExt cx="2656063" cy="986268"/>
          </a:xfrm>
        </p:grpSpPr>
        <p:sp>
          <p:nvSpPr>
            <p:cNvPr id="19" name="Прямоугольник 18"/>
            <p:cNvSpPr>
              <a:spLocks noChangeArrowheads="1"/>
            </p:cNvSpPr>
            <p:nvPr/>
          </p:nvSpPr>
          <p:spPr bwMode="auto">
            <a:xfrm>
              <a:off x="2635135" y="5637321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0" name="Прямоугольник 19"/>
            <p:cNvSpPr>
              <a:spLocks noChangeArrowheads="1"/>
            </p:cNvSpPr>
            <p:nvPr/>
          </p:nvSpPr>
          <p:spPr bwMode="auto">
            <a:xfrm>
              <a:off x="3437212" y="5649662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1" name="Прямоугольник 20"/>
            <p:cNvSpPr>
              <a:spLocks noChangeArrowheads="1"/>
            </p:cNvSpPr>
            <p:nvPr/>
          </p:nvSpPr>
          <p:spPr bwMode="auto">
            <a:xfrm>
              <a:off x="4283968" y="5649662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3067226" y="5648300"/>
              <a:ext cx="216024" cy="228600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3857254" y="5649662"/>
              <a:ext cx="216024" cy="228600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рямоугольник 43"/>
            <p:cNvSpPr>
              <a:spLocks noChangeArrowheads="1"/>
            </p:cNvSpPr>
            <p:nvPr/>
          </p:nvSpPr>
          <p:spPr bwMode="auto">
            <a:xfrm>
              <a:off x="1873806" y="5253009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2263776" y="5253009"/>
              <a:ext cx="216024" cy="228600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083504" y="5299444"/>
              <a:ext cx="216024" cy="228600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Прямоугольник 46"/>
            <p:cNvSpPr>
              <a:spLocks noChangeArrowheads="1"/>
            </p:cNvSpPr>
            <p:nvPr/>
          </p:nvSpPr>
          <p:spPr bwMode="auto">
            <a:xfrm>
              <a:off x="2635135" y="5262725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48" name="Прямоугольник 47"/>
            <p:cNvSpPr>
              <a:spLocks noChangeArrowheads="1"/>
            </p:cNvSpPr>
            <p:nvPr/>
          </p:nvSpPr>
          <p:spPr bwMode="auto">
            <a:xfrm>
              <a:off x="1856505" y="5648300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275046" y="5640672"/>
              <a:ext cx="216024" cy="228600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Прямоугольник 49"/>
            <p:cNvSpPr>
              <a:spLocks noChangeArrowheads="1"/>
            </p:cNvSpPr>
            <p:nvPr/>
          </p:nvSpPr>
          <p:spPr bwMode="auto">
            <a:xfrm>
              <a:off x="3439595" y="5294455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1" name="Прямоугольник 50"/>
            <p:cNvSpPr>
              <a:spLocks noChangeArrowheads="1"/>
            </p:cNvSpPr>
            <p:nvPr/>
          </p:nvSpPr>
          <p:spPr bwMode="auto">
            <a:xfrm>
              <a:off x="1856505" y="4891994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2263776" y="4891994"/>
              <a:ext cx="216024" cy="228600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Прямоугольник 52"/>
            <p:cNvSpPr>
              <a:spLocks noChangeArrowheads="1"/>
            </p:cNvSpPr>
            <p:nvPr/>
          </p:nvSpPr>
          <p:spPr bwMode="auto">
            <a:xfrm>
              <a:off x="2635135" y="4903605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4" name="Прямоугольник 53"/>
            <p:cNvSpPr>
              <a:spLocks noChangeArrowheads="1"/>
            </p:cNvSpPr>
            <p:nvPr/>
          </p:nvSpPr>
          <p:spPr bwMode="auto">
            <a:xfrm>
              <a:off x="3415904" y="4891994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5" name="Прямоугольник 54"/>
            <p:cNvSpPr>
              <a:spLocks noChangeArrowheads="1"/>
            </p:cNvSpPr>
            <p:nvPr/>
          </p:nvSpPr>
          <p:spPr bwMode="auto">
            <a:xfrm>
              <a:off x="4280000" y="4897173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63258" y="4891994"/>
              <a:ext cx="216024" cy="228600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3847952" y="4895081"/>
              <a:ext cx="216024" cy="228600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3847952" y="5260915"/>
              <a:ext cx="216024" cy="228600"/>
            </a:xfrm>
            <a:prstGeom prst="ellipse">
              <a:avLst/>
            </a:prstGeom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Прямоугольник 58"/>
            <p:cNvSpPr>
              <a:spLocks noChangeArrowheads="1"/>
            </p:cNvSpPr>
            <p:nvPr/>
          </p:nvSpPr>
          <p:spPr bwMode="auto">
            <a:xfrm>
              <a:off x="4280000" y="5300007"/>
              <a:ext cx="228600" cy="22860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</p:grpSp>
      <p:sp>
        <p:nvSpPr>
          <p:cNvPr id="86" name="Управляющая кнопка: далее 85">
            <a:hlinkClick r:id="" action="ppaction://hlinkshowjump?jump=nextslide" highlightClick="1"/>
          </p:cNvPr>
          <p:cNvSpPr/>
          <p:nvPr/>
        </p:nvSpPr>
        <p:spPr>
          <a:xfrm>
            <a:off x="7380312" y="5949280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Номер слайда 8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20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5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Типы циклов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28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Цикл</a:t>
            </a:r>
            <a:r>
              <a:rPr lang="ru-RU" sz="28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8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предусловием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(цикл-пока) — наиболее универсальная циклическая структура. Реализуется оператором </a:t>
            </a:r>
            <a:r>
              <a:rPr lang="en-US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While</a:t>
            </a:r>
            <a:r>
              <a:rPr lang="ru-RU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2296" indent="0">
              <a:buNone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Формат оператора:  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while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&lt;логическое выражение&gt;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тело цикла&gt;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Тело цикла  выполняется до тех пор, пока значение логического выражения =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true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(истина)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325081" y="5828937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3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829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Типы циклов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Цикл с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постусловием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имеет формат: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repeat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&lt;тело цикла&gt;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82296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until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&lt;логическое выражение&gt;;</a:t>
            </a:r>
            <a:endParaRPr lang="ru-RU" sz="28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Выполнение операторов тела цикла заканчивается, когда логическое выражение принимает значение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true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Тело цикла с постусловием выполняется хотя бы один раз. 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103139" y="5589240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4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79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Типы циклов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sz="2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Цикл</a:t>
            </a:r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параметром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имеет два варианта записи:</a:t>
            </a:r>
          </a:p>
          <a:p>
            <a:pPr marL="82296" indent="0"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I: = In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Ik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тело цикла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I:= In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downto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Ik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do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тело цикла</a:t>
            </a:r>
            <a:r>
              <a:rPr lang="en-US" sz="2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sz="28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где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параметр цикла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начальное значение параметра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Ik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2800" i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конечное значение </a:t>
            </a:r>
            <a:r>
              <a:rPr lang="ru-RU" sz="2800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параметра</a:t>
            </a:r>
            <a:endParaRPr lang="ru-RU" sz="2800" i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82296" indent="0">
              <a:buNone/>
            </a:pP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Выполнение операторов тела цикла повторяется до тех пор, пока значение параметра лежит в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интервале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между 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2800" dirty="0" err="1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Ik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236296" y="5877272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/>
              <a:t>5</a:t>
            </a:fld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424610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Вложенные циклы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Если в теле цикла содержится другой цикл, то такие циклы называются </a:t>
            </a:r>
            <a:r>
              <a:rPr lang="ru-RU" sz="4000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вложенными</a:t>
            </a: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40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4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 организации вложенных циклов выделяются </a:t>
            </a:r>
            <a:r>
              <a:rPr lang="ru-RU" sz="40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внешний</a:t>
            </a: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4000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внутренний</a:t>
            </a: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циклы. 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Цикл, содержащий в себе другой цикл, называют </a:t>
            </a:r>
            <a:r>
              <a:rPr lang="ru-RU" sz="4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внешним</a:t>
            </a: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а цикл, содержащийся в теле другого цикла – </a:t>
            </a:r>
            <a:r>
              <a:rPr lang="ru-RU" sz="4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внутренним </a:t>
            </a:r>
            <a:endParaRPr lang="ru-RU" sz="4000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4000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Внутренний </a:t>
            </a: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 внешний циклы могут быть любыми из трёх </a:t>
            </a:r>
            <a:r>
              <a:rPr lang="ru-RU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видов</a:t>
            </a: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цикл </a:t>
            </a: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параметром, </a:t>
            </a:r>
            <a:r>
              <a:rPr lang="ru-RU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цикл с </a:t>
            </a: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предусловием или </a:t>
            </a:r>
            <a:r>
              <a:rPr lang="ru-RU" sz="4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цикл </a:t>
            </a:r>
            <a:r>
              <a:rPr lang="ru-RU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постусловием</a:t>
            </a:r>
            <a:r>
              <a:rPr lang="ru-RU" sz="3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>
                    <a:lumMod val="75000"/>
                  </a:schemeClr>
                </a:solidFill>
              </a:rPr>
              <a:t>6</a:t>
            </a:fld>
            <a:endParaRPr lang="ru-RU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452320" y="6140652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16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Вложенные циклы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 использовании вложенных циклов необходимо соблюдать следующее </a:t>
            </a:r>
            <a:r>
              <a:rPr lang="ru-RU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правило</a:t>
            </a:r>
            <a:r>
              <a:rPr lang="ru-RU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b="1" i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все операторы внутреннего цикла должны полностью располагаться в теле внешнего цикла.  </a:t>
            </a:r>
            <a:endParaRPr lang="ru-RU" sz="2800" b="1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sz="2800" i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 </a:t>
            </a:r>
            <a:r>
              <a:rPr lang="ru-RU" sz="28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организации вложенных циклов  изменение значений параметра (или управляющей переменной) внешнего цикла происходит только тогда, когда полностью отработает внутренний </a:t>
            </a:r>
            <a:r>
              <a:rPr lang="ru-RU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цикл</a:t>
            </a:r>
            <a:endParaRPr lang="ru-RU" sz="28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>
                    <a:lumMod val="75000"/>
                  </a:schemeClr>
                </a:solidFill>
              </a:rPr>
              <a:t>7</a:t>
            </a:fld>
            <a:endParaRPr lang="ru-RU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7452320" y="6140652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24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Пример 1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Объект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Разработать программу для создания серии повторяющихся по вертикали и горизонтали квадратов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. Задать толщину контура, цвет контура и заливку фигур.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7452320" y="6140652"/>
            <a:ext cx="100811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02" t="14451" r="7022" b="6725"/>
          <a:stretch/>
        </p:blipFill>
        <p:spPr bwMode="auto">
          <a:xfrm>
            <a:off x="2267744" y="3429000"/>
            <a:ext cx="3346882" cy="2441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8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42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Словесное описание алгоритма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123656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Квадрат создаем как графический примитив </a:t>
            </a:r>
            <a:r>
              <a:rPr lang="ru-RU" sz="50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прямоугольник</a:t>
            </a:r>
            <a:r>
              <a:rPr lang="ru-RU" sz="50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 равными сторонами</a:t>
            </a:r>
            <a:r>
              <a:rPr lang="ru-RU" sz="50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Прямоугольник </a:t>
            </a:r>
            <a:r>
              <a:rPr lang="ru-RU" sz="5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задается с помощью процедуры </a:t>
            </a:r>
            <a:r>
              <a:rPr lang="en-US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Rectangle</a:t>
            </a:r>
            <a:r>
              <a:rPr lang="ru-RU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1,</a:t>
            </a:r>
            <a:r>
              <a:rPr lang="en-US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1,</a:t>
            </a:r>
            <a:r>
              <a:rPr lang="en-US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2,</a:t>
            </a:r>
            <a:r>
              <a:rPr lang="en-US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5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lang="ru-RU" sz="5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где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5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1,</a:t>
            </a:r>
            <a:r>
              <a:rPr lang="en-US" sz="5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5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1- координаты верхнего левого угла; </a:t>
            </a:r>
            <a:endParaRPr lang="ru-RU" sz="50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5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2,</a:t>
            </a:r>
            <a:r>
              <a:rPr lang="en-US" sz="5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ru-RU" sz="5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 – координаты нижнего правого угла</a:t>
            </a:r>
            <a:r>
              <a:rPr lang="ru-RU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Для решения задачи используем </a:t>
            </a:r>
            <a:r>
              <a:rPr lang="ru-RU" sz="50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вложенные циклы</a:t>
            </a:r>
            <a:r>
              <a:rPr lang="ru-RU" sz="5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Внешний и внутренний цикл имеют тип </a:t>
            </a:r>
            <a:r>
              <a:rPr lang="ru-RU" sz="50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цикл с параметром</a:t>
            </a:r>
            <a:r>
              <a:rPr lang="ru-RU" sz="5000" b="1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5000" b="1" i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sz="5000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7956376" y="5805264"/>
            <a:ext cx="82639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z="1800" b="1" smtClean="0">
                <a:solidFill>
                  <a:schemeClr val="accent1"/>
                </a:solidFill>
              </a:rPr>
              <a:t>9</a:t>
            </a:fld>
            <a:endParaRPr lang="ru-RU" sz="18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83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1217</TotalTime>
  <Words>940</Words>
  <Application>Microsoft Office PowerPoint</Application>
  <PresentationFormat>Экран (4:3)</PresentationFormat>
  <Paragraphs>205</Paragraphs>
  <Slides>20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Солнцестояние</vt:lpstr>
      <vt:lpstr>Вложенные циклы  и их использование при работе с графикой  в АВС Pascal </vt:lpstr>
      <vt:lpstr>Презентация PowerPoint</vt:lpstr>
      <vt:lpstr>Типы циклов</vt:lpstr>
      <vt:lpstr>Типы циклов</vt:lpstr>
      <vt:lpstr>Типы циклов</vt:lpstr>
      <vt:lpstr>Вложенные циклы</vt:lpstr>
      <vt:lpstr>Вложенные циклы</vt:lpstr>
      <vt:lpstr>Пример 1</vt:lpstr>
      <vt:lpstr>Словесное описание алгоритма</vt:lpstr>
      <vt:lpstr>Словесное описание алгоритма (продолжение)</vt:lpstr>
      <vt:lpstr>Программа 1</vt:lpstr>
      <vt:lpstr>Продолжение программы 1</vt:lpstr>
      <vt:lpstr>Результат выполнения программы</vt:lpstr>
      <vt:lpstr>Презентация PowerPoint</vt:lpstr>
      <vt:lpstr>Пример 2</vt:lpstr>
      <vt:lpstr>  Программа 2 </vt:lpstr>
      <vt:lpstr>Программа 2  (продолжение) </vt:lpstr>
      <vt:lpstr>Результат выполнения программы</vt:lpstr>
      <vt:lpstr>Практическая работа 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121</cp:revision>
  <dcterms:created xsi:type="dcterms:W3CDTF">2015-01-24T15:23:01Z</dcterms:created>
  <dcterms:modified xsi:type="dcterms:W3CDTF">2015-02-15T17:12:38Z</dcterms:modified>
</cp:coreProperties>
</file>