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  <p:sldMasterId id="2147483901" r:id="rId2"/>
    <p:sldMasterId id="2147483913" r:id="rId3"/>
  </p:sldMasterIdLst>
  <p:sldIdLst>
    <p:sldId id="256" r:id="rId4"/>
    <p:sldId id="262" r:id="rId5"/>
    <p:sldId id="263" r:id="rId6"/>
    <p:sldId id="257" r:id="rId7"/>
    <p:sldId id="258" r:id="rId8"/>
    <p:sldId id="259" r:id="rId9"/>
    <p:sldId id="260" r:id="rId10"/>
    <p:sldId id="261" r:id="rId11"/>
    <p:sldId id="264" r:id="rId12"/>
    <p:sldId id="265" r:id="rId13"/>
    <p:sldId id="266" r:id="rId14"/>
    <p:sldId id="269" r:id="rId15"/>
    <p:sldId id="270" r:id="rId16"/>
    <p:sldId id="279" r:id="rId17"/>
    <p:sldId id="271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A0697"/>
    <a:srgbClr val="0048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184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20150" y="0"/>
            <a:ext cx="3238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741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741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054" name="Picture 14" descr="Logotip shkol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36050" y="0"/>
            <a:ext cx="107950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419872" y="4581128"/>
            <a:ext cx="5419328" cy="149465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Презентация подготовлена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учителем ГБОУ Школа №1101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г.Москвы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Чернышовой Ольгой Владимировной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4664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к уроку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русского языка по теме :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«Род имён существительных»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bg1">
                    <a:lumMod val="25000"/>
                  </a:schemeClr>
                </a:solidFill>
              </a:rPr>
              <a:t>Толковый словарь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Полнота</a:t>
            </a:r>
            <a:r>
              <a:rPr lang="ru-RU" dirty="0" smtClean="0"/>
              <a:t> всех достоинств, высшая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u="sng" dirty="0" smtClean="0"/>
              <a:t>степень</a:t>
            </a:r>
            <a:r>
              <a:rPr lang="ru-RU" b="1" dirty="0" smtClean="0"/>
              <a:t> </a:t>
            </a:r>
            <a:r>
              <a:rPr lang="ru-RU" dirty="0" smtClean="0"/>
              <a:t>какого-нибудь положительного качества. Достичь его невозможно, но к нему надо стремиться, к нему можно приблизиться. </a:t>
            </a:r>
          </a:p>
          <a:p>
            <a:pPr algn="ctr">
              <a:buNone/>
            </a:pPr>
            <a:r>
              <a:rPr lang="ru-RU" sz="4400" b="1" dirty="0" smtClean="0"/>
              <a:t>                 совершенство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635896" y="4077072"/>
            <a:ext cx="3960440" cy="86409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bg1">
                    <a:lumMod val="25000"/>
                  </a:schemeClr>
                </a:solidFill>
              </a:rPr>
              <a:t>Толковый словарь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Положение</a:t>
            </a:r>
            <a:r>
              <a:rPr lang="ru-RU" dirty="0" smtClean="0"/>
              <a:t> людей в обществе, обеспечивающее их одинаковое отношение к средствам производства и  права, равноправие.</a:t>
            </a:r>
          </a:p>
          <a:p>
            <a:pPr algn="ctr">
              <a:buNone/>
            </a:pPr>
            <a:r>
              <a:rPr lang="ru-RU" sz="4400" b="1" dirty="0" smtClean="0"/>
              <a:t>равенство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987824" y="4005064"/>
            <a:ext cx="3456384" cy="936104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bg1">
                    <a:lumMod val="25000"/>
                  </a:schemeClr>
                </a:solidFill>
              </a:rPr>
              <a:t>Качества олимпийцев</a:t>
            </a:r>
            <a:endParaRPr lang="ru-RU" sz="54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1615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Ирек Зарипов                Олеся Владыкина</a:t>
            </a:r>
          </a:p>
          <a:p>
            <a:endParaRPr lang="ru-RU" dirty="0" smtClean="0"/>
          </a:p>
          <a:p>
            <a:pPr>
              <a:buNone/>
            </a:pPr>
            <a:r>
              <a:rPr lang="ru-RU" sz="4400" b="1" dirty="0" smtClean="0"/>
              <a:t>смелость                решимость</a:t>
            </a:r>
            <a:endParaRPr lang="ru-RU" sz="4400" b="1" dirty="0"/>
          </a:p>
        </p:txBody>
      </p:sp>
      <p:pic>
        <p:nvPicPr>
          <p:cNvPr id="4" name="Рисунок 3" descr="http://sovsibir.ru/up/2010/049/049-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2892549" cy="395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obesednik.ru/sites/default/files/imagecache/180x132/image-annons/36269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80928"/>
            <a:ext cx="29523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bg1">
                    <a:lumMod val="25000"/>
                  </a:schemeClr>
                </a:solidFill>
              </a:rPr>
              <a:t>Качества олимпийцев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sz="4400" b="1" dirty="0" smtClean="0"/>
              <a:t>вдохновение</a:t>
            </a:r>
            <a:endParaRPr lang="ru-RU" sz="4400" b="1" dirty="0"/>
          </a:p>
        </p:txBody>
      </p:sp>
      <p:pic>
        <p:nvPicPr>
          <p:cNvPr id="4" name="Рисунок 3" descr="http://g.diena.lt/01/25/5987a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88840"/>
            <a:ext cx="51845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5" y="2564904"/>
            <a:ext cx="20162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Рик Хансен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180020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bg1">
                    <a:lumMod val="25000"/>
                  </a:schemeClr>
                </a:solidFill>
              </a:rPr>
              <a:t>Распределите </a:t>
            </a:r>
            <a:br>
              <a:rPr lang="ru-RU" sz="5400" b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sz="5400" b="1" dirty="0" smtClean="0">
                <a:solidFill>
                  <a:schemeClr val="bg1">
                    <a:lumMod val="25000"/>
                  </a:schemeClr>
                </a:solidFill>
              </a:rPr>
              <a:t>на 3 группы</a:t>
            </a:r>
            <a:endParaRPr lang="ru-RU" sz="5400" b="1" dirty="0">
              <a:solidFill>
                <a:schemeClr val="bg1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3" y="2204864"/>
          <a:ext cx="8856984" cy="3779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32434"/>
                <a:gridCol w="2838755"/>
                <a:gridCol w="35857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М.род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Ж.род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Ср.род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?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дружба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совершенство</a:t>
                      </a:r>
                      <a:endParaRPr lang="ru-RU" sz="4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смелость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равенство</a:t>
                      </a:r>
                      <a:endParaRPr lang="ru-RU" sz="4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решимость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уважение</a:t>
                      </a:r>
                      <a:endParaRPr lang="ru-RU" sz="4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вдохновение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 bwMode="auto">
          <a:xfrm>
            <a:off x="179512" y="2276872"/>
            <a:ext cx="2304256" cy="864096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2699792" y="2276872"/>
            <a:ext cx="2664296" cy="864096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5724128" y="2276872"/>
            <a:ext cx="2664296" cy="864096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627784" y="3356992"/>
            <a:ext cx="2664296" cy="25922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580112" y="3356992"/>
            <a:ext cx="3240360" cy="25922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79512" y="3356992"/>
            <a:ext cx="2304256" cy="25922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bg1">
                    <a:lumMod val="25000"/>
                  </a:schemeClr>
                </a:solidFill>
              </a:rPr>
              <a:t>Картинный диктант</a:t>
            </a:r>
            <a:endParaRPr lang="ru-RU" sz="5400" b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http://pazitiff.info/uploads/posts/2009-05/thumbs/1241380459_29_04_2009_0246199001240952085_adrian-myer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35352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kamasport.ru/fotos/news/191/0_4cea7ca12821b59f1616c1c60c01a7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484784"/>
            <a:ext cx="40324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b2.stb.s-msn.com/i/CC/14D15A45713592FD9F453D3EB692B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33056"/>
            <a:ext cx="403480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ages.ibox.bg/2007/12/05/bobsley/460x3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12777"/>
            <a:ext cx="35283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bg1">
                    <a:lumMod val="25000"/>
                  </a:schemeClr>
                </a:solidFill>
              </a:rPr>
              <a:t>Физминутка</a:t>
            </a:r>
            <a:endParaRPr lang="ru-RU" sz="54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/>
              <a:t>Вся Россия рада!</a:t>
            </a:r>
            <a:br>
              <a:rPr lang="ru-RU" sz="2400" dirty="0" smtClean="0"/>
            </a:br>
            <a:r>
              <a:rPr lang="ru-RU" sz="2400" dirty="0" smtClean="0"/>
              <a:t>У нас ОЛИМПИАДА!</a:t>
            </a:r>
            <a:br>
              <a:rPr lang="ru-RU" sz="2400" dirty="0" smtClean="0"/>
            </a:br>
            <a:r>
              <a:rPr lang="ru-RU" sz="2400" dirty="0" smtClean="0"/>
              <a:t>Праздник спорта Мировой</a:t>
            </a:r>
            <a:br>
              <a:rPr lang="ru-RU" sz="2400" dirty="0" smtClean="0"/>
            </a:br>
            <a:r>
              <a:rPr lang="ru-RU" sz="2400" dirty="0" smtClean="0"/>
              <a:t>Ожидает нас зимой.                                                                                                                     </a:t>
            </a:r>
            <a:r>
              <a:rPr lang="ru-RU" sz="2400" b="1" dirty="0" smtClean="0"/>
              <a:t>                                </a:t>
            </a:r>
            <a:r>
              <a:rPr lang="ru-RU" sz="2400" dirty="0" smtClean="0"/>
              <a:t>– Зимняя игра,</a:t>
            </a:r>
            <a:br>
              <a:rPr lang="ru-RU" sz="2400" dirty="0" smtClean="0"/>
            </a:br>
            <a:r>
              <a:rPr lang="ru-RU" sz="2400" dirty="0" smtClean="0"/>
              <a:t>Олимпийская пора!</a:t>
            </a:r>
            <a:br>
              <a:rPr lang="ru-RU" sz="2400" dirty="0" smtClean="0"/>
            </a:br>
            <a:r>
              <a:rPr lang="ru-RU" sz="2400" dirty="0" smtClean="0"/>
              <a:t>С леопардом, зайкой, мишкой</a:t>
            </a:r>
            <a:br>
              <a:rPr lang="ru-RU" sz="2400" dirty="0" smtClean="0"/>
            </a:br>
            <a:r>
              <a:rPr lang="ru-RU" sz="2400" dirty="0" smtClean="0"/>
              <a:t>Выступим мы на «отлично»!</a:t>
            </a:r>
            <a:br>
              <a:rPr lang="ru-RU" sz="2400" dirty="0" smtClean="0"/>
            </a:br>
            <a:endParaRPr lang="ru-RU" dirty="0" smtClean="0"/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/>
              <a:t>Лыжи, кёрлинг, скелетон,</a:t>
            </a:r>
            <a:br>
              <a:rPr lang="ru-RU" sz="2400" dirty="0" smtClean="0"/>
            </a:br>
            <a:r>
              <a:rPr lang="ru-RU" sz="2400" dirty="0" smtClean="0"/>
              <a:t>И фристайл, и сноуборд,</a:t>
            </a:r>
            <a:br>
              <a:rPr lang="ru-RU" sz="2400" dirty="0" smtClean="0"/>
            </a:br>
            <a:r>
              <a:rPr lang="ru-RU" sz="2400" dirty="0" smtClean="0"/>
              <a:t>Биатлон, бобслей, хоккей -</a:t>
            </a:r>
            <a:br>
              <a:rPr lang="ru-RU" sz="2400" dirty="0" smtClean="0"/>
            </a:br>
            <a:r>
              <a:rPr lang="ru-RU" sz="2400" dirty="0" smtClean="0"/>
              <a:t>На стадион бежим скорей!                                                                                                                                  Ждет друзей Олимпиада!  </a:t>
            </a:r>
            <a:br>
              <a:rPr lang="ru-RU" sz="2400" dirty="0" smtClean="0"/>
            </a:br>
            <a:r>
              <a:rPr lang="ru-RU" sz="2400" dirty="0" smtClean="0"/>
              <a:t>Что за сказка, что за диво? </a:t>
            </a:r>
            <a:br>
              <a:rPr lang="ru-RU" sz="2400" dirty="0" smtClean="0"/>
            </a:br>
            <a:r>
              <a:rPr lang="ru-RU" sz="2400" dirty="0" smtClean="0"/>
              <a:t>Над горами как венец </a:t>
            </a:r>
            <a:br>
              <a:rPr lang="ru-RU" sz="2400" dirty="0" smtClean="0"/>
            </a:br>
            <a:r>
              <a:rPr lang="ru-RU" sz="2400" dirty="0" smtClean="0"/>
              <a:t>Разноцветных пять колец.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81000"/>
            <a:ext cx="8363272" cy="137160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bg1">
                    <a:lumMod val="25000"/>
                  </a:schemeClr>
                </a:solidFill>
              </a:rPr>
              <a:t>Работа в парах на компьютере</a:t>
            </a:r>
            <a:endParaRPr lang="ru-RU" sz="54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81200"/>
            <a:ext cx="8712968" cy="259992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Преобразился … ( м.р.) Сочи:</a:t>
            </a:r>
          </a:p>
          <a:p>
            <a:pPr>
              <a:buNone/>
            </a:pPr>
            <a:r>
              <a:rPr lang="ru-RU" sz="4000" b="1" dirty="0" smtClean="0"/>
              <a:t> Спортивные …( ж.р.)  , …(ж.р.),</a:t>
            </a:r>
          </a:p>
          <a:p>
            <a:pPr>
              <a:buNone/>
            </a:pPr>
            <a:r>
              <a:rPr lang="ru-RU" sz="4000" b="1" dirty="0" smtClean="0"/>
              <a:t> Готовы к Олимпийской … (ж.р.),  </a:t>
            </a:r>
          </a:p>
          <a:p>
            <a:pPr>
              <a:buNone/>
            </a:pPr>
            <a:r>
              <a:rPr lang="ru-RU" sz="4000" b="1" dirty="0" smtClean="0"/>
              <a:t> Где … (ср.р.) покажут … (м.р.).         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71600" y="5013176"/>
            <a:ext cx="7128792" cy="1440160"/>
          </a:xfrm>
        </p:spPr>
        <p:txBody>
          <a:bodyPr/>
          <a:lstStyle/>
          <a:p>
            <a:r>
              <a:rPr lang="ru-RU" b="1" u="sng" dirty="0" smtClean="0"/>
              <a:t> Слова для справок: </a:t>
            </a:r>
            <a:r>
              <a:rPr lang="ru-RU" b="1" dirty="0" smtClean="0"/>
              <a:t>встрече, город, площадки, трассы, асы, мастерство.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bg1">
                    <a:lumMod val="25000"/>
                  </a:schemeClr>
                </a:solidFill>
              </a:rPr>
              <a:t>Работа в парах на компьютере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671936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	Преобразился город Сочи,                                                                                                                       Спортивные площадки, трассы,                                                                                                                 Готовы к Олимпийской встрече,                                                                                                                    Где мастерство покажут асы.</a:t>
            </a:r>
          </a:p>
          <a:p>
            <a:endParaRPr lang="ru-RU" sz="4000" b="1" dirty="0"/>
          </a:p>
        </p:txBody>
      </p:sp>
      <p:pic>
        <p:nvPicPr>
          <p:cNvPr id="50178" name="Picture 2" descr="http://images.laola1.at/Wintersport/Olympia/Diashow/639639_Sochi-Venues_2_512x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653136"/>
            <a:ext cx="5904656" cy="18722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bg1">
                    <a:lumMod val="25000"/>
                  </a:schemeClr>
                </a:solidFill>
              </a:rPr>
              <a:t>Выборочный </a:t>
            </a:r>
            <a:r>
              <a:rPr lang="ru-RU" sz="5400" b="1" dirty="0" smtClean="0">
                <a:solidFill>
                  <a:schemeClr val="bg1">
                    <a:lumMod val="25000"/>
                  </a:schemeClr>
                </a:solidFill>
              </a:rPr>
              <a:t>диктант</a:t>
            </a:r>
            <a:endParaRPr lang="ru-RU" sz="54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259228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  <a:t>   Олимпиаду Россия встречает, </a:t>
            </a:r>
            <a:b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  <a:t>Огонь зимних игр горит. </a:t>
            </a:r>
            <a:b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  <a:t>Здесь спорт чемпионов рождает, </a:t>
            </a:r>
            <a:b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  <a:t>Сильнейший в борьбе победит.</a:t>
            </a:r>
          </a:p>
          <a:p>
            <a:endParaRPr lang="ru-RU" dirty="0"/>
          </a:p>
        </p:txBody>
      </p:sp>
      <p:pic>
        <p:nvPicPr>
          <p:cNvPr id="49154" name="Picture 2" descr="http://www.artleo.com/large/201402/67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05064"/>
            <a:ext cx="6912768" cy="26369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Отгадай загадку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064896" cy="2736304"/>
          </a:xfrm>
        </p:spPr>
        <p:txBody>
          <a:bodyPr/>
          <a:lstStyle/>
          <a:p>
            <a:pPr>
              <a:buNone/>
            </a:pPr>
            <a:r>
              <a:rPr lang="ru-RU" sz="4800" b="1" i="1" dirty="0" smtClean="0"/>
              <a:t>Праз</a:t>
            </a:r>
            <a:r>
              <a:rPr lang="ru-RU" sz="4800" b="1" i="1" u="sng" dirty="0" smtClean="0"/>
              <a:t>…</a:t>
            </a:r>
            <a:r>
              <a:rPr lang="ru-RU" sz="4800" b="1" i="1" dirty="0" smtClean="0"/>
              <a:t>ник спорта м</a:t>
            </a:r>
            <a:r>
              <a:rPr lang="ru-RU" sz="4800" b="1" i="1" u="sng" dirty="0" smtClean="0"/>
              <a:t>…</a:t>
            </a:r>
            <a:r>
              <a:rPr lang="ru-RU" sz="4800" b="1" i="1" dirty="0" smtClean="0"/>
              <a:t>ровой</a:t>
            </a:r>
            <a:br>
              <a:rPr lang="ru-RU" sz="4800" b="1" i="1" dirty="0" smtClean="0"/>
            </a:br>
            <a:r>
              <a:rPr lang="ru-RU" sz="4800" b="1" i="1" dirty="0" smtClean="0"/>
              <a:t>    </a:t>
            </a:r>
            <a:r>
              <a:rPr lang="ru-RU" sz="4800" b="1" i="1" u="sng" dirty="0" smtClean="0"/>
              <a:t>…</a:t>
            </a:r>
            <a:r>
              <a:rPr lang="ru-RU" sz="4800" b="1" i="1" dirty="0" smtClean="0"/>
              <a:t>жидает нас з</a:t>
            </a:r>
            <a:r>
              <a:rPr lang="ru-RU" sz="4800" b="1" i="1" u="sng" dirty="0" smtClean="0"/>
              <a:t>…</a:t>
            </a:r>
            <a:r>
              <a:rPr lang="ru-RU" sz="4800" b="1" i="1" dirty="0" smtClean="0"/>
              <a:t>мой.</a:t>
            </a:r>
          </a:p>
          <a:p>
            <a:pPr>
              <a:buNone/>
            </a:pPr>
            <a:endParaRPr lang="ru-RU" sz="4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5klass.net/datas/informatika/6-klass-stolbchatye-diagrammy/0011-011-Itogi-uro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888432" cy="5040560"/>
          </a:xfrm>
          <a:prstGeom prst="rect">
            <a:avLst/>
          </a:prstGeom>
          <a:noFill/>
        </p:spPr>
      </p:pic>
      <p:pic>
        <p:nvPicPr>
          <p:cNvPr id="58370" name="Picture 2" descr="http://5klass.net/datas/matematika/Srednee-arifmeticheskoe/0016-016-Refleks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3588906" cy="59046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/>
          <a:lstStyle/>
          <a:p>
            <a:pPr algn="ctr">
              <a:buNone/>
            </a:pPr>
            <a:r>
              <a:rPr lang="ru-RU" sz="7200" b="1" u="sng" dirty="0" smtClean="0">
                <a:solidFill>
                  <a:srgbClr val="C00000"/>
                </a:solidFill>
              </a:rPr>
              <a:t>о</a:t>
            </a:r>
            <a:r>
              <a:rPr lang="ru-RU" sz="7200" b="1" dirty="0" smtClean="0"/>
              <a:t>л</a:t>
            </a:r>
            <a:r>
              <a:rPr lang="ru-RU" sz="7200" b="1" u="sng" dirty="0" smtClean="0">
                <a:solidFill>
                  <a:srgbClr val="C00000"/>
                </a:solidFill>
              </a:rPr>
              <a:t>и</a:t>
            </a:r>
            <a:r>
              <a:rPr lang="ru-RU" sz="7200" b="1" dirty="0" smtClean="0"/>
              <a:t>мп</a:t>
            </a:r>
            <a:r>
              <a:rPr lang="ru-RU" sz="7200" b="1" u="sng" dirty="0" smtClean="0">
                <a:solidFill>
                  <a:srgbClr val="C00000"/>
                </a:solidFill>
              </a:rPr>
              <a:t>и</a:t>
            </a:r>
            <a:r>
              <a:rPr lang="ru-RU" sz="7200" b="1" dirty="0" smtClean="0"/>
              <a:t>ада</a:t>
            </a:r>
          </a:p>
          <a:p>
            <a:pPr algn="ctr"/>
            <a:endParaRPr lang="ru-RU" sz="7200" dirty="0"/>
          </a:p>
        </p:txBody>
      </p:sp>
      <p:pic>
        <p:nvPicPr>
          <p:cNvPr id="1030" name="Picture 6" descr="http://sarov.bezformata.ru/content/image68508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95500"/>
            <a:ext cx="7200800" cy="42138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Тема урока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irc_mi" descr="http://festival.1september.ru/articles/313499/img4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4168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Род имён существительных.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Флаг, эмблема, гимн, девиз, игра, огонь, спорт, факел, братство.</a:t>
            </a:r>
          </a:p>
          <a:p>
            <a:endParaRPr lang="ru-RU" dirty="0"/>
          </a:p>
        </p:txBody>
      </p:sp>
      <p:pic>
        <p:nvPicPr>
          <p:cNvPr id="43010" name="Picture 2" descr="http://www.infoniac.ru/upload/medialibrary/997/997009c9791d53ba9494c84062fec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429000"/>
            <a:ext cx="4799856" cy="29999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Род имён существительных.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Он мой.  Мужской род.</a:t>
            </a:r>
          </a:p>
          <a:p>
            <a:r>
              <a:rPr lang="ru-RU" sz="5400" b="1" dirty="0" smtClean="0">
                <a:solidFill>
                  <a:srgbClr val="004821"/>
                </a:solidFill>
              </a:rPr>
              <a:t>Она моя. Женский род.</a:t>
            </a:r>
          </a:p>
          <a:p>
            <a:r>
              <a:rPr lang="ru-RU" sz="5400" b="1" dirty="0" smtClean="0">
                <a:solidFill>
                  <a:srgbClr val="CA0697"/>
                </a:solidFill>
              </a:rPr>
              <a:t>Оно моё. Средний род.</a:t>
            </a:r>
            <a:endParaRPr lang="ru-RU" sz="5400" b="1" dirty="0">
              <a:solidFill>
                <a:srgbClr val="CA069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Правило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/>
              <a:t>Женский род запомню я </a:t>
            </a:r>
          </a:p>
          <a:p>
            <a:pPr algn="ctr">
              <a:buNone/>
            </a:pPr>
            <a:r>
              <a:rPr lang="ru-RU" sz="4000" b="1" dirty="0" smtClean="0"/>
              <a:t>И скажу: “Она — моя”. </a:t>
            </a:r>
          </a:p>
          <a:p>
            <a:pPr algn="ctr">
              <a:buNone/>
            </a:pPr>
            <a:r>
              <a:rPr lang="ru-RU" sz="4000" b="1" dirty="0" smtClean="0"/>
              <a:t>И запомню род мужской </a:t>
            </a:r>
          </a:p>
          <a:p>
            <a:pPr algn="ctr">
              <a:buNone/>
            </a:pPr>
            <a:r>
              <a:rPr lang="ru-RU" sz="4000" b="1" dirty="0" smtClean="0"/>
              <a:t>И опять скажу: “Он — мой”. </a:t>
            </a:r>
          </a:p>
          <a:p>
            <a:pPr algn="ctr">
              <a:buNone/>
            </a:pPr>
            <a:r>
              <a:rPr lang="ru-RU" sz="4000" b="1" dirty="0" smtClean="0"/>
              <a:t>Средний род: ”Оно - моё”. </a:t>
            </a:r>
          </a:p>
          <a:p>
            <a:pPr algn="ctr">
              <a:buNone/>
            </a:pPr>
            <a:r>
              <a:rPr lang="ru-RU" sz="4000" b="1" dirty="0" smtClean="0"/>
              <a:t>Это правило - моё! </a:t>
            </a:r>
          </a:p>
          <a:p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75792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bg1">
                    <a:lumMod val="25000"/>
                  </a:schemeClr>
                </a:solidFill>
              </a:rPr>
              <a:t>Правило</a:t>
            </a:r>
            <a:r>
              <a:rPr lang="ru-RU" sz="5400" b="1" dirty="0" smtClean="0">
                <a:solidFill>
                  <a:schemeClr val="bg1">
                    <a:lumMod val="10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</a:rPr>
              <a:t>с.26</a:t>
            </a:r>
            <a:endParaRPr lang="ru-RU" sz="3600" b="1" dirty="0">
              <a:solidFill>
                <a:schemeClr val="bg1">
                  <a:lumMod val="1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4" y="1628800"/>
          <a:ext cx="7560840" cy="40099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280"/>
                <a:gridCol w="2520280"/>
                <a:gridCol w="2520280"/>
              </a:tblGrid>
              <a:tr h="15354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Мужской род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Женский род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Средний род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535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Он мой</a:t>
                      </a:r>
                    </a:p>
                    <a:p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Она моя</a:t>
                      </a:r>
                    </a:p>
                    <a:p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Оно моё</a:t>
                      </a:r>
                    </a:p>
                    <a:p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9576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      а    я 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а   я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о   е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 bwMode="auto">
          <a:xfrm>
            <a:off x="4067944" y="4869160"/>
            <a:ext cx="576064" cy="5760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644008" y="4869160"/>
            <a:ext cx="576064" cy="5760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236296" y="4869160"/>
            <a:ext cx="576064" cy="5760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516216" y="4869160"/>
            <a:ext cx="576064" cy="5760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971600" y="4869160"/>
            <a:ext cx="576064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483768" y="4869160"/>
            <a:ext cx="576064" cy="5760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763688" y="4869160"/>
            <a:ext cx="576064" cy="5760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3347864" y="1628800"/>
            <a:ext cx="0" cy="40324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5868144" y="1628800"/>
            <a:ext cx="0" cy="40324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827584" y="3212976"/>
            <a:ext cx="75608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827584" y="4725144"/>
            <a:ext cx="75608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>
            <a:off x="827584" y="5661248"/>
            <a:ext cx="75608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Прямая соединительная линия 37"/>
          <p:cNvCxnSpPr/>
          <p:nvPr/>
        </p:nvCxnSpPr>
        <p:spPr bwMode="auto">
          <a:xfrm>
            <a:off x="827584" y="1628800"/>
            <a:ext cx="0" cy="40324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Прямая соединительная линия 39"/>
          <p:cNvCxnSpPr/>
          <p:nvPr/>
        </p:nvCxnSpPr>
        <p:spPr bwMode="auto">
          <a:xfrm>
            <a:off x="827584" y="1628800"/>
            <a:ext cx="75608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>
            <a:off x="8388424" y="1628800"/>
            <a:ext cx="0" cy="40324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Прямоугольник 19"/>
          <p:cNvSpPr/>
          <p:nvPr/>
        </p:nvSpPr>
        <p:spPr bwMode="auto">
          <a:xfrm>
            <a:off x="3419872" y="3284984"/>
            <a:ext cx="2088232" cy="72008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940152" y="3284984"/>
            <a:ext cx="2088232" cy="72008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899592" y="3284984"/>
            <a:ext cx="2088232" cy="72008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971600" y="4797152"/>
            <a:ext cx="2088232" cy="72008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563888" y="4869160"/>
            <a:ext cx="2088232" cy="72008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5940152" y="4797152"/>
            <a:ext cx="2088232" cy="72008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bg1">
                    <a:lumMod val="25000"/>
                  </a:schemeClr>
                </a:solidFill>
              </a:rPr>
              <a:t>Толковый словарь</a:t>
            </a:r>
            <a:endParaRPr lang="ru-RU" sz="54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9208"/>
          </a:xfrm>
        </p:spPr>
        <p:txBody>
          <a:bodyPr/>
          <a:lstStyle/>
          <a:p>
            <a:r>
              <a:rPr lang="ru-RU" b="1" u="sng" dirty="0" smtClean="0"/>
              <a:t>Взаимопонимание</a:t>
            </a:r>
            <a:r>
              <a:rPr lang="ru-RU" dirty="0" smtClean="0"/>
              <a:t> между спортсменами, и не только в одной команде, но между командами, между людьми всех народов мира .   </a:t>
            </a:r>
          </a:p>
          <a:p>
            <a:pPr algn="ctr">
              <a:buNone/>
            </a:pPr>
            <a:r>
              <a:rPr lang="ru-RU" sz="4400" b="1" dirty="0" smtClean="0"/>
              <a:t>дружба</a:t>
            </a:r>
          </a:p>
          <a:p>
            <a:pPr algn="ctr"/>
            <a:r>
              <a:rPr lang="ru-RU" dirty="0" smtClean="0"/>
              <a:t>Почтительное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</a:t>
            </a:r>
            <a:r>
              <a:rPr lang="ru-RU" dirty="0" smtClean="0"/>
              <a:t> основанное на признании чьих-нибудь достоинств. </a:t>
            </a:r>
            <a:r>
              <a:rPr lang="ru-RU" sz="4400" b="1" dirty="0" smtClean="0"/>
              <a:t>уважение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347864" y="5445224"/>
            <a:ext cx="2736304" cy="72008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203848" y="3789040"/>
            <a:ext cx="2736304" cy="648072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bezudarnije_ glasnije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кстура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bezudarnije_ glasnije</Template>
  <TotalTime>406</TotalTime>
  <Words>308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bezudarnije_ glasnije</vt:lpstr>
      <vt:lpstr>Слои</vt:lpstr>
      <vt:lpstr>Текстура</vt:lpstr>
      <vt:lpstr>Презентация подготовлена  учителем ГБОУ Школа №1101 г.Москвы Чернышовой Ольгой Владимировной</vt:lpstr>
      <vt:lpstr>Отгадай загадку</vt:lpstr>
      <vt:lpstr>Слайд 3</vt:lpstr>
      <vt:lpstr>Тема урока</vt:lpstr>
      <vt:lpstr>Род имён существительных. </vt:lpstr>
      <vt:lpstr>Род имён существительных. </vt:lpstr>
      <vt:lpstr>Правило</vt:lpstr>
      <vt:lpstr>Правило  с.26</vt:lpstr>
      <vt:lpstr>Толковый словарь</vt:lpstr>
      <vt:lpstr>Толковый словарь</vt:lpstr>
      <vt:lpstr>Толковый словарь</vt:lpstr>
      <vt:lpstr>Качества олимпийцев</vt:lpstr>
      <vt:lpstr>Качества олимпийцев</vt:lpstr>
      <vt:lpstr>Распределите  на 3 группы</vt:lpstr>
      <vt:lpstr>Картинный диктант</vt:lpstr>
      <vt:lpstr>Физминутка</vt:lpstr>
      <vt:lpstr>Работа в парах на компьютере</vt:lpstr>
      <vt:lpstr>Работа в парах на компьютере</vt:lpstr>
      <vt:lpstr>Выборочный диктант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подготовлена  учителем ГБОУ Школа №1101 г.Москвы Чернышовой Ольгой Владимировной</dc:title>
  <dc:creator>ольга</dc:creator>
  <cp:lastModifiedBy>ольга</cp:lastModifiedBy>
  <cp:revision>52</cp:revision>
  <dcterms:created xsi:type="dcterms:W3CDTF">2015-01-07T06:11:55Z</dcterms:created>
  <dcterms:modified xsi:type="dcterms:W3CDTF">2015-01-31T04:56:03Z</dcterms:modified>
</cp:coreProperties>
</file>