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66" r:id="rId4"/>
    <p:sldId id="265" r:id="rId5"/>
    <p:sldId id="268" r:id="rId6"/>
    <p:sldId id="269" r:id="rId7"/>
    <p:sldId id="278" r:id="rId8"/>
    <p:sldId id="258" r:id="rId9"/>
    <p:sldId id="262" r:id="rId10"/>
    <p:sldId id="295" r:id="rId11"/>
    <p:sldId id="296" r:id="rId12"/>
    <p:sldId id="294" r:id="rId13"/>
    <p:sldId id="260" r:id="rId14"/>
    <p:sldId id="293" r:id="rId15"/>
    <p:sldId id="271" r:id="rId16"/>
    <p:sldId id="279" r:id="rId17"/>
    <p:sldId id="280" r:id="rId18"/>
    <p:sldId id="285" r:id="rId19"/>
    <p:sldId id="274" r:id="rId20"/>
    <p:sldId id="275" r:id="rId21"/>
    <p:sldId id="289" r:id="rId22"/>
    <p:sldId id="281" r:id="rId23"/>
    <p:sldId id="286" r:id="rId24"/>
    <p:sldId id="287" r:id="rId25"/>
    <p:sldId id="288" r:id="rId26"/>
    <p:sldId id="27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3366"/>
    <a:srgbClr val="FF3300"/>
    <a:srgbClr val="993300"/>
    <a:srgbClr val="FFCC99"/>
    <a:srgbClr val="CC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jpe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9.jpe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1CB0E-F062-4027-BC07-58F3BE7BA623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C26BE-D22D-4518-97C3-326BB5443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F3FB1-E645-4292-92A6-E0EDEAD1ED82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2398D-3C06-43F4-860E-41C4DAA06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11DC-F79D-4188-B921-D493793F0126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1432-3F50-41F7-A372-5A5DCDF46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11DC-F79D-4188-B921-D493793F0126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1432-3F50-41F7-A372-5A5DCDF46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11DC-F79D-4188-B921-D493793F0126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1432-3F50-41F7-A372-5A5DCDF46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11DC-F79D-4188-B921-D493793F0126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1432-3F50-41F7-A372-5A5DCDF46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11DC-F79D-4188-B921-D493793F0126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1432-3F50-41F7-A372-5A5DCDF46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11DC-F79D-4188-B921-D493793F0126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1432-3F50-41F7-A372-5A5DCDF46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11DC-F79D-4188-B921-D493793F0126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1432-3F50-41F7-A372-5A5DCDF46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11DC-F79D-4188-B921-D493793F0126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1432-3F50-41F7-A372-5A5DCDF46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11DC-F79D-4188-B921-D493793F0126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1432-3F50-41F7-A372-5A5DCDF46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11DC-F79D-4188-B921-D493793F0126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1432-3F50-41F7-A372-5A5DCDF46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11DC-F79D-4188-B921-D493793F0126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1432-3F50-41F7-A372-5A5DCDF46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E11DC-F79D-4188-B921-D493793F0126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B1432-3F50-41F7-A372-5A5DCDF46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9.jpeg"/><Relationship Id="rId7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2.bin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3.jpeg"/><Relationship Id="rId4" Type="http://schemas.openxmlformats.org/officeDocument/2006/relationships/oleObject" Target="../embeddings/oleObject2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oleObject" Target="../embeddings/oleObject24.bin"/><Relationship Id="rId7" Type="http://schemas.openxmlformats.org/officeDocument/2006/relationships/image" Target="../media/image7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4.png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7.png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30.jpeg"/><Relationship Id="rId7" Type="http://schemas.openxmlformats.org/officeDocument/2006/relationships/image" Target="../media/image8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28.jpe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42844" y="142852"/>
            <a:ext cx="8786874" cy="6572296"/>
          </a:xfrm>
          <a:prstGeom prst="rect">
            <a:avLst/>
          </a:prstGeom>
          <a:ln w="76200" cmpd="tri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D:\Работа\e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996952"/>
            <a:ext cx="3600400" cy="3672408"/>
          </a:xfrm>
          <a:prstGeom prst="rect">
            <a:avLst/>
          </a:prstGeom>
          <a:noFill/>
        </p:spPr>
      </p:pic>
      <p:pic>
        <p:nvPicPr>
          <p:cNvPr id="7" name="Рисунок 6" descr="C41-21 копи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29000"/>
            <a:ext cx="230425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619672" y="1484784"/>
            <a:ext cx="578369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Текстовые задачи</a:t>
            </a:r>
            <a:endParaRPr lang="ru-RU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и на тему веселая математи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0"/>
            <a:ext cx="11161240" cy="72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907704" y="2204865"/>
          <a:ext cx="5688632" cy="37876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304256"/>
                <a:gridCol w="1033075"/>
                <a:gridCol w="1289423"/>
                <a:gridCol w="1061878"/>
              </a:tblGrid>
              <a:tr h="100811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Название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Размер одной плитки</a:t>
                      </a:r>
                      <a:r>
                        <a:rPr lang="ru-RU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16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  <a:r>
                        <a:rPr lang="ru-RU" sz="1600" b="1" baseline="30000" dirty="0" err="1" smtClean="0"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r>
                        <a:rPr lang="ru-RU" sz="16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  <a:r>
                        <a:rPr lang="ru-RU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Кол-во плиток</a:t>
                      </a:r>
                      <a:r>
                        <a:rPr lang="ru-RU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в коробке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Цена</a:t>
                      </a:r>
                      <a:r>
                        <a:rPr lang="ru-RU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коробки (рубли)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87741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Морские</a:t>
                      </a:r>
                    </a:p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 мечты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  <a:r>
                        <a:rPr lang="ru-RU" sz="1600" b="1" baseline="30000" dirty="0" smtClean="0"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896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09029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Японские</a:t>
                      </a:r>
                    </a:p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напевы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  <a:r>
                        <a:rPr lang="ru-RU" sz="1600" b="1" baseline="30000" dirty="0" smtClean="0"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936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5309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Небесная</a:t>
                      </a:r>
                    </a:p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 лазурь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  <a:r>
                        <a:rPr lang="ru-RU" sz="1600" b="1" baseline="30000" dirty="0" smtClean="0"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864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619672" y="980728"/>
            <a:ext cx="6696744" cy="115212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692696"/>
            <a:ext cx="6768752" cy="1584176"/>
          </a:xfrm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3800" b="1" dirty="0" smtClean="0">
                <a:solidFill>
                  <a:schemeClr val="accent5">
                    <a:lumMod val="50000"/>
                  </a:schemeClr>
                </a:solidFill>
              </a:rPr>
              <a:t>Задача 2 (блок В4)</a:t>
            </a:r>
            <a:r>
              <a:rPr lang="ru-RU" sz="3800" dirty="0" smtClean="0">
                <a:solidFill>
                  <a:schemeClr val="bg1"/>
                </a:solidFill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1"/>
                </a:solidFill>
              </a:rPr>
              <a:t>  В магазин поступила керамическая плитка трех видов. Плитки имеют разные размеры и упакованы в коробки. Пользуясь данными таблицы, определите, в каком случае цена одного метра квадратного плитки будет наименьшей. В ответ укажите эту цену</a:t>
            </a:r>
            <a:r>
              <a:rPr lang="ru-RU" dirty="0">
                <a:solidFill>
                  <a:schemeClr val="bg1"/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6093296"/>
            <a:ext cx="1580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Ответ: 650</a:t>
            </a:r>
            <a:endParaRPr lang="ru-RU" sz="24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www.sosna.ru/plitka/images/8edd4b023998cc0548c0975b397418c150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356992"/>
            <a:ext cx="720080" cy="72008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9" name="Рисунок 8" descr="http://www.sosna.ru/plitka/images/b979a96d133408b4ec5329bd3feda40010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221088"/>
            <a:ext cx="720080" cy="936104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0" name="Рисунок 9" descr="http://www.sosna.ru/plitka/images/5185e3f5eb58d7863069226ff5f271e8504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5373216"/>
            <a:ext cx="1001782" cy="43204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и на тему веселая математи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0"/>
            <a:ext cx="11161240" cy="72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19672" y="2060848"/>
          <a:ext cx="6552728" cy="285133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008112"/>
                <a:gridCol w="1944216"/>
                <a:gridCol w="1962218"/>
                <a:gridCol w="1638182"/>
              </a:tblGrid>
              <a:tr h="105857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Банк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Минимальная сумма вклада (рублей)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Обслуживание счета *</a:t>
                      </a:r>
                    </a:p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в рублях)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Процентная ставка (% годовых)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9760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1000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250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100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600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8,5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4707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400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23728" y="4869160"/>
            <a:ext cx="59046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* После открытия вклада со счета снимается указанная сумма за обслуживание. В конце года вклад увеличивается на указанное количество процентов. </a:t>
            </a:r>
          </a:p>
          <a:p>
            <a:r>
              <a:rPr lang="ru-RU" b="1" dirty="0" smtClean="0"/>
              <a:t>В каком банке к концу года вклад окажется наибольшим? В ответ укажите сумму этого вклада в рублях.</a:t>
            </a:r>
            <a:endParaRPr lang="ru-RU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19672" y="1052736"/>
            <a:ext cx="6696744" cy="93610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692696"/>
            <a:ext cx="6552728" cy="1368152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3800" b="1" dirty="0" smtClean="0">
                <a:solidFill>
                  <a:schemeClr val="accent5">
                    <a:lumMod val="50000"/>
                  </a:schemeClr>
                </a:solidFill>
              </a:rPr>
              <a:t>Задача 3 (блок В4)</a:t>
            </a:r>
            <a:r>
              <a:rPr lang="ru-RU" sz="3800" dirty="0" smtClean="0">
                <a:solidFill>
                  <a:schemeClr val="bg1"/>
                </a:solidFill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1"/>
                </a:solidFill>
              </a:rPr>
              <a:t>  В таблице даны условия банковского вклада в трех различных банках. Предполагается, что клиент кладет на счет 40000 рублей на срок один год.</a:t>
            </a:r>
            <a:r>
              <a:rPr lang="ru-RU" dirty="0">
                <a:solidFill>
                  <a:schemeClr val="bg1"/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86446" y="6381328"/>
            <a:ext cx="197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Ответ: 43164</a:t>
            </a:r>
            <a:endParaRPr lang="ru-RU" sz="2400" b="1" dirty="0"/>
          </a:p>
        </p:txBody>
      </p:sp>
      <p:pic>
        <p:nvPicPr>
          <p:cNvPr id="9" name="preview-image" descr="http://i.allday.ru/uploads/posts/2010-10/1286835982_bank_moscow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717032"/>
            <a:ext cx="1080120" cy="648073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" name="preview-image" descr="http://zakreditom-info.ru/wp-content/uploads/2013/10/protsentnaya-stavka-po-kreditu-v-alfa-bank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140968"/>
            <a:ext cx="1080120" cy="5760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" name="preview-image" descr="http://www.pryaniki.org/upload/photo/76f2881a714d34f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4365104"/>
            <a:ext cx="1080120" cy="57606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7042" name="Picture 2" descr="C:\Users\Медведева\Desktop\transport-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адача - 11587/8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691680" y="188640"/>
            <a:ext cx="7452320" cy="30963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1619672" y="0"/>
            <a:ext cx="5976664" cy="836712"/>
          </a:xfrm>
          <a:prstGeom prst="wedgeRoundRectCallout">
            <a:avLst>
              <a:gd name="adj1" fmla="val -51858"/>
              <a:gd name="adj2" fmla="val 128237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907704" y="1009909"/>
            <a:ext cx="7236296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 двум параллельным железнодорожным путям навстречу друг другу следуют скорый и товарный поезда, скорости которых равны соответственно 85 км/ч и 80 км/ч. Длина товарного поезда равна 600 метрам. Найдите длину скорого поезда, если время, за которое он прошел мимо товарного поезда, равно 24 секундам? Ответ дайте в метрах.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260649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Задача № 4 (на движение)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Медведева\Desktop\товарный поезд.png"/>
          <p:cNvPicPr>
            <a:picLocks noGrp="1"/>
          </p:cNvPicPr>
          <p:nvPr>
            <p:ph idx="1"/>
          </p:nvPr>
        </p:nvPicPr>
        <p:blipFill>
          <a:blip r:embed="rId2" cstate="print"/>
          <a:srcRect l="1517"/>
          <a:stretch>
            <a:fillRect/>
          </a:stretch>
        </p:blipFill>
        <p:spPr bwMode="auto">
          <a:xfrm>
            <a:off x="4067944" y="2852936"/>
            <a:ext cx="4673225" cy="85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3923928" cy="79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8" y="2420888"/>
            <a:ext cx="8424936" cy="0"/>
          </a:xfrm>
          <a:prstGeom prst="line">
            <a:avLst/>
          </a:prstGeom>
          <a:ln w="762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3528" y="3645024"/>
            <a:ext cx="8424936" cy="0"/>
          </a:xfrm>
          <a:prstGeom prst="line">
            <a:avLst/>
          </a:prstGeom>
          <a:ln w="762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23528" y="1700808"/>
            <a:ext cx="1152128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067944" y="4077072"/>
            <a:ext cx="4680520" cy="0"/>
          </a:xfrm>
          <a:prstGeom prst="straightConnector1">
            <a:avLst/>
          </a:prstGeom>
          <a:ln w="5080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3528" y="1556792"/>
            <a:ext cx="0" cy="30243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067944" y="2276872"/>
            <a:ext cx="0" cy="18722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23528" y="4077072"/>
            <a:ext cx="3744416" cy="0"/>
          </a:xfrm>
          <a:prstGeom prst="line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835696" y="364502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8748464" y="2204864"/>
            <a:ext cx="0" cy="2376264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84168" y="364502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600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3528" y="119675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85 км/ч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52320" y="249289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80 км/ч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7668344" y="2924944"/>
            <a:ext cx="1080120" cy="0"/>
          </a:xfrm>
          <a:prstGeom prst="straightConnector1">
            <a:avLst/>
          </a:prstGeom>
          <a:ln w="50800">
            <a:solidFill>
              <a:schemeClr val="accent2">
                <a:lumMod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23528" y="4437112"/>
            <a:ext cx="8424936" cy="0"/>
          </a:xfrm>
          <a:prstGeom prst="line">
            <a:avLst/>
          </a:prstGeom>
          <a:ln w="508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347864" y="450912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 = 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+ 600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84168" y="188640"/>
            <a:ext cx="2592288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i="1" dirty="0" smtClean="0">
                <a:latin typeface="Monotype Corsiva" pitchFamily="66" charset="0"/>
              </a:rPr>
              <a:t>S = V </a:t>
            </a:r>
            <a:r>
              <a:rPr lang="ru-RU" sz="5400" b="1" i="1" dirty="0" smtClean="0">
                <a:latin typeface="Monotype Corsiva" pitchFamily="66" charset="0"/>
              </a:rPr>
              <a:t> ∙</a:t>
            </a:r>
            <a:r>
              <a:rPr lang="en-US" sz="5400" b="1" i="1" dirty="0" smtClean="0">
                <a:latin typeface="Monotype Corsiva" pitchFamily="66" charset="0"/>
              </a:rPr>
              <a:t> t</a:t>
            </a:r>
            <a:endParaRPr lang="ru-RU" sz="5400" b="1" i="1" dirty="0">
              <a:latin typeface="Monotype Corsiva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300192" y="6165304"/>
            <a:ext cx="230425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Ответ: 500 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699792" y="126876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 24 c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5508104" y="620688"/>
            <a:ext cx="3635896" cy="26642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80112" y="620688"/>
            <a:ext cx="3563888" cy="2808312"/>
          </a:xfrm>
        </p:spPr>
        <p:txBody>
          <a:bodyPr>
            <a:normAutofit fontScale="325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   </a:t>
            </a:r>
            <a:r>
              <a:rPr lang="ru-RU" sz="5500" b="1" dirty="0" smtClean="0">
                <a:solidFill>
                  <a:srgbClr val="C00000"/>
                </a:solidFill>
                <a:latin typeface="Comic Sans MS" pitchFamily="66" charset="0"/>
              </a:rPr>
              <a:t>Маша может прополоть грядку за 40 минут, а Даша за 35 минут. Первые 14 минут девочки работали вместе, а затем Даша ушла и оставшуюся часть грядки прополола одна Маша. За сколько минут была прополота грядка?</a:t>
            </a:r>
          </a:p>
          <a:p>
            <a:endParaRPr lang="ru-RU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11560" y="5229200"/>
            <a:ext cx="2376264" cy="1296144"/>
          </a:xfrm>
          <a:prstGeom prst="round2Diag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2592288" cy="113813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993300"/>
                </a:solidFill>
                <a:latin typeface="Comic Sans MS" pitchFamily="66" charset="0"/>
              </a:rPr>
              <a:t>Задача 5</a:t>
            </a:r>
            <a:r>
              <a:rPr lang="ru-RU" sz="2800" b="1" dirty="0" smtClean="0">
                <a:solidFill>
                  <a:srgbClr val="993300"/>
                </a:solidFill>
                <a:latin typeface="Comic Sans MS" pitchFamily="66" charset="0"/>
              </a:rPr>
              <a:t> </a:t>
            </a:r>
            <a:br>
              <a:rPr lang="ru-RU" sz="2800" b="1" dirty="0" smtClean="0">
                <a:solidFill>
                  <a:srgbClr val="99330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993300"/>
                </a:solidFill>
                <a:latin typeface="Comic Sans MS" pitchFamily="66" charset="0"/>
              </a:rPr>
              <a:t>(на работу)</a:t>
            </a:r>
            <a:endParaRPr lang="ru-RU" sz="2400" b="1" dirty="0">
              <a:solidFill>
                <a:srgbClr val="99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19" y="260649"/>
          <a:ext cx="8640962" cy="432047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18150"/>
                <a:gridCol w="2570650"/>
                <a:gridCol w="2646258"/>
                <a:gridCol w="2505904"/>
              </a:tblGrid>
              <a:tr h="7920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Маша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Даша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/>
                        <a:t>Маша+Даша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/>
                        <a:t>A</a:t>
                      </a:r>
                      <a:endParaRPr lang="ru-RU" sz="4400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t</a:t>
                      </a:r>
                      <a:endParaRPr lang="ru-RU" sz="4400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p</a:t>
                      </a:r>
                      <a:endParaRPr lang="ru-RU" sz="4400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5085184"/>
            <a:ext cx="4211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14 </a:t>
            </a:r>
            <a:r>
              <a:rPr lang="ru-RU" sz="2800" b="1" dirty="0" smtClean="0"/>
              <a:t>мин. – время, с которым девочки работали вместе</a:t>
            </a:r>
            <a:endParaRPr lang="ru-RU" sz="2800" b="1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3995936" y="5373216"/>
            <a:ext cx="1584176" cy="57606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2051720" y="3429000"/>
          <a:ext cx="576064" cy="1131554"/>
        </p:xfrm>
        <a:graphic>
          <a:graphicData uri="http://schemas.openxmlformats.org/presentationml/2006/ole">
            <p:oleObj spid="_x0000_s61442" name="Формула" r:id="rId3" imgW="228600" imgH="393480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4788024" y="3356992"/>
          <a:ext cx="504056" cy="1152128"/>
        </p:xfrm>
        <a:graphic>
          <a:graphicData uri="http://schemas.openxmlformats.org/presentationml/2006/ole">
            <p:oleObj spid="_x0000_s61443" name="Формула" r:id="rId4" imgW="215640" imgH="393480" progId="Equation.3">
              <p:embed/>
            </p:oleObj>
          </a:graphicData>
        </a:graphic>
      </p:graphicFrame>
      <p:graphicFrame>
        <p:nvGraphicFramePr>
          <p:cNvPr id="61445" name="Object 5"/>
          <p:cNvGraphicFramePr>
            <a:graphicFrameLocks noChangeAspect="1"/>
          </p:cNvGraphicFramePr>
          <p:nvPr/>
        </p:nvGraphicFramePr>
        <p:xfrm>
          <a:off x="6948264" y="3429000"/>
          <a:ext cx="1344613" cy="1131887"/>
        </p:xfrm>
        <a:graphic>
          <a:graphicData uri="http://schemas.openxmlformats.org/presentationml/2006/ole">
            <p:oleObj spid="_x0000_s61445" name="Формула" r:id="rId5" imgW="533160" imgH="39348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79712" y="2492896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40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4716016" y="2420888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35</a:t>
            </a:r>
            <a:endParaRPr lang="ru-RU" sz="4000" dirty="0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5973763" y="5013325"/>
          <a:ext cx="2598737" cy="1295400"/>
        </p:xfrm>
        <a:graphic>
          <a:graphicData uri="http://schemas.openxmlformats.org/presentationml/2006/ole">
            <p:oleObj spid="_x0000_s61446" name="Формула" r:id="rId6" imgW="888840" imgH="431640" progId="Equation.3">
              <p:embed/>
            </p:oleObj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  <a:ln w="50800" cmpd="thinThick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195736" y="1268760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4716016" y="1340768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16" name="TextBox 15"/>
          <p:cNvSpPr txBox="1"/>
          <p:nvPr/>
        </p:nvSpPr>
        <p:spPr>
          <a:xfrm>
            <a:off x="7236296" y="1268760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1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1" descr="http://all-psd.ru/uploads/posts/2011-09/01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484784"/>
            <a:ext cx="1403648" cy="2232248"/>
          </a:xfrm>
          <a:prstGeom prst="rect">
            <a:avLst/>
          </a:prstGeom>
          <a:noFill/>
        </p:spPr>
      </p:pic>
      <p:pic>
        <p:nvPicPr>
          <p:cNvPr id="62475" name="Picture 11" descr="http://all-psd.ru/uploads/posts/2011-09/01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1475656" cy="2232248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755576" y="3429000"/>
            <a:ext cx="7344816" cy="0"/>
          </a:xfrm>
          <a:prstGeom prst="line">
            <a:avLst/>
          </a:prstGeom>
          <a:ln w="1270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уга 9"/>
          <p:cNvSpPr/>
          <p:nvPr/>
        </p:nvSpPr>
        <p:spPr>
          <a:xfrm rot="10800000">
            <a:off x="755576" y="2780928"/>
            <a:ext cx="7344816" cy="1296144"/>
          </a:xfrm>
          <a:prstGeom prst="arc">
            <a:avLst>
              <a:gd name="adj1" fmla="val 10798809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923928" y="3284984"/>
            <a:ext cx="0" cy="3600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851920" y="4149080"/>
            <a:ext cx="11368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А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=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1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1259632" y="1700808"/>
          <a:ext cx="2022673" cy="1080120"/>
        </p:xfrm>
        <a:graphic>
          <a:graphicData uri="http://schemas.openxmlformats.org/presentationml/2006/ole">
            <p:oleObj spid="_x0000_s62466" name="Формула" r:id="rId4" imgW="888840" imgH="431640" progId="Equation.3">
              <p:embed/>
            </p:oleObj>
          </a:graphicData>
        </a:graphic>
      </p:graphicFrame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5611813" y="1196975"/>
          <a:ext cx="801687" cy="1131888"/>
        </p:xfrm>
        <a:graphic>
          <a:graphicData uri="http://schemas.openxmlformats.org/presentationml/2006/ole">
            <p:oleObj spid="_x0000_s62467" name="Формула" r:id="rId5" imgW="317160" imgH="393480" progId="Equation.3">
              <p:embed/>
            </p:oleObj>
          </a:graphicData>
        </a:graphic>
      </p:graphicFrame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1979712" y="5013176"/>
          <a:ext cx="4968552" cy="1368152"/>
        </p:xfrm>
        <a:graphic>
          <a:graphicData uri="http://schemas.openxmlformats.org/presentationml/2006/ole">
            <p:oleObj spid="_x0000_s62469" name="Формула" r:id="rId6" imgW="1498320" imgH="431640" progId="Equation.3">
              <p:embed/>
            </p:oleObj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  <a:ln w="50800" cmpd="thinThick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Решив математический ребус, вы прочитаете девиз урока - Картинка 1279/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365104"/>
            <a:ext cx="1730367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7" name="Picture 13" descr="http://go3.imgsmail.ru/imgpreview?key=73077c3d95fee496&amp;mb=imgdb_preview_145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2924944"/>
            <a:ext cx="504056" cy="432049"/>
          </a:xfrm>
          <a:prstGeom prst="rect">
            <a:avLst/>
          </a:prstGeom>
          <a:noFill/>
        </p:spPr>
      </p:pic>
      <p:pic>
        <p:nvPicPr>
          <p:cNvPr id="27" name="Picture 13" descr="http://go3.imgsmail.ru/imgpreview?key=73077c3d95fee496&amp;mb=imgdb_preview_145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2924944"/>
            <a:ext cx="504056" cy="432049"/>
          </a:xfrm>
          <a:prstGeom prst="rect">
            <a:avLst/>
          </a:prstGeom>
          <a:noFill/>
        </p:spPr>
      </p:pic>
      <p:pic>
        <p:nvPicPr>
          <p:cNvPr id="28" name="Picture 13" descr="http://go3.imgsmail.ru/imgpreview?key=73077c3d95fee496&amp;mb=imgdb_preview_145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2924944"/>
            <a:ext cx="504056" cy="432049"/>
          </a:xfrm>
          <a:prstGeom prst="rect">
            <a:avLst/>
          </a:prstGeom>
          <a:noFill/>
        </p:spPr>
      </p:pic>
      <p:pic>
        <p:nvPicPr>
          <p:cNvPr id="29" name="Picture 13" descr="http://go3.imgsmail.ru/imgpreview?key=73077c3d95fee496&amp;mb=imgdb_preview_145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2924944"/>
            <a:ext cx="504056" cy="432049"/>
          </a:xfrm>
          <a:prstGeom prst="rect">
            <a:avLst/>
          </a:prstGeom>
          <a:noFill/>
        </p:spPr>
      </p:pic>
      <p:pic>
        <p:nvPicPr>
          <p:cNvPr id="30" name="Picture 13" descr="http://go3.imgsmail.ru/imgpreview?key=73077c3d95fee496&amp;mb=imgdb_preview_145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2924944"/>
            <a:ext cx="504056" cy="432049"/>
          </a:xfrm>
          <a:prstGeom prst="rect">
            <a:avLst/>
          </a:prstGeom>
          <a:noFill/>
        </p:spPr>
      </p:pic>
      <p:pic>
        <p:nvPicPr>
          <p:cNvPr id="31" name="Picture 13" descr="http://go3.imgsmail.ru/imgpreview?key=73077c3d95fee496&amp;mb=imgdb_preview_145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2924944"/>
            <a:ext cx="504056" cy="432049"/>
          </a:xfrm>
          <a:prstGeom prst="rect">
            <a:avLst/>
          </a:prstGeom>
          <a:noFill/>
        </p:spPr>
      </p:pic>
      <p:sp>
        <p:nvSpPr>
          <p:cNvPr id="14" name="Дуга 13"/>
          <p:cNvSpPr/>
          <p:nvPr/>
        </p:nvSpPr>
        <p:spPr>
          <a:xfrm rot="21200414">
            <a:off x="449754" y="2849592"/>
            <a:ext cx="3493367" cy="1514921"/>
          </a:xfrm>
          <a:prstGeom prst="arc">
            <a:avLst>
              <a:gd name="adj1" fmla="val 11791802"/>
              <a:gd name="adj2" fmla="val 21581707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pic>
        <p:nvPicPr>
          <p:cNvPr id="32" name="Picture 13" descr="http://go3.imgsmail.ru/imgpreview?key=73077c3d95fee496&amp;mb=imgdb_preview_145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2924944"/>
            <a:ext cx="504056" cy="432049"/>
          </a:xfrm>
          <a:prstGeom prst="rect">
            <a:avLst/>
          </a:prstGeom>
          <a:noFill/>
        </p:spPr>
      </p:pic>
      <p:pic>
        <p:nvPicPr>
          <p:cNvPr id="33" name="Picture 13" descr="http://go3.imgsmail.ru/imgpreview?key=73077c3d95fee496&amp;mb=imgdb_preview_145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2924944"/>
            <a:ext cx="495672" cy="432049"/>
          </a:xfrm>
          <a:prstGeom prst="rect">
            <a:avLst/>
          </a:prstGeom>
          <a:noFill/>
        </p:spPr>
      </p:pic>
      <p:pic>
        <p:nvPicPr>
          <p:cNvPr id="34" name="Picture 13" descr="http://go3.imgsmail.ru/imgpreview?key=73077c3d95fee496&amp;mb=imgdb_preview_145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2924944"/>
            <a:ext cx="504056" cy="432049"/>
          </a:xfrm>
          <a:prstGeom prst="rect">
            <a:avLst/>
          </a:prstGeom>
          <a:noFill/>
        </p:spPr>
      </p:pic>
      <p:pic>
        <p:nvPicPr>
          <p:cNvPr id="35" name="Picture 13" descr="http://go3.imgsmail.ru/imgpreview?key=73077c3d95fee496&amp;mb=imgdb_preview_145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2924944"/>
            <a:ext cx="504056" cy="432049"/>
          </a:xfrm>
          <a:prstGeom prst="rect">
            <a:avLst/>
          </a:prstGeom>
          <a:noFill/>
        </p:spPr>
      </p:pic>
      <p:pic>
        <p:nvPicPr>
          <p:cNvPr id="36" name="Picture 13" descr="http://go3.imgsmail.ru/imgpreview?key=73077c3d95fee496&amp;mb=imgdb_preview_145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2924944"/>
            <a:ext cx="504056" cy="432049"/>
          </a:xfrm>
          <a:prstGeom prst="rect">
            <a:avLst/>
          </a:prstGeom>
          <a:noFill/>
        </p:spPr>
      </p:pic>
      <p:pic>
        <p:nvPicPr>
          <p:cNvPr id="37" name="Picture 13" descr="http://go3.imgsmail.ru/imgpreview?key=73077c3d95fee496&amp;mb=imgdb_preview_145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2924944"/>
            <a:ext cx="504056" cy="432049"/>
          </a:xfrm>
          <a:prstGeom prst="rect">
            <a:avLst/>
          </a:prstGeom>
          <a:noFill/>
        </p:spPr>
      </p:pic>
      <p:pic>
        <p:nvPicPr>
          <p:cNvPr id="38" name="Picture 13" descr="http://go3.imgsmail.ru/imgpreview?key=73077c3d95fee496&amp;mb=imgdb_preview_145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2924944"/>
            <a:ext cx="504056" cy="432049"/>
          </a:xfrm>
          <a:prstGeom prst="rect">
            <a:avLst/>
          </a:prstGeom>
          <a:noFill/>
        </p:spPr>
      </p:pic>
      <p:pic>
        <p:nvPicPr>
          <p:cNvPr id="39" name="Picture 13" descr="http://go3.imgsmail.ru/imgpreview?key=73077c3d95fee496&amp;mb=imgdb_preview_145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336" y="2924944"/>
            <a:ext cx="504056" cy="432049"/>
          </a:xfrm>
          <a:prstGeom prst="rect">
            <a:avLst/>
          </a:prstGeom>
          <a:noFill/>
        </p:spPr>
      </p:pic>
      <p:sp>
        <p:nvSpPr>
          <p:cNvPr id="19" name="Левая фигурная скобка 18"/>
          <p:cNvSpPr/>
          <p:nvPr/>
        </p:nvSpPr>
        <p:spPr>
          <a:xfrm rot="5400000">
            <a:off x="5508104" y="836712"/>
            <a:ext cx="1008112" cy="417646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1486"/>
            <a:ext cx="9144000" cy="714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ешив математический ребус, вы прочитаете девиз урока - Картинка 1279/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3633" y="4848225"/>
            <a:ext cx="1730367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8850" name="Object 2"/>
          <p:cNvGraphicFramePr>
            <a:graphicFrameLocks noChangeAspect="1"/>
          </p:cNvGraphicFramePr>
          <p:nvPr>
            <p:ph idx="1"/>
          </p:nvPr>
        </p:nvGraphicFramePr>
        <p:xfrm>
          <a:off x="323528" y="836712"/>
          <a:ext cx="5472608" cy="1512168"/>
        </p:xfrm>
        <a:graphic>
          <a:graphicData uri="http://schemas.openxmlformats.org/presentationml/2006/ole">
            <p:oleObj spid="_x0000_s78850" name="Формула" r:id="rId5" imgW="1498320" imgH="431640" progId="Equation.3">
              <p:embed/>
            </p:oleObj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7380312" y="404664"/>
            <a:ext cx="0" cy="64533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43808" y="2708920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…</a:t>
            </a:r>
            <a:endParaRPr lang="ru-RU" sz="4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3528" y="602128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Ответ :  24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79" name="Picture 19" descr="http://techvesti.ru/files/images/lamoda.jpg"/>
          <p:cNvPicPr>
            <a:picLocks noChangeAspect="1" noChangeArrowheads="1"/>
          </p:cNvPicPr>
          <p:nvPr/>
        </p:nvPicPr>
        <p:blipFill>
          <a:blip r:embed="rId2" cstate="print"/>
          <a:srcRect l="23759" t="35744" r="24401"/>
          <a:stretch>
            <a:fillRect/>
          </a:stretch>
        </p:blipFill>
        <p:spPr bwMode="auto">
          <a:xfrm>
            <a:off x="539552" y="1772816"/>
            <a:ext cx="2592288" cy="1800200"/>
          </a:xfrm>
          <a:prstGeom prst="rect">
            <a:avLst/>
          </a:prstGeom>
          <a:noFill/>
        </p:spPr>
      </p:pic>
      <p:pic>
        <p:nvPicPr>
          <p:cNvPr id="66577" name="Picture 17" descr="http://bruneta.ru/files/user/252/bio/bruneta.ru-885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772816"/>
            <a:ext cx="5733975" cy="1800200"/>
          </a:xfrm>
          <a:prstGeom prst="rect">
            <a:avLst/>
          </a:prstGeom>
          <a:noFill/>
        </p:spPr>
      </p:pic>
      <p:pic>
        <p:nvPicPr>
          <p:cNvPr id="66569" name="Picture 9" descr="http://www.ww-spb.ru/img/imagemanager/smallforms/646_Lin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573016"/>
            <a:ext cx="2088232" cy="2952328"/>
          </a:xfrm>
          <a:prstGeom prst="rect">
            <a:avLst/>
          </a:prstGeom>
          <a:noFill/>
        </p:spPr>
      </p:pic>
      <p:pic>
        <p:nvPicPr>
          <p:cNvPr id="16" name="Picture 13" descr="http://artholl-mebel.ru/loads/portfolio/8e93518fb9aa01fea9209b6ae0e24c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573016"/>
            <a:ext cx="1368152" cy="2952328"/>
          </a:xfrm>
          <a:prstGeom prst="rect">
            <a:avLst/>
          </a:prstGeom>
          <a:noFill/>
        </p:spPr>
      </p:pic>
      <p:pic>
        <p:nvPicPr>
          <p:cNvPr id="66573" name="Picture 13" descr="http://artholl-mebel.ru/loads/portfolio/8e93518fb9aa01fea9209b6ae0e24c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573016"/>
            <a:ext cx="1368152" cy="2952328"/>
          </a:xfrm>
          <a:prstGeom prst="rect">
            <a:avLst/>
          </a:prstGeom>
          <a:noFill/>
        </p:spPr>
      </p:pic>
      <p:sp>
        <p:nvSpPr>
          <p:cNvPr id="9" name="Горизонтальный свиток 8"/>
          <p:cNvSpPr/>
          <p:nvPr/>
        </p:nvSpPr>
        <p:spPr>
          <a:xfrm>
            <a:off x="251520" y="0"/>
            <a:ext cx="8640960" cy="2060848"/>
          </a:xfrm>
          <a:prstGeom prst="horizontalScroll">
            <a:avLst>
              <a:gd name="adj" fmla="val 125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24936" cy="1224136"/>
          </a:xfrm>
        </p:spPr>
        <p:txBody>
          <a:bodyPr>
            <a:normAutofit fontScale="90000"/>
          </a:bodyPr>
          <a:lstStyle/>
          <a:p>
            <a:pPr marL="0" algn="l">
              <a:spcBef>
                <a:spcPts val="0"/>
              </a:spcBef>
            </a:pPr>
            <a:r>
              <a:rPr lang="ru-RU" sz="2800" b="1" u="sng" dirty="0" smtClean="0">
                <a:solidFill>
                  <a:schemeClr val="bg1"/>
                </a:solidFill>
                <a:latin typeface="Comic Sans MS" pitchFamily="66" charset="0"/>
              </a:rPr>
              <a:t>Задача 6 (на проценты)</a:t>
            </a:r>
            <a:r>
              <a:rPr lang="ru-RU" sz="2800" u="sng" dirty="0" smtClean="0">
                <a:latin typeface="Comic Sans MS" pitchFamily="66" charset="0"/>
              </a:rPr>
              <a:t> </a:t>
            </a:r>
            <a:r>
              <a:rPr lang="ru-RU" sz="2800" dirty="0" smtClean="0">
                <a:latin typeface="Comic Sans MS" pitchFamily="66" charset="0"/>
              </a:rPr>
              <a:t/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Comic Sans MS" pitchFamily="66" charset="0"/>
              </a:rPr>
              <a:t>Брюки дороже рубашки на 30% и дешевле пиджака на 22%. </a:t>
            </a:r>
            <a:br>
              <a:rPr lang="ru-RU" sz="27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Comic Sans MS" pitchFamily="66" charset="0"/>
              </a:rPr>
              <a:t>На сколько процентов рубашка дешевле пиджака?</a:t>
            </a:r>
            <a:r>
              <a:rPr lang="ru-RU" sz="2800" b="1" dirty="0" smtClean="0">
                <a:latin typeface="Comic Sans MS" pitchFamily="66" charset="0"/>
              </a:rPr>
              <a:t/>
            </a:r>
            <a:br>
              <a:rPr lang="ru-RU" sz="2800" b="1" dirty="0" smtClean="0">
                <a:latin typeface="Comic Sans MS" pitchFamily="66" charset="0"/>
              </a:rPr>
            </a:br>
            <a:endParaRPr lang="ru-RU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http://micromodnik.ru/media/catalog/product/cache/1/image/9df78eab33525d08d6e5fb8d27136e95/d/s/dsc_429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3789040"/>
            <a:ext cx="100811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7" cstate="print"/>
          <a:srcRect l="11111" t="5555" r="11111" b="11111"/>
          <a:stretch>
            <a:fillRect/>
          </a:stretch>
        </p:blipFill>
        <p:spPr bwMode="auto">
          <a:xfrm>
            <a:off x="971600" y="3717032"/>
            <a:ext cx="115212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8" cstate="print"/>
          <a:srcRect l="23810" t="11721" r="28571" b="7692"/>
          <a:stretch>
            <a:fillRect/>
          </a:stretch>
        </p:blipFill>
        <p:spPr bwMode="auto">
          <a:xfrm>
            <a:off x="3923928" y="3933056"/>
            <a:ext cx="64807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  <a:ln w="50800" cmpd="thinThick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6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ln w="76200" cmpd="thickThin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44016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atin typeface="Comic Sans MS" pitchFamily="66" charset="0"/>
              </a:rPr>
              <a:t>Дорогу осилит идущий, а математику – мыслящий !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6" name="Рисунок 5" descr="Решебник по информатике 4 класс 2 часть 3 разде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357430"/>
            <a:ext cx="295232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Репетитор по математике: продам в разделе Услуги по выгодной цене, в продаже Репетитор по математике с комментариями пользовател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3117"/>
            <a:ext cx="464347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Текстовая задача № 7</a:t>
            </a:r>
            <a:b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(на проценты)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714489"/>
            <a:ext cx="7115196" cy="4306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В понедельник акции компании подорожали на некоторое число процентов, а во вторник подешевели на то же самое число процентов. В результате они стали стоить на 4% дешевле, чем при открытии торгов в понедельник. На сколько процентов подорожали акции компании  в понедельник?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Тесты по математике для учащихся специальной (коррекционной)…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085184"/>
            <a:ext cx="1571636" cy="143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7158" y="1428736"/>
            <a:ext cx="10001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%</a:t>
            </a:r>
            <a:endParaRPr lang="ru-RU" sz="9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4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323528" y="2852936"/>
            <a:ext cx="3816424" cy="4005064"/>
          </a:xfrm>
        </p:spPr>
        <p:txBody>
          <a:bodyPr>
            <a:normAutofit fontScale="92500"/>
          </a:bodyPr>
          <a:lstStyle/>
          <a:p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Обозначим за 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сотую долю подорожания акций.</a:t>
            </a:r>
          </a:p>
          <a:p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на</a:t>
            </a:r>
            <a:r>
              <a:rPr lang="en-US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долю 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акции подорожали в понедельник, тогда стоимость акции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</a:t>
            </a:r>
            <a:r>
              <a:rPr lang="en-US" sz="2200" b="1" i="1" dirty="0" smtClean="0">
                <a:solidFill>
                  <a:srgbClr val="C00000"/>
                </a:solidFill>
              </a:rPr>
              <a:t>(</a:t>
            </a:r>
            <a:r>
              <a:rPr lang="ru-RU" sz="2200" b="1" i="1" dirty="0" smtClean="0">
                <a:solidFill>
                  <a:srgbClr val="C00000"/>
                </a:solidFill>
              </a:rPr>
              <a:t>1+</a:t>
            </a:r>
            <a:r>
              <a:rPr lang="en-US" sz="2200" b="1" i="1" dirty="0" smtClean="0">
                <a:solidFill>
                  <a:srgbClr val="C00000"/>
                </a:solidFill>
              </a:rPr>
              <a:t>x</a:t>
            </a:r>
            <a:r>
              <a:rPr lang="ru-RU" sz="2200" b="1" i="1" dirty="0" smtClean="0">
                <a:solidFill>
                  <a:srgbClr val="C00000"/>
                </a:solidFill>
              </a:rPr>
              <a:t>). </a:t>
            </a:r>
          </a:p>
          <a:p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вторник акции подешевели на 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тогда стоимость акции стала</a:t>
            </a:r>
            <a:r>
              <a:rPr lang="ru-RU" sz="2200" b="1" i="1" dirty="0" smtClean="0"/>
              <a:t> </a:t>
            </a:r>
            <a:r>
              <a:rPr lang="ru-RU" sz="2200" b="1" i="1" dirty="0" smtClean="0">
                <a:solidFill>
                  <a:srgbClr val="C00000"/>
                </a:solidFill>
              </a:rPr>
              <a:t>1(1+х)(1-</a:t>
            </a:r>
            <a:r>
              <a:rPr lang="en-US" sz="2200" b="1" i="1" dirty="0" smtClean="0">
                <a:solidFill>
                  <a:srgbClr val="C00000"/>
                </a:solidFill>
              </a:rPr>
              <a:t>x</a:t>
            </a:r>
            <a:r>
              <a:rPr lang="ru-RU" sz="2200" b="1" i="1" dirty="0" smtClean="0">
                <a:solidFill>
                  <a:srgbClr val="C00000"/>
                </a:solidFill>
              </a:rPr>
              <a:t>)</a:t>
            </a:r>
            <a:r>
              <a:rPr lang="ru-RU" sz="2200" b="1" i="1" dirty="0" smtClean="0"/>
              <a:t>. </a:t>
            </a:r>
          </a:p>
          <a:p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они стали стоить на </a:t>
            </a:r>
            <a:r>
              <a:rPr lang="ru-RU" sz="2200" b="1" i="1" dirty="0" smtClean="0">
                <a:solidFill>
                  <a:srgbClr val="C00000"/>
                </a:solidFill>
              </a:rPr>
              <a:t>4%</a:t>
            </a:r>
            <a:r>
              <a:rPr lang="ru-RU" sz="2200" b="1" i="1" dirty="0" smtClean="0"/>
              <a:t> 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и тогда </a:t>
            </a:r>
          </a:p>
          <a:p>
            <a:r>
              <a:rPr lang="ru-RU" sz="2200" b="1" i="1" dirty="0" smtClean="0">
                <a:solidFill>
                  <a:srgbClr val="C00000"/>
                </a:solidFill>
              </a:rPr>
              <a:t>1(1+ </a:t>
            </a:r>
            <a:r>
              <a:rPr lang="ru-RU" sz="2200" b="1" i="1" dirty="0" err="1" smtClean="0">
                <a:solidFill>
                  <a:srgbClr val="C00000"/>
                </a:solidFill>
              </a:rPr>
              <a:t>х</a:t>
            </a:r>
            <a:r>
              <a:rPr lang="ru-RU" sz="2200" b="1" i="1" dirty="0" smtClean="0">
                <a:solidFill>
                  <a:srgbClr val="C00000"/>
                </a:solidFill>
              </a:rPr>
              <a:t>)(1-</a:t>
            </a:r>
            <a:r>
              <a:rPr lang="en-US" sz="2200" b="1" i="1" dirty="0" smtClean="0">
                <a:solidFill>
                  <a:srgbClr val="C00000"/>
                </a:solidFill>
              </a:rPr>
              <a:t>x</a:t>
            </a:r>
            <a:r>
              <a:rPr lang="ru-RU" sz="2200" b="1" i="1" dirty="0" smtClean="0">
                <a:solidFill>
                  <a:srgbClr val="C00000"/>
                </a:solidFill>
              </a:rPr>
              <a:t>)= 0,96</a:t>
            </a:r>
            <a:endParaRPr lang="ru-RU" sz="2200" b="1" i="1" dirty="0" smtClean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2060848"/>
            <a:ext cx="3672407" cy="7920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 smtClean="0">
                <a:solidFill>
                  <a:srgbClr val="002060"/>
                </a:solidFill>
              </a:rPr>
              <a:t>-первоначальная </a:t>
            </a:r>
            <a:r>
              <a:rPr lang="ru-RU" sz="2400" b="1" dirty="0">
                <a:solidFill>
                  <a:srgbClr val="002060"/>
                </a:solidFill>
              </a:rPr>
              <a:t>стоимость </a:t>
            </a:r>
            <a:r>
              <a:rPr lang="ru-RU" sz="2400" b="1" dirty="0" smtClean="0">
                <a:solidFill>
                  <a:srgbClr val="002060"/>
                </a:solidFill>
              </a:rPr>
              <a:t>акции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25341" y="6021288"/>
            <a:ext cx="286168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Ответ. 20%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787900" y="2564903"/>
          <a:ext cx="2376388" cy="3312369"/>
        </p:xfrm>
        <a:graphic>
          <a:graphicData uri="http://schemas.openxmlformats.org/presentationml/2006/ole">
            <p:oleObj spid="_x0000_s86018" name="Формула" r:id="rId4" imgW="1320480" imgH="1828800" progId="Equation.3">
              <p:embed/>
            </p:oleObj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51520" y="404664"/>
            <a:ext cx="8568952" cy="16312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В понедельник акции компании подорожали на некоторое число процентов, а во вторник подешевели на то же самое число процентов. В результате они стали стоить на 4% дешевле, чем при открытии торгов в понедельник. На сколько процентов подорожали акции компании  в понедельник?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6016" y="2060848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Решим уравнение:</a:t>
            </a:r>
            <a:endParaRPr lang="ru-RU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review-image" descr="http://www.ma-com.ru/wp-content/uploads/2011/11/imawwdull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2060848"/>
            <a:ext cx="1460498" cy="148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6115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/>
      <p:bldP spid="1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E:\ОТКРЫТЫЙ УРОК 23.10.14 по  ЕГЭ ТЕКСТОВЫЕ ЗАДАЧИ\картинка фон\15710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7136" y="548680"/>
            <a:ext cx="7776864" cy="62068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Задача №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(на смеси и сплавы )</a:t>
            </a:r>
            <a:endParaRPr lang="ru-RU" sz="3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3439" y="5072074"/>
            <a:ext cx="10001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9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4143380"/>
            <a:ext cx="18473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9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51720" y="1340768"/>
            <a:ext cx="69127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Первый раствор содержит 40% кислоты, а второй -  60% кислоты. Смешав эти растворы и добавив 5 л воды, получили 20-процентный раствор.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Если бы вместо воды добавили 5 л 80-процентного раствора, то получился бы 70-процентный раствор.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Сколько литров 60-процентного раствора кислоты было первоначально?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9091" name="Picture 3" descr="E:\ОТКРЫТЫЙ УРОК 23.10.14 по  ЕГЭ ТЕКСТОВЫЕ ЗАДАЧИ\картинка фон\0_93f0b_1cf359e1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941168"/>
            <a:ext cx="1800200" cy="191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Прямоугольник 8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539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9"/>
          <p:cNvSpPr>
            <a:spLocks noChangeArrowheads="1"/>
          </p:cNvSpPr>
          <p:nvPr/>
        </p:nvSpPr>
        <p:spPr bwMode="auto">
          <a:xfrm>
            <a:off x="179512" y="260648"/>
            <a:ext cx="8642350" cy="15121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dirty="0">
                <a:solidFill>
                  <a:srgbClr val="990000"/>
                </a:solidFill>
              </a:rPr>
              <a:t>Первый раствор содержит 40% кислоты, а второй -  60% </a:t>
            </a:r>
            <a:r>
              <a:rPr lang="ru-RU" sz="2400" dirty="0" smtClean="0">
                <a:solidFill>
                  <a:srgbClr val="990000"/>
                </a:solidFill>
              </a:rPr>
              <a:t>кислоты. </a:t>
            </a:r>
          </a:p>
          <a:p>
            <a:r>
              <a:rPr lang="ru-RU" sz="2400" dirty="0" smtClean="0">
                <a:solidFill>
                  <a:srgbClr val="990000"/>
                </a:solidFill>
              </a:rPr>
              <a:t>Смешав эти растворы и добавив 5 л воды,</a:t>
            </a:r>
          </a:p>
          <a:p>
            <a:r>
              <a:rPr lang="ru-RU" sz="2400" dirty="0" smtClean="0">
                <a:solidFill>
                  <a:srgbClr val="990000"/>
                </a:solidFill>
              </a:rPr>
              <a:t> получили 20-процентный </a:t>
            </a:r>
            <a:r>
              <a:rPr lang="ru-RU" sz="2400" dirty="0">
                <a:solidFill>
                  <a:srgbClr val="990000"/>
                </a:solidFill>
              </a:rPr>
              <a:t>раствор</a:t>
            </a:r>
            <a:r>
              <a:rPr lang="ru-RU" dirty="0">
                <a:solidFill>
                  <a:srgbClr val="990000"/>
                </a:solidFill>
              </a:rPr>
              <a:t>. </a:t>
            </a:r>
            <a:endParaRPr lang="ru-RU" dirty="0" smtClean="0">
              <a:solidFill>
                <a:srgbClr val="990000"/>
              </a:solidFill>
            </a:endParaRPr>
          </a:p>
        </p:txBody>
      </p:sp>
      <p:sp>
        <p:nvSpPr>
          <p:cNvPr id="36" name="Rectangle 79"/>
          <p:cNvSpPr>
            <a:spLocks noChangeArrowheads="1"/>
          </p:cNvSpPr>
          <p:nvPr/>
        </p:nvSpPr>
        <p:spPr bwMode="auto">
          <a:xfrm>
            <a:off x="3707904" y="3644900"/>
            <a:ext cx="504056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/>
              <a:t>=</a:t>
            </a:r>
          </a:p>
        </p:txBody>
      </p:sp>
      <p:sp>
        <p:nvSpPr>
          <p:cNvPr id="37" name="Rectangle 80"/>
          <p:cNvSpPr>
            <a:spLocks noChangeArrowheads="1"/>
          </p:cNvSpPr>
          <p:nvPr/>
        </p:nvSpPr>
        <p:spPr bwMode="auto">
          <a:xfrm>
            <a:off x="2411413" y="3644900"/>
            <a:ext cx="44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dirty="0"/>
              <a:t>+</a:t>
            </a:r>
          </a:p>
        </p:txBody>
      </p:sp>
      <p:sp>
        <p:nvSpPr>
          <p:cNvPr id="38" name="Rectangle 81"/>
          <p:cNvSpPr>
            <a:spLocks noChangeArrowheads="1"/>
          </p:cNvSpPr>
          <p:nvPr/>
        </p:nvSpPr>
        <p:spPr bwMode="auto">
          <a:xfrm>
            <a:off x="971600" y="3644900"/>
            <a:ext cx="576064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/>
              <a:t>+</a:t>
            </a:r>
          </a:p>
        </p:txBody>
      </p:sp>
      <p:sp>
        <p:nvSpPr>
          <p:cNvPr id="39" name="Text Box 82"/>
          <p:cNvSpPr txBox="1">
            <a:spLocks noChangeArrowheads="1"/>
          </p:cNvSpPr>
          <p:nvPr/>
        </p:nvSpPr>
        <p:spPr bwMode="auto">
          <a:xfrm>
            <a:off x="2987824" y="4509120"/>
            <a:ext cx="5760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5 </a:t>
            </a:r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40" name="Text Box 95"/>
          <p:cNvSpPr txBox="1">
            <a:spLocks noChangeArrowheads="1"/>
          </p:cNvSpPr>
          <p:nvPr/>
        </p:nvSpPr>
        <p:spPr bwMode="auto">
          <a:xfrm>
            <a:off x="323528" y="4509120"/>
            <a:ext cx="5760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err="1"/>
              <a:t>х</a:t>
            </a:r>
            <a:r>
              <a:rPr lang="ru-RU" dirty="0"/>
              <a:t> л</a:t>
            </a:r>
          </a:p>
        </p:txBody>
      </p:sp>
      <p:sp>
        <p:nvSpPr>
          <p:cNvPr id="41" name="Text Box 96"/>
          <p:cNvSpPr txBox="1">
            <a:spLocks noChangeArrowheads="1"/>
          </p:cNvSpPr>
          <p:nvPr/>
        </p:nvSpPr>
        <p:spPr bwMode="auto">
          <a:xfrm>
            <a:off x="1691680" y="450912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у л</a:t>
            </a:r>
          </a:p>
        </p:txBody>
      </p:sp>
      <p:sp>
        <p:nvSpPr>
          <p:cNvPr id="67" name="Text Box 98"/>
          <p:cNvSpPr txBox="1">
            <a:spLocks noChangeArrowheads="1"/>
          </p:cNvSpPr>
          <p:nvPr/>
        </p:nvSpPr>
        <p:spPr bwMode="auto">
          <a:xfrm>
            <a:off x="5327576" y="3429000"/>
            <a:ext cx="3816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0,4х (л) - кислоты в первом растворе</a:t>
            </a:r>
          </a:p>
        </p:txBody>
      </p:sp>
      <p:sp>
        <p:nvSpPr>
          <p:cNvPr id="68" name="Text Box 101"/>
          <p:cNvSpPr txBox="1">
            <a:spLocks noChangeArrowheads="1"/>
          </p:cNvSpPr>
          <p:nvPr/>
        </p:nvSpPr>
        <p:spPr bwMode="auto">
          <a:xfrm>
            <a:off x="5292080" y="3789040"/>
            <a:ext cx="3851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0,6у (л) - кислоты во втором растворе</a:t>
            </a:r>
          </a:p>
        </p:txBody>
      </p:sp>
      <p:sp>
        <p:nvSpPr>
          <p:cNvPr id="69" name="Text Box 103"/>
          <p:cNvSpPr txBox="1">
            <a:spLocks noChangeArrowheads="1"/>
          </p:cNvSpPr>
          <p:nvPr/>
        </p:nvSpPr>
        <p:spPr bwMode="auto">
          <a:xfrm>
            <a:off x="5508104" y="4286256"/>
            <a:ext cx="3635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0,2(х+у+5) (л) - кислоты в новом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растворе</a:t>
            </a:r>
            <a:endParaRPr lang="ru-RU" dirty="0"/>
          </a:p>
        </p:txBody>
      </p:sp>
      <p:sp>
        <p:nvSpPr>
          <p:cNvPr id="70" name="TextBox 69"/>
          <p:cNvSpPr txBox="1"/>
          <p:nvPr/>
        </p:nvSpPr>
        <p:spPr>
          <a:xfrm>
            <a:off x="5652120" y="250030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(</a:t>
            </a:r>
            <a:r>
              <a:rPr lang="ru-RU" dirty="0" smtClean="0"/>
              <a:t>л)- 40 процентного раствора</a:t>
            </a:r>
          </a:p>
          <a:p>
            <a:r>
              <a:rPr lang="en-US" dirty="0" smtClean="0"/>
              <a:t>y</a:t>
            </a:r>
            <a:r>
              <a:rPr lang="ru-RU" dirty="0" smtClean="0"/>
              <a:t> (л) – 60 процентного раствора</a:t>
            </a:r>
            <a:endParaRPr lang="ru-RU" dirty="0"/>
          </a:p>
        </p:txBody>
      </p:sp>
      <p:sp>
        <p:nvSpPr>
          <p:cNvPr id="71" name="Text Box 99"/>
          <p:cNvSpPr txBox="1">
            <a:spLocks noChangeArrowheads="1"/>
          </p:cNvSpPr>
          <p:nvPr/>
        </p:nvSpPr>
        <p:spPr bwMode="auto">
          <a:xfrm>
            <a:off x="179512" y="4869160"/>
            <a:ext cx="1166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0,4х л</a:t>
            </a:r>
          </a:p>
        </p:txBody>
      </p:sp>
      <p:sp>
        <p:nvSpPr>
          <p:cNvPr id="72" name="Text Box 102"/>
          <p:cNvSpPr txBox="1">
            <a:spLocks noChangeArrowheads="1"/>
          </p:cNvSpPr>
          <p:nvPr/>
        </p:nvSpPr>
        <p:spPr bwMode="auto">
          <a:xfrm>
            <a:off x="1547664" y="4869160"/>
            <a:ext cx="10774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0,6у л</a:t>
            </a:r>
          </a:p>
        </p:txBody>
      </p:sp>
      <p:sp>
        <p:nvSpPr>
          <p:cNvPr id="73" name="Text Box 104"/>
          <p:cNvSpPr txBox="1">
            <a:spLocks noChangeArrowheads="1"/>
          </p:cNvSpPr>
          <p:nvPr/>
        </p:nvSpPr>
        <p:spPr bwMode="auto">
          <a:xfrm>
            <a:off x="3995936" y="4869160"/>
            <a:ext cx="15841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0,2(х+у+5) л</a:t>
            </a:r>
          </a:p>
        </p:txBody>
      </p:sp>
      <p:graphicFrame>
        <p:nvGraphicFramePr>
          <p:cNvPr id="28778" name="Object 106"/>
          <p:cNvGraphicFramePr>
            <a:graphicFrameLocks noChangeAspect="1"/>
          </p:cNvGraphicFramePr>
          <p:nvPr/>
        </p:nvGraphicFramePr>
        <p:xfrm>
          <a:off x="323850" y="5516563"/>
          <a:ext cx="6757988" cy="865187"/>
        </p:xfrm>
        <a:graphic>
          <a:graphicData uri="http://schemas.openxmlformats.org/presentationml/2006/ole">
            <p:oleObj spid="_x0000_s79874" name="Формула" r:id="rId3" imgW="1663560" imgH="215640" progId="Equation.3">
              <p:embed/>
            </p:oleObj>
          </a:graphicData>
        </a:graphic>
      </p:graphicFrame>
      <p:sp>
        <p:nvSpPr>
          <p:cNvPr id="75" name="Text Box 97"/>
          <p:cNvSpPr txBox="1">
            <a:spLocks noChangeArrowheads="1"/>
          </p:cNvSpPr>
          <p:nvPr/>
        </p:nvSpPr>
        <p:spPr bwMode="auto">
          <a:xfrm>
            <a:off x="4211960" y="4509120"/>
            <a:ext cx="1152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(х+у+5) л</a:t>
            </a:r>
          </a:p>
        </p:txBody>
      </p:sp>
      <p:pic>
        <p:nvPicPr>
          <p:cNvPr id="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36912"/>
            <a:ext cx="9006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2636912"/>
            <a:ext cx="115212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2564904"/>
            <a:ext cx="1008111" cy="20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7" cstate="print"/>
          <a:srcRect l="6364" t="3269"/>
          <a:stretch>
            <a:fillRect/>
          </a:stretch>
        </p:blipFill>
        <p:spPr bwMode="auto">
          <a:xfrm>
            <a:off x="3995936" y="2420888"/>
            <a:ext cx="1296144" cy="20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TextBox 76"/>
          <p:cNvSpPr txBox="1"/>
          <p:nvPr/>
        </p:nvSpPr>
        <p:spPr>
          <a:xfrm>
            <a:off x="251520" y="198884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40%</a:t>
            </a:r>
            <a:endParaRPr lang="ru-RU" dirty="0"/>
          </a:p>
        </p:txBody>
      </p:sp>
      <p:sp>
        <p:nvSpPr>
          <p:cNvPr id="78" name="TextBox 77"/>
          <p:cNvSpPr txBox="1"/>
          <p:nvPr/>
        </p:nvSpPr>
        <p:spPr>
          <a:xfrm>
            <a:off x="1547664" y="198884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60%</a:t>
            </a:r>
            <a:endParaRPr lang="ru-RU" dirty="0"/>
          </a:p>
        </p:txBody>
      </p:sp>
      <p:sp>
        <p:nvSpPr>
          <p:cNvPr id="79" name="TextBox 78"/>
          <p:cNvSpPr txBox="1"/>
          <p:nvPr/>
        </p:nvSpPr>
        <p:spPr>
          <a:xfrm>
            <a:off x="3059832" y="19888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0%</a:t>
            </a:r>
            <a:endParaRPr lang="ru-RU" dirty="0"/>
          </a:p>
        </p:txBody>
      </p:sp>
      <p:sp>
        <p:nvSpPr>
          <p:cNvPr id="80" name="TextBox 79"/>
          <p:cNvSpPr txBox="1"/>
          <p:nvPr/>
        </p:nvSpPr>
        <p:spPr>
          <a:xfrm>
            <a:off x="4283968" y="19888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20%</a:t>
            </a:r>
            <a:endParaRPr lang="ru-RU" dirty="0"/>
          </a:p>
        </p:txBody>
      </p:sp>
      <p:pic>
        <p:nvPicPr>
          <p:cNvPr id="79878" name="Picture 6" descr="E:\ОТКРЫТЫЙ УРОК 23.10.14 по  ЕГЭ ТЕКСТОВЫЕ ЗАДАЧИ\картинка фон\0_93f0b_1cf359e1_X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4869160"/>
            <a:ext cx="1616571" cy="177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1000"/>
                                        <p:tgtEl>
                                          <p:spTgt spid="28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/>
      <p:bldP spid="37" grpId="0"/>
      <p:bldP spid="38" grpId="0"/>
      <p:bldP spid="41" grpId="0"/>
      <p:bldP spid="69" grpId="0"/>
      <p:bldP spid="72" grpId="0"/>
      <p:bldP spid="73" grpId="0"/>
      <p:bldP spid="77" grpId="0"/>
      <p:bldP spid="78" grpId="0"/>
      <p:bldP spid="8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" name="Прямоугольник 9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539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090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276872"/>
            <a:ext cx="1296144" cy="241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9"/>
          <p:cNvSpPr>
            <a:spLocks noChangeArrowheads="1"/>
          </p:cNvSpPr>
          <p:nvPr/>
        </p:nvSpPr>
        <p:spPr bwMode="auto">
          <a:xfrm>
            <a:off x="179512" y="188640"/>
            <a:ext cx="8642350" cy="170425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200" dirty="0" smtClean="0">
                <a:solidFill>
                  <a:srgbClr val="990000"/>
                </a:solidFill>
              </a:rPr>
              <a:t>Первый раствор содержит 40% кислоты, а второй -  60% кислоты. </a:t>
            </a:r>
          </a:p>
          <a:p>
            <a:r>
              <a:rPr lang="ru-RU" sz="2200" dirty="0" smtClean="0">
                <a:solidFill>
                  <a:srgbClr val="990000"/>
                </a:solidFill>
              </a:rPr>
              <a:t>Если бы, смешав эти растворы, вместо воды добавили 5 л </a:t>
            </a:r>
          </a:p>
          <a:p>
            <a:r>
              <a:rPr lang="ru-RU" sz="2200" dirty="0" smtClean="0">
                <a:solidFill>
                  <a:srgbClr val="990000"/>
                </a:solidFill>
              </a:rPr>
              <a:t>80-процентного раствора, то получился бы 70-процентный раствор. </a:t>
            </a:r>
          </a:p>
          <a:p>
            <a:r>
              <a:rPr lang="ru-RU" sz="2200" dirty="0" smtClean="0">
                <a:solidFill>
                  <a:srgbClr val="990000"/>
                </a:solidFill>
              </a:rPr>
              <a:t>Сколько литров 60-процентного раствора кислоты было </a:t>
            </a:r>
          </a:p>
          <a:p>
            <a:r>
              <a:rPr lang="ru-RU" sz="2200" dirty="0" smtClean="0">
                <a:solidFill>
                  <a:srgbClr val="990000"/>
                </a:solidFill>
              </a:rPr>
              <a:t>первоначально? </a:t>
            </a:r>
            <a:endParaRPr lang="ru-RU" sz="2200" dirty="0">
              <a:solidFill>
                <a:srgbClr val="990000"/>
              </a:solidFill>
            </a:endParaRPr>
          </a:p>
        </p:txBody>
      </p:sp>
      <p:sp>
        <p:nvSpPr>
          <p:cNvPr id="36" name="Rectangle 79"/>
          <p:cNvSpPr>
            <a:spLocks noChangeArrowheads="1"/>
          </p:cNvSpPr>
          <p:nvPr/>
        </p:nvSpPr>
        <p:spPr bwMode="auto">
          <a:xfrm>
            <a:off x="3779912" y="3644900"/>
            <a:ext cx="43204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/>
              <a:t>=</a:t>
            </a:r>
          </a:p>
        </p:txBody>
      </p:sp>
      <p:sp>
        <p:nvSpPr>
          <p:cNvPr id="37" name="Rectangle 80"/>
          <p:cNvSpPr>
            <a:spLocks noChangeArrowheads="1"/>
          </p:cNvSpPr>
          <p:nvPr/>
        </p:nvSpPr>
        <p:spPr bwMode="auto">
          <a:xfrm>
            <a:off x="2411760" y="3644900"/>
            <a:ext cx="50405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/>
              <a:t>+</a:t>
            </a:r>
          </a:p>
        </p:txBody>
      </p:sp>
      <p:sp>
        <p:nvSpPr>
          <p:cNvPr id="38" name="Rectangle 81"/>
          <p:cNvSpPr>
            <a:spLocks noChangeArrowheads="1"/>
          </p:cNvSpPr>
          <p:nvPr/>
        </p:nvSpPr>
        <p:spPr bwMode="auto">
          <a:xfrm>
            <a:off x="971600" y="3644900"/>
            <a:ext cx="504056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/>
              <a:t>+</a:t>
            </a:r>
          </a:p>
        </p:txBody>
      </p:sp>
      <p:sp>
        <p:nvSpPr>
          <p:cNvPr id="39" name="Text Box 82"/>
          <p:cNvSpPr txBox="1">
            <a:spLocks noChangeArrowheads="1"/>
          </p:cNvSpPr>
          <p:nvPr/>
        </p:nvSpPr>
        <p:spPr bwMode="auto">
          <a:xfrm>
            <a:off x="3059832" y="4509120"/>
            <a:ext cx="6480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5 </a:t>
            </a:r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40" name="Text Box 95"/>
          <p:cNvSpPr txBox="1">
            <a:spLocks noChangeArrowheads="1"/>
          </p:cNvSpPr>
          <p:nvPr/>
        </p:nvSpPr>
        <p:spPr bwMode="auto">
          <a:xfrm>
            <a:off x="323528" y="4509120"/>
            <a:ext cx="791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err="1"/>
              <a:t>х</a:t>
            </a:r>
            <a:r>
              <a:rPr lang="ru-RU" dirty="0"/>
              <a:t> л</a:t>
            </a:r>
          </a:p>
        </p:txBody>
      </p:sp>
      <p:sp>
        <p:nvSpPr>
          <p:cNvPr id="41" name="Text Box 96"/>
          <p:cNvSpPr txBox="1">
            <a:spLocks noChangeArrowheads="1"/>
          </p:cNvSpPr>
          <p:nvPr/>
        </p:nvSpPr>
        <p:spPr bwMode="auto">
          <a:xfrm>
            <a:off x="1691680" y="450912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у л</a:t>
            </a:r>
          </a:p>
        </p:txBody>
      </p:sp>
      <p:sp>
        <p:nvSpPr>
          <p:cNvPr id="67" name="Text Box 98"/>
          <p:cNvSpPr txBox="1">
            <a:spLocks noChangeArrowheads="1"/>
          </p:cNvSpPr>
          <p:nvPr/>
        </p:nvSpPr>
        <p:spPr bwMode="auto">
          <a:xfrm>
            <a:off x="5291064" y="2420888"/>
            <a:ext cx="3852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0,4х (л) - кислоты в первом растворе</a:t>
            </a:r>
          </a:p>
        </p:txBody>
      </p:sp>
      <p:sp>
        <p:nvSpPr>
          <p:cNvPr id="68" name="Text Box 101"/>
          <p:cNvSpPr txBox="1">
            <a:spLocks noChangeArrowheads="1"/>
          </p:cNvSpPr>
          <p:nvPr/>
        </p:nvSpPr>
        <p:spPr bwMode="auto">
          <a:xfrm>
            <a:off x="5292080" y="2924944"/>
            <a:ext cx="3851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0,6у (л) - кислоты во втором растворе</a:t>
            </a:r>
          </a:p>
        </p:txBody>
      </p:sp>
      <p:sp>
        <p:nvSpPr>
          <p:cNvPr id="69" name="Text Box 103"/>
          <p:cNvSpPr txBox="1">
            <a:spLocks noChangeArrowheads="1"/>
          </p:cNvSpPr>
          <p:nvPr/>
        </p:nvSpPr>
        <p:spPr bwMode="auto">
          <a:xfrm>
            <a:off x="5292080" y="4286256"/>
            <a:ext cx="38519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0,7(х+у+5</a:t>
            </a:r>
            <a:r>
              <a:rPr lang="ru-RU" dirty="0">
                <a:solidFill>
                  <a:srgbClr val="C00000"/>
                </a:solidFill>
              </a:rPr>
              <a:t>) (л) - кислоты в новом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                           растворе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1" name="Text Box 99"/>
          <p:cNvSpPr txBox="1">
            <a:spLocks noChangeArrowheads="1"/>
          </p:cNvSpPr>
          <p:nvPr/>
        </p:nvSpPr>
        <p:spPr bwMode="auto">
          <a:xfrm>
            <a:off x="323528" y="4869160"/>
            <a:ext cx="8640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0,4х л</a:t>
            </a:r>
          </a:p>
        </p:txBody>
      </p:sp>
      <p:sp>
        <p:nvSpPr>
          <p:cNvPr id="72" name="Text Box 102"/>
          <p:cNvSpPr txBox="1">
            <a:spLocks noChangeArrowheads="1"/>
          </p:cNvSpPr>
          <p:nvPr/>
        </p:nvSpPr>
        <p:spPr bwMode="auto">
          <a:xfrm>
            <a:off x="1619672" y="4869160"/>
            <a:ext cx="10054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0,6у л</a:t>
            </a:r>
          </a:p>
        </p:txBody>
      </p:sp>
      <p:sp>
        <p:nvSpPr>
          <p:cNvPr id="73" name="Text Box 104"/>
          <p:cNvSpPr txBox="1">
            <a:spLocks noChangeArrowheads="1"/>
          </p:cNvSpPr>
          <p:nvPr/>
        </p:nvSpPr>
        <p:spPr bwMode="auto">
          <a:xfrm>
            <a:off x="3995936" y="4869160"/>
            <a:ext cx="15121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0,7(х+у+5</a:t>
            </a:r>
            <a:r>
              <a:rPr lang="ru-RU" sz="2000" b="1" dirty="0">
                <a:solidFill>
                  <a:srgbClr val="FF0000"/>
                </a:solidFill>
              </a:rPr>
              <a:t>) л</a:t>
            </a:r>
          </a:p>
        </p:txBody>
      </p:sp>
      <p:sp>
        <p:nvSpPr>
          <p:cNvPr id="75" name="Text Box 97"/>
          <p:cNvSpPr txBox="1">
            <a:spLocks noChangeArrowheads="1"/>
          </p:cNvSpPr>
          <p:nvPr/>
        </p:nvSpPr>
        <p:spPr bwMode="auto">
          <a:xfrm>
            <a:off x="4139952" y="4509120"/>
            <a:ext cx="10814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(х+у+5) л</a:t>
            </a:r>
          </a:p>
        </p:txBody>
      </p:sp>
      <p:grpSp>
        <p:nvGrpSpPr>
          <p:cNvPr id="74" name="Group 123"/>
          <p:cNvGrpSpPr>
            <a:grpSpLocks/>
          </p:cNvGrpSpPr>
          <p:nvPr/>
        </p:nvGrpSpPr>
        <p:grpSpPr bwMode="auto">
          <a:xfrm>
            <a:off x="5652120" y="3573548"/>
            <a:ext cx="3168352" cy="645773"/>
            <a:chOff x="1111" y="3471"/>
            <a:chExt cx="3039" cy="365"/>
          </a:xfrm>
        </p:grpSpPr>
        <p:sp>
          <p:nvSpPr>
            <p:cNvPr id="76" name="Text Box 117"/>
            <p:cNvSpPr txBox="1">
              <a:spLocks noChangeArrowheads="1"/>
            </p:cNvSpPr>
            <p:nvPr/>
          </p:nvSpPr>
          <p:spPr bwMode="auto">
            <a:xfrm>
              <a:off x="2769" y="3471"/>
              <a:ext cx="138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dirty="0"/>
                <a:t> кислоты </a:t>
              </a:r>
              <a:endParaRPr lang="ru-RU" dirty="0" smtClean="0"/>
            </a:p>
            <a:p>
              <a:r>
                <a:rPr lang="ru-RU" dirty="0" smtClean="0"/>
                <a:t>в </a:t>
              </a:r>
              <a:r>
                <a:rPr lang="ru-RU" dirty="0"/>
                <a:t>5 литрах</a:t>
              </a:r>
            </a:p>
          </p:txBody>
        </p:sp>
        <p:graphicFrame>
          <p:nvGraphicFramePr>
            <p:cNvPr id="77" name="Object 122"/>
            <p:cNvGraphicFramePr>
              <a:graphicFrameLocks noChangeAspect="1"/>
            </p:cNvGraphicFramePr>
            <p:nvPr/>
          </p:nvGraphicFramePr>
          <p:xfrm>
            <a:off x="1111" y="3471"/>
            <a:ext cx="1658" cy="220"/>
          </p:xfrm>
          <a:graphic>
            <a:graphicData uri="http://schemas.openxmlformats.org/presentationml/2006/ole">
              <p:oleObj spid="_x0000_s80899" name="Формула" r:id="rId4" imgW="888840" imgH="203040" progId="Equation.3">
                <p:embed/>
              </p:oleObj>
            </a:graphicData>
          </a:graphic>
        </p:graphicFrame>
      </p:grpSp>
      <p:sp>
        <p:nvSpPr>
          <p:cNvPr id="78" name="Прямоугольник 77"/>
          <p:cNvSpPr/>
          <p:nvPr/>
        </p:nvSpPr>
        <p:spPr>
          <a:xfrm>
            <a:off x="3059832" y="4857760"/>
            <a:ext cx="504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4 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44" name="Object 106"/>
          <p:cNvGraphicFramePr>
            <a:graphicFrameLocks noChangeAspect="1"/>
          </p:cNvGraphicFramePr>
          <p:nvPr/>
        </p:nvGraphicFramePr>
        <p:xfrm>
          <a:off x="214313" y="5465763"/>
          <a:ext cx="7977187" cy="966787"/>
        </p:xfrm>
        <a:graphic>
          <a:graphicData uri="http://schemas.openxmlformats.org/presentationml/2006/ole">
            <p:oleObj spid="_x0000_s80900" name="Формула" r:id="rId5" imgW="2209680" imgH="241200" progId="Equation.3">
              <p:embed/>
            </p:oleObj>
          </a:graphicData>
        </a:graphic>
      </p:graphicFrame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6" cstate="print"/>
          <a:srcRect l="7995"/>
          <a:stretch>
            <a:fillRect/>
          </a:stretch>
        </p:blipFill>
        <p:spPr bwMode="auto">
          <a:xfrm>
            <a:off x="179512" y="2780928"/>
            <a:ext cx="90060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2708920"/>
            <a:ext cx="115212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7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2420888"/>
            <a:ext cx="1152128" cy="212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323528" y="206084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40%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619672" y="206084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60%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059832" y="198884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80%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4427984" y="19168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70%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/>
      <p:bldP spid="37" grpId="0"/>
      <p:bldP spid="38" grpId="0"/>
      <p:bldP spid="39" grpId="0"/>
      <p:bldP spid="40" grpId="0"/>
      <p:bldP spid="41" grpId="0"/>
      <p:bldP spid="67" grpId="0"/>
      <p:bldP spid="68" grpId="0"/>
      <p:bldP spid="69" grpId="0"/>
      <p:bldP spid="71" grpId="0"/>
      <p:bldP spid="72" grpId="0"/>
      <p:bldP spid="73" grpId="0"/>
      <p:bldP spid="75" grpId="0"/>
      <p:bldP spid="78" grpId="0"/>
      <p:bldP spid="26" grpId="0"/>
      <p:bldP spid="27" grpId="0"/>
      <p:bldP spid="28" grpId="0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0638"/>
            <a:ext cx="91440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9"/>
          <p:cNvSpPr>
            <a:spLocks noChangeArrowheads="1"/>
          </p:cNvSpPr>
          <p:nvPr/>
        </p:nvSpPr>
        <p:spPr bwMode="auto">
          <a:xfrm>
            <a:off x="179512" y="548680"/>
            <a:ext cx="8784976" cy="166845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 dirty="0" smtClean="0">
                <a:solidFill>
                  <a:srgbClr val="990000"/>
                </a:solidFill>
              </a:rPr>
              <a:t>Первый раствор содержит 40% кислоты, а второй -  60% кислоты. </a:t>
            </a:r>
          </a:p>
          <a:p>
            <a:r>
              <a:rPr lang="ru-RU" sz="2000" dirty="0" smtClean="0">
                <a:solidFill>
                  <a:srgbClr val="990000"/>
                </a:solidFill>
              </a:rPr>
              <a:t>Смешав эти растворы и добавив 5 л воды, получили 20-процентный раствор. </a:t>
            </a:r>
          </a:p>
          <a:p>
            <a:r>
              <a:rPr lang="ru-RU" sz="2000" dirty="0" smtClean="0">
                <a:solidFill>
                  <a:srgbClr val="990000"/>
                </a:solidFill>
              </a:rPr>
              <a:t>Если бы вместо воды добавили 5 л 80-процентного раствора, то получился бы</a:t>
            </a:r>
          </a:p>
          <a:p>
            <a:r>
              <a:rPr lang="ru-RU" sz="2000" dirty="0" smtClean="0">
                <a:solidFill>
                  <a:srgbClr val="990000"/>
                </a:solidFill>
              </a:rPr>
              <a:t>70-процентный раствор. </a:t>
            </a:r>
          </a:p>
          <a:p>
            <a:r>
              <a:rPr lang="ru-RU" sz="2000" dirty="0" smtClean="0">
                <a:solidFill>
                  <a:srgbClr val="990000"/>
                </a:solidFill>
              </a:rPr>
              <a:t>Сколько литров 60-процентного раствора кислоты было первоначально? </a:t>
            </a:r>
            <a:endParaRPr lang="ru-RU" sz="2000" dirty="0">
              <a:solidFill>
                <a:srgbClr val="990000"/>
              </a:solidFill>
            </a:endParaRPr>
          </a:p>
        </p:txBody>
      </p:sp>
      <p:graphicFrame>
        <p:nvGraphicFramePr>
          <p:cNvPr id="28778" name="Object 106"/>
          <p:cNvGraphicFramePr>
            <a:graphicFrameLocks noChangeAspect="1"/>
          </p:cNvGraphicFramePr>
          <p:nvPr/>
        </p:nvGraphicFramePr>
        <p:xfrm>
          <a:off x="1259632" y="2636912"/>
          <a:ext cx="3167062" cy="504825"/>
        </p:xfrm>
        <a:graphic>
          <a:graphicData uri="http://schemas.openxmlformats.org/presentationml/2006/ole">
            <p:oleObj spid="_x0000_s81922" name="Формула" r:id="rId4" imgW="1701720" imgH="215640" progId="Equation.3">
              <p:embed/>
            </p:oleObj>
          </a:graphicData>
        </a:graphic>
      </p:graphicFrame>
      <p:graphicFrame>
        <p:nvGraphicFramePr>
          <p:cNvPr id="28793" name="Object 121"/>
          <p:cNvGraphicFramePr>
            <a:graphicFrameLocks noChangeAspect="1"/>
          </p:cNvGraphicFramePr>
          <p:nvPr/>
        </p:nvGraphicFramePr>
        <p:xfrm>
          <a:off x="1187624" y="3140968"/>
          <a:ext cx="3571875" cy="536575"/>
        </p:xfrm>
        <a:graphic>
          <a:graphicData uri="http://schemas.openxmlformats.org/presentationml/2006/ole">
            <p:oleObj spid="_x0000_s81923" name="Формула" r:id="rId5" imgW="1904760" imgH="215640" progId="Equation.3">
              <p:embed/>
            </p:oleObj>
          </a:graphicData>
        </a:graphic>
      </p:graphicFrame>
      <p:sp>
        <p:nvSpPr>
          <p:cNvPr id="6" name="AutoShape 105"/>
          <p:cNvSpPr>
            <a:spLocks/>
          </p:cNvSpPr>
          <p:nvPr/>
        </p:nvSpPr>
        <p:spPr bwMode="auto">
          <a:xfrm>
            <a:off x="971600" y="270892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8799" name="Object 127"/>
          <p:cNvGraphicFramePr>
            <a:graphicFrameLocks noChangeAspect="1"/>
          </p:cNvGraphicFramePr>
          <p:nvPr/>
        </p:nvGraphicFramePr>
        <p:xfrm>
          <a:off x="4932040" y="2852936"/>
          <a:ext cx="720080" cy="311150"/>
        </p:xfrm>
        <a:graphic>
          <a:graphicData uri="http://schemas.openxmlformats.org/presentationml/2006/ole">
            <p:oleObj spid="_x0000_s81924" name="Формула" r:id="rId6" imgW="215640" imgH="152280" progId="Equation.3">
              <p:embed/>
            </p:oleObj>
          </a:graphicData>
        </a:graphic>
      </p:graphicFrame>
      <p:pic>
        <p:nvPicPr>
          <p:cNvPr id="8" name="Рисунок 7" descr="ANd9GcTQXVnvFH2EUPflYs5-4XTH7Wpq-_6ZszurEuw5WS26zEJ9DrHRcw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3429000"/>
            <a:ext cx="2016224" cy="2088232"/>
          </a:xfrm>
          <a:prstGeom prst="rect">
            <a:avLst/>
          </a:prstGeom>
          <a:noFill/>
        </p:spPr>
      </p:pic>
      <p:graphicFrame>
        <p:nvGraphicFramePr>
          <p:cNvPr id="28798" name="Object 126"/>
          <p:cNvGraphicFramePr>
            <a:graphicFrameLocks noChangeAspect="1"/>
          </p:cNvGraphicFramePr>
          <p:nvPr/>
        </p:nvGraphicFramePr>
        <p:xfrm>
          <a:off x="428625" y="4000500"/>
          <a:ext cx="5224463" cy="931863"/>
        </p:xfrm>
        <a:graphic>
          <a:graphicData uri="http://schemas.openxmlformats.org/presentationml/2006/ole">
            <p:oleObj spid="_x0000_s81925" name="Формула" r:id="rId8" imgW="2387520" imgH="457200" progId="Equation.3">
              <p:embed/>
            </p:oleObj>
          </a:graphicData>
        </a:graphic>
      </p:graphicFrame>
      <p:graphicFrame>
        <p:nvGraphicFramePr>
          <p:cNvPr id="28800" name="Object 128"/>
          <p:cNvGraphicFramePr>
            <a:graphicFrameLocks noChangeAspect="1"/>
          </p:cNvGraphicFramePr>
          <p:nvPr/>
        </p:nvGraphicFramePr>
        <p:xfrm>
          <a:off x="428625" y="5214938"/>
          <a:ext cx="2881313" cy="931862"/>
        </p:xfrm>
        <a:graphic>
          <a:graphicData uri="http://schemas.openxmlformats.org/presentationml/2006/ole">
            <p:oleObj spid="_x0000_s81926" name="Формула" r:id="rId9" imgW="1333440" imgH="457200" progId="Equation.3">
              <p:embed/>
            </p:oleObj>
          </a:graphicData>
        </a:graphic>
      </p:graphicFrame>
      <p:graphicFrame>
        <p:nvGraphicFramePr>
          <p:cNvPr id="28801" name="Object 129"/>
          <p:cNvGraphicFramePr>
            <a:graphicFrameLocks noChangeAspect="1"/>
          </p:cNvGraphicFramePr>
          <p:nvPr/>
        </p:nvGraphicFramePr>
        <p:xfrm>
          <a:off x="3929063" y="5214938"/>
          <a:ext cx="1384300" cy="931862"/>
        </p:xfrm>
        <a:graphic>
          <a:graphicData uri="http://schemas.openxmlformats.org/presentationml/2006/ole">
            <p:oleObj spid="_x0000_s81927" name="Формула" r:id="rId10" imgW="672840" imgH="457200" progId="Equation.3">
              <p:embed/>
            </p:oleObj>
          </a:graphicData>
        </a:graphic>
      </p:graphicFrame>
      <p:sp>
        <p:nvSpPr>
          <p:cNvPr id="12" name="AutoShape 130"/>
          <p:cNvSpPr>
            <a:spLocks noChangeArrowheads="1"/>
          </p:cNvSpPr>
          <p:nvPr/>
        </p:nvSpPr>
        <p:spPr bwMode="auto">
          <a:xfrm>
            <a:off x="5643570" y="6143644"/>
            <a:ext cx="2374900" cy="503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dirty="0"/>
              <a:t>Ответ: 2 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8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и на тему веселая математи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0"/>
            <a:ext cx="11161240" cy="72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Проверь себя!</a:t>
            </a:r>
            <a:endParaRPr lang="ru-RU" sz="6000" b="1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Нанотехнологии Нанотехнологическое сообщество - Нанометр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708920"/>
            <a:ext cx="489654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91 : 7 = 13 - Картинка 8533/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0"/>
            <a:ext cx="1907704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179512" y="1772816"/>
            <a:ext cx="1656184" cy="1368152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7164288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Почему </a:t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</a:b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Текстовые задачи ???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3750889"/>
            <a:ext cx="6912768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3200" b="1" dirty="0" smtClean="0"/>
              <a:t>умение считать без калькулятора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35696" y="5402296"/>
            <a:ext cx="691276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3600" b="1" dirty="0" smtClean="0"/>
              <a:t>алгоритм решения</a:t>
            </a:r>
            <a:endParaRPr lang="ru-RU" sz="3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5085184"/>
            <a:ext cx="1505270" cy="1512168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Скругленный прямоугольник 14"/>
          <p:cNvSpPr/>
          <p:nvPr/>
        </p:nvSpPr>
        <p:spPr>
          <a:xfrm>
            <a:off x="179512" y="3212976"/>
            <a:ext cx="1488766" cy="1800200"/>
          </a:xfrm>
          <a:prstGeom prst="roundRect">
            <a:avLst>
              <a:gd name="adj" fmla="val 10000"/>
            </a:avLst>
          </a:prstGeom>
          <a:blipFill rotWithShape="0">
            <a:blip r:embed="rId5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Прямоугольник 12"/>
          <p:cNvSpPr/>
          <p:nvPr/>
        </p:nvSpPr>
        <p:spPr>
          <a:xfrm>
            <a:off x="1835696" y="2161936"/>
            <a:ext cx="691276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3600" b="1" dirty="0" smtClean="0"/>
              <a:t>простая логика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41682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C0000"/>
                </a:solidFill>
              </a:rPr>
              <a:t>Основы решения задач</a:t>
            </a:r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600200"/>
            <a:ext cx="7067128" cy="452596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пропорция </a:t>
            </a:r>
            <a:r>
              <a:rPr lang="ru-RU" dirty="0" smtClean="0"/>
              <a:t>— это равенство вида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516188" y="2492375"/>
          <a:ext cx="2600325" cy="2160588"/>
        </p:xfrm>
        <a:graphic>
          <a:graphicData uri="http://schemas.openxmlformats.org/presentationml/2006/ole">
            <p:oleObj spid="_x0000_s40962" name="Формула" r:id="rId3" imgW="507960" imgH="583920" progId="Equation.3">
              <p:embed/>
            </p:oleObj>
          </a:graphicData>
        </a:graphic>
      </p:graphicFrame>
      <p:pic>
        <p:nvPicPr>
          <p:cNvPr id="7" name="Рисунок 6" descr="учитель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492896"/>
            <a:ext cx="1666875" cy="21621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12160" y="227687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Пример: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5940152" y="2996952"/>
          <a:ext cx="1944216" cy="2376264"/>
        </p:xfrm>
        <a:graphic>
          <a:graphicData uri="http://schemas.openxmlformats.org/presentationml/2006/ole">
            <p:oleObj spid="_x0000_s40963" name="Формула" r:id="rId5" imgW="583920" imgH="1002960" progId="Equation.3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  <a:ln w="50800" cmpd="thinThick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408712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C0000"/>
                </a:solidFill>
              </a:rPr>
              <a:t>Основы решения задач</a:t>
            </a:r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340769"/>
            <a:ext cx="6995120" cy="237626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процент  1 % </a:t>
            </a:r>
            <a:r>
              <a:rPr lang="ru-RU" dirty="0" smtClean="0"/>
              <a:t>— это одна сотая часть от чего либо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267744" y="2420888"/>
          <a:ext cx="6012160" cy="1080120"/>
        </p:xfrm>
        <a:graphic>
          <a:graphicData uri="http://schemas.openxmlformats.org/presentationml/2006/ole">
            <p:oleObj spid="_x0000_s41986" name="Формула" r:id="rId3" imgW="1447560" imgH="393480" progId="Equation.3">
              <p:embed/>
            </p:oleObj>
          </a:graphicData>
        </a:graphic>
      </p:graphicFrame>
      <p:pic>
        <p:nvPicPr>
          <p:cNvPr id="7" name="Рисунок 6" descr="учитель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1666875" cy="21621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528" y="350100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Пример: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  <a:ln w="50800" cmpd="thinThick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251520" y="3933056"/>
            <a:ext cx="36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Найти 20% от числа 400: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940152" y="3933056"/>
            <a:ext cx="34198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либо  400 ∙ 0,2 = 80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251520" y="4581128"/>
            <a:ext cx="6048672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Найти 30% от числа 600:      600 ∙ 0,3 = 180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Найти 5% от числа 1200:     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1200 ∙ 0,05 = 60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323528" y="5579367"/>
            <a:ext cx="7272808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Повышение цены на 10% : 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+ 0,1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=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1,1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Скидка на 25% :   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0,25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ru-RU" sz="240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0,75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22193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3707904" y="3789040"/>
          <a:ext cx="2304256" cy="792088"/>
        </p:xfrm>
        <a:graphic>
          <a:graphicData uri="http://schemas.openxmlformats.org/presentationml/2006/ole">
            <p:oleObj spid="_x0000_s41987" name="Формула" r:id="rId5" imgW="8888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  <p:bldP spid="41995" grpId="0"/>
      <p:bldP spid="41996" grpId="0" animBg="1"/>
      <p:bldP spid="419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Заполните таблицу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07704" y="980728"/>
          <a:ext cx="4402832" cy="56672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170584"/>
                <a:gridCol w="22322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b="0" dirty="0" smtClean="0"/>
                        <a:t>0,5 км</a:t>
                      </a:r>
                      <a:endParaRPr lang="ru-RU" sz="3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3200" b="0" dirty="0" smtClean="0"/>
                        <a:t>м</a:t>
                      </a:r>
                      <a:endParaRPr lang="ru-RU" sz="32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10м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3200" dirty="0" smtClean="0"/>
                        <a:t>см</a:t>
                      </a:r>
                      <a:endParaRPr lang="ru-RU" sz="3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3 т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3200" dirty="0" smtClean="0"/>
                        <a:t>кг</a:t>
                      </a:r>
                      <a:endParaRPr lang="ru-RU" sz="3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0,5 час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3200" dirty="0" smtClean="0"/>
                        <a:t>мин</a:t>
                      </a:r>
                      <a:endParaRPr lang="ru-RU" sz="3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5 мин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3200" dirty="0" smtClean="0"/>
                        <a:t>сек</a:t>
                      </a:r>
                      <a:endParaRPr lang="ru-RU" sz="3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 час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3200" dirty="0" smtClean="0"/>
                        <a:t>сек</a:t>
                      </a:r>
                      <a:endParaRPr lang="ru-RU" sz="3200" dirty="0"/>
                    </a:p>
                  </a:txBody>
                  <a:tcPr anchor="ctr"/>
                </a:tc>
              </a:tr>
              <a:tr h="1061784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 мин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3200" dirty="0" smtClean="0"/>
                        <a:t>час</a:t>
                      </a:r>
                      <a:endParaRPr lang="ru-RU" sz="3200" dirty="0"/>
                    </a:p>
                  </a:txBody>
                  <a:tcPr anchor="ctr"/>
                </a:tc>
              </a:tr>
              <a:tr h="11307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15 мин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3200" dirty="0" smtClean="0"/>
                        <a:t>час</a:t>
                      </a:r>
                      <a:endParaRPr lang="ru-RU" sz="3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32040" y="980728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500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788024" y="1556792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1000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2132856"/>
            <a:ext cx="11521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200" dirty="0" smtClean="0"/>
              <a:t>3000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860032" y="270892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30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3284984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300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3861048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3600</a:t>
            </a:r>
            <a:endParaRPr lang="ru-RU" sz="3200" dirty="0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4427984" y="5733256"/>
          <a:ext cx="1296144" cy="936104"/>
        </p:xfrm>
        <a:graphic>
          <a:graphicData uri="http://schemas.openxmlformats.org/presentationml/2006/ole">
            <p:oleObj spid="_x0000_s58371" name="Формула" r:id="rId3" imgW="482400" imgH="393480" progId="Equation.3">
              <p:embed/>
            </p:oleObj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5004048" y="4581128"/>
          <a:ext cx="588640" cy="864096"/>
        </p:xfrm>
        <a:graphic>
          <a:graphicData uri="http://schemas.openxmlformats.org/presentationml/2006/ole">
            <p:oleObj spid="_x0000_s58373" name="Формула" r:id="rId4" imgW="228600" imgH="393480" progId="Equation.3">
              <p:embed/>
            </p:oleObj>
          </a:graphicData>
        </a:graphic>
      </p:graphicFrame>
      <p:pic>
        <p:nvPicPr>
          <p:cNvPr id="15" name="Рисунок 14" descr="ЕГЭ. гиа по математике 2014 результаты омск школа 91 9а кл Результаты ЕГЭ по математике, ГИА по русскому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588224" y="188640"/>
            <a:ext cx="1676400" cy="1775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Метематика, один из важнейших предметов в мире - Картинка 14692/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4077072"/>
            <a:ext cx="25922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Решив математический ребус, вы прочитаете девиз урока - Картинка 1279/5"/>
          <p:cNvPicPr/>
          <p:nvPr/>
        </p:nvPicPr>
        <p:blipFill>
          <a:blip r:embed="rId7" cstate="print"/>
          <a:srcRect b="9210"/>
          <a:stretch>
            <a:fillRect/>
          </a:stretch>
        </p:blipFill>
        <p:spPr bwMode="auto">
          <a:xfrm>
            <a:off x="0" y="2636912"/>
            <a:ext cx="16383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 w="50800" cmpd="thinThick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География 8 класс учебник коринская - Все учебники на одном сайт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136815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99412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Запишите в виде математического выражения: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268762"/>
          <a:ext cx="7992888" cy="511848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616624"/>
                <a:gridCol w="2376264"/>
              </a:tblGrid>
              <a:tr h="59289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на 5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больше  </a:t>
                      </a:r>
                      <a:r>
                        <a:rPr lang="en-US" sz="2400" i="1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289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ru-RU" sz="2400" b="1" i="0" dirty="0">
                          <a:latin typeface="Times New Roman" pitchFamily="18" charset="0"/>
                          <a:cs typeface="Times New Roman" pitchFamily="18" charset="0"/>
                        </a:rPr>
                        <a:t> в пять раз больше </a:t>
                      </a:r>
                      <a:r>
                        <a:rPr lang="ru-RU" sz="2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ru-RU" sz="2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289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i="0" dirty="0">
                          <a:latin typeface="Times New Roman" pitchFamily="18" charset="0"/>
                          <a:cs typeface="Times New Roman" pitchFamily="18" charset="0"/>
                        </a:rPr>
                        <a:t> на 10 меньше, чем  </a:t>
                      </a:r>
                      <a:r>
                        <a:rPr lang="en-US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ru-RU" sz="2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2557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ru-RU" sz="2400" b="1" i="0" dirty="0">
                          <a:latin typeface="Times New Roman" pitchFamily="18" charset="0"/>
                          <a:cs typeface="Times New Roman" pitchFamily="18" charset="0"/>
                        </a:rPr>
                        <a:t>  меньше </a:t>
                      </a:r>
                      <a:r>
                        <a:rPr lang="ru-RU" sz="2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ru-RU" sz="2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400" b="1" i="0" dirty="0">
                          <a:latin typeface="Times New Roman" pitchFamily="18" charset="0"/>
                          <a:cs typeface="Times New Roman" pitchFamily="18" charset="0"/>
                        </a:rPr>
                        <a:t>в 4 раза</a:t>
                      </a:r>
                      <a:endParaRPr lang="ru-RU" sz="2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858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2400" b="1" i="0" baseline="-25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="1" i="0" dirty="0">
                          <a:latin typeface="Times New Roman" pitchFamily="18" charset="0"/>
                          <a:cs typeface="Times New Roman" pitchFamily="18" charset="0"/>
                        </a:rPr>
                        <a:t> на 1 час 20 мин меньше, чем </a:t>
                      </a:r>
                      <a:r>
                        <a:rPr lang="en-US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2400" b="1" i="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289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i="0" dirty="0">
                          <a:latin typeface="Times New Roman" pitchFamily="18" charset="0"/>
                          <a:cs typeface="Times New Roman" pitchFamily="18" charset="0"/>
                        </a:rPr>
                        <a:t> составляет 60 процентов от </a:t>
                      </a:r>
                      <a:r>
                        <a:rPr lang="ru-RU" sz="2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sz="2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289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2400" b="1" i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больше </a:t>
                      </a:r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n </a:t>
                      </a:r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i="0" dirty="0">
                          <a:latin typeface="Times New Roman" pitchFamily="18" charset="0"/>
                          <a:cs typeface="Times New Roman" pitchFamily="18" charset="0"/>
                        </a:rPr>
                        <a:t>на 25 процентов</a:t>
                      </a:r>
                      <a:endParaRPr lang="ru-RU" sz="2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289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ru-RU" sz="2400" b="1" i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меньше  </a:t>
                      </a:r>
                      <a:r>
                        <a:rPr lang="en-US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2400" b="1" i="0" dirty="0">
                          <a:latin typeface="Times New Roman" pitchFamily="18" charset="0"/>
                          <a:cs typeface="Times New Roman" pitchFamily="18" charset="0"/>
                        </a:rPr>
                        <a:t>  на 45 процентов</a:t>
                      </a:r>
                      <a:endParaRPr lang="ru-RU" sz="2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  <a:ln w="50800" cmpd="thinThick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6588224" y="1340768"/>
          <a:ext cx="1509886" cy="485643"/>
        </p:xfrm>
        <a:graphic>
          <a:graphicData uri="http://schemas.openxmlformats.org/presentationml/2006/ole">
            <p:oleObj spid="_x0000_s59395" name="Формула" r:id="rId4" imgW="571320" imgH="20304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6732240" y="1916832"/>
          <a:ext cx="1008112" cy="504056"/>
        </p:xfrm>
        <a:graphic>
          <a:graphicData uri="http://schemas.openxmlformats.org/presentationml/2006/ole">
            <p:oleObj spid="_x0000_s59396" name="Формула" r:id="rId5" imgW="431640" imgH="203040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6516216" y="2492896"/>
          <a:ext cx="1584176" cy="504056"/>
        </p:xfrm>
        <a:graphic>
          <a:graphicData uri="http://schemas.openxmlformats.org/presentationml/2006/ole">
            <p:oleObj spid="_x0000_s59397" name="Формула" r:id="rId6" imgW="634680" imgH="203040" progId="Equation.3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6876256" y="2996952"/>
          <a:ext cx="897756" cy="936104"/>
        </p:xfrm>
        <a:graphic>
          <a:graphicData uri="http://schemas.openxmlformats.org/presentationml/2006/ole">
            <p:oleObj spid="_x0000_s59398" name="Формула" r:id="rId7" imgW="393480" imgH="393480" progId="Equation.3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6444208" y="3789040"/>
          <a:ext cx="1584176" cy="864096"/>
        </p:xfrm>
        <a:graphic>
          <a:graphicData uri="http://schemas.openxmlformats.org/presentationml/2006/ole">
            <p:oleObj spid="_x0000_s59399" name="Формула" r:id="rId8" imgW="685800" imgH="393480" progId="Equation.3">
              <p:embed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6660232" y="4653136"/>
          <a:ext cx="1440160" cy="504056"/>
        </p:xfrm>
        <a:graphic>
          <a:graphicData uri="http://schemas.openxmlformats.org/presentationml/2006/ole">
            <p:oleObj spid="_x0000_s59400" name="Формула" r:id="rId9" imgW="558720" imgH="203040" progId="Equation.3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6516216" y="5301208"/>
          <a:ext cx="1800200" cy="504056"/>
        </p:xfrm>
        <a:graphic>
          <a:graphicData uri="http://schemas.openxmlformats.org/presentationml/2006/ole">
            <p:oleObj spid="_x0000_s59401" name="Формула" r:id="rId10" imgW="622080" imgH="203040" progId="Equation.3">
              <p:embed/>
            </p:oleObj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6516216" y="5805264"/>
          <a:ext cx="1764010" cy="533648"/>
        </p:xfrm>
        <a:graphic>
          <a:graphicData uri="http://schemas.openxmlformats.org/presentationml/2006/ole">
            <p:oleObj spid="_x0000_s59403" name="Формула" r:id="rId11" imgW="64764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и на тему веселая математи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0"/>
            <a:ext cx="11161240" cy="72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907704" y="2204864"/>
          <a:ext cx="5040560" cy="2592289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368152"/>
                <a:gridCol w="1440160"/>
                <a:gridCol w="2232248"/>
              </a:tblGrid>
              <a:tr h="1005977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Фирма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Цена стекла</a:t>
                      </a:r>
                    </a:p>
                    <a:p>
                      <a:r>
                        <a:rPr lang="ru-RU" sz="2000" b="1" dirty="0" smtClean="0"/>
                        <a:t>(за 1 м</a:t>
                      </a:r>
                      <a:r>
                        <a:rPr lang="ru-RU" sz="2000" b="1" baseline="30000" dirty="0" smtClean="0"/>
                        <a:t>2</a:t>
                      </a:r>
                      <a:r>
                        <a:rPr lang="ru-RU" sz="2000" b="1" dirty="0" smtClean="0"/>
                        <a:t>)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Резка</a:t>
                      </a:r>
                      <a:r>
                        <a:rPr lang="ru-RU" sz="2000" b="1" baseline="0" dirty="0" smtClean="0"/>
                        <a:t> и шлифовка (за одно стекло)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33208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Стекляшка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430 руб.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70 руб.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33208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Стёклышко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450 руб.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60 руб.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19896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Вдребезги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460 руб.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55 руб.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67744" y="4941168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Сколько рублей будет стоить самый дешевый заказ?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19672" y="980728"/>
            <a:ext cx="6696744" cy="115212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692696"/>
            <a:ext cx="6552728" cy="1512168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3800" b="1" dirty="0" smtClean="0">
                <a:solidFill>
                  <a:schemeClr val="accent5">
                    <a:lumMod val="50000"/>
                  </a:schemeClr>
                </a:solidFill>
              </a:rPr>
              <a:t>Задача 1 </a:t>
            </a:r>
            <a:r>
              <a:rPr lang="ru-RU" sz="3800" dirty="0" smtClean="0">
                <a:solidFill>
                  <a:schemeClr val="bg1"/>
                </a:solidFill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1"/>
                </a:solidFill>
              </a:rPr>
              <a:t>  Библиотеке </a:t>
            </a:r>
            <a:r>
              <a:rPr lang="ru-RU" b="1" dirty="0">
                <a:solidFill>
                  <a:schemeClr val="bg1"/>
                </a:solidFill>
              </a:rPr>
              <a:t>для изготовления книжных полок требуется </a:t>
            </a:r>
            <a:r>
              <a:rPr lang="ru-RU" b="1" dirty="0" smtClean="0">
                <a:solidFill>
                  <a:schemeClr val="bg1"/>
                </a:solidFill>
              </a:rPr>
              <a:t>заказать 52 </a:t>
            </a:r>
            <a:r>
              <a:rPr lang="ru-RU" b="1" dirty="0">
                <a:solidFill>
                  <a:schemeClr val="bg1"/>
                </a:solidFill>
              </a:rPr>
              <a:t>одинаковых стекла в одной из трёх фирм. Площадь каждого стекла 0,25 м</a:t>
            </a:r>
            <a:r>
              <a:rPr lang="ru-RU" b="1" baseline="30000" dirty="0">
                <a:solidFill>
                  <a:schemeClr val="bg1"/>
                </a:solidFill>
              </a:rPr>
              <a:t>2</a:t>
            </a:r>
            <a:r>
              <a:rPr lang="ru-RU" b="1" dirty="0">
                <a:solidFill>
                  <a:schemeClr val="bg1"/>
                </a:solidFill>
              </a:rPr>
              <a:t>. Ниже приведены цены на стекло, а также на резку стекла и шлифовку края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r>
              <a:rPr lang="ru-RU" dirty="0">
                <a:solidFill>
                  <a:schemeClr val="bg1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86"/>
            <a:ext cx="9144000" cy="714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0" y="764704"/>
            <a:ext cx="9144000" cy="153154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" y="3356992"/>
          <a:ext cx="9144001" cy="3287329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925052"/>
                <a:gridCol w="2430925"/>
                <a:gridCol w="2720685"/>
                <a:gridCol w="2067339"/>
              </a:tblGrid>
              <a:tr h="70928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Фирма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Цена стекла</a:t>
                      </a:r>
                    </a:p>
                    <a:p>
                      <a:r>
                        <a:rPr lang="ru-RU" sz="2000" dirty="0" smtClean="0"/>
                        <a:t>(в руб. за 1 м</a:t>
                      </a:r>
                      <a:r>
                        <a:rPr lang="ru-RU" sz="2000" baseline="30000" dirty="0" smtClean="0"/>
                        <a:t>2</a:t>
                      </a:r>
                      <a:r>
                        <a:rPr lang="ru-RU" sz="2000" dirty="0" smtClean="0"/>
                        <a:t>)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Резка</a:t>
                      </a:r>
                      <a:r>
                        <a:rPr lang="ru-RU" sz="2000" baseline="0" dirty="0" smtClean="0"/>
                        <a:t> и шлифовка </a:t>
                      </a:r>
                    </a:p>
                    <a:p>
                      <a:r>
                        <a:rPr lang="ru-RU" sz="2000" baseline="0" dirty="0" smtClean="0"/>
                        <a:t>(в руб. за одно стекло)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Итоговая сумма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59347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Стекляшка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430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70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59347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Стёклышко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450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60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59347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Вдребезги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460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55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964488" cy="1944216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sz="2200" b="1" dirty="0" smtClean="0"/>
              <a:t>     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Задача 1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>
                <a:solidFill>
                  <a:schemeClr val="bg1"/>
                </a:solidFill>
              </a:rPr>
              <a:t>Библиотеке для изготовления книжных полок требуется заказать 52 одинаковых стекла в одной из трёх фирм. Площадь каждого стекла 0,25 м</a:t>
            </a:r>
            <a:r>
              <a:rPr lang="ru-RU" sz="2200" b="1" baseline="30000" dirty="0" smtClean="0">
                <a:solidFill>
                  <a:schemeClr val="bg1"/>
                </a:solidFill>
              </a:rPr>
              <a:t>2</a:t>
            </a:r>
            <a:r>
              <a:rPr lang="ru-RU" sz="2200" b="1" dirty="0" smtClean="0">
                <a:solidFill>
                  <a:schemeClr val="bg1"/>
                </a:solidFill>
              </a:rPr>
              <a:t>. Ниже приведены цены на стекло, а также на резку стекла и шлифовку края.</a:t>
            </a:r>
            <a:r>
              <a:rPr lang="ru-RU" sz="2200" dirty="0" smtClean="0">
                <a:solidFill>
                  <a:schemeClr val="bg1"/>
                </a:solidFill>
              </a:rPr>
              <a:t> </a:t>
            </a:r>
            <a:r>
              <a:rPr lang="ru-RU" sz="2200" b="1" dirty="0" smtClean="0">
                <a:solidFill>
                  <a:schemeClr val="bg1"/>
                </a:solidFill>
              </a:rPr>
              <a:t>Сколько рублей будет стоить самый дешевый заказ?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2688</TotalTime>
  <Words>1143</Words>
  <Application>Microsoft Office PowerPoint</Application>
  <PresentationFormat>Экран (4:3)</PresentationFormat>
  <Paragraphs>227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Формула</vt:lpstr>
      <vt:lpstr>Слайд 1</vt:lpstr>
      <vt:lpstr>Дорогу осилит идущий, а математику – мыслящий !</vt:lpstr>
      <vt:lpstr>Почему  Текстовые задачи ???</vt:lpstr>
      <vt:lpstr>Основы решения задач</vt:lpstr>
      <vt:lpstr>Основы решения задач</vt:lpstr>
      <vt:lpstr>Заполните таблицу</vt:lpstr>
      <vt:lpstr>Запишите в виде математического выражения:</vt:lpstr>
      <vt:lpstr>Слайд 8</vt:lpstr>
      <vt:lpstr>      Задача 1  Библиотеке для изготовления книжных полок требуется заказать 52 одинаковых стекла в одной из трёх фирм. Площадь каждого стекла 0,25 м2. Ниже приведены цены на стекло, а также на резку стекла и шлифовку края. Сколько рублей будет стоить самый дешевый заказ?</vt:lpstr>
      <vt:lpstr>Слайд 10</vt:lpstr>
      <vt:lpstr>Слайд 11</vt:lpstr>
      <vt:lpstr>Слайд 12</vt:lpstr>
      <vt:lpstr>Слайд 13</vt:lpstr>
      <vt:lpstr>Слайд 14</vt:lpstr>
      <vt:lpstr>Задача 5  (на работу)</vt:lpstr>
      <vt:lpstr>Слайд 16</vt:lpstr>
      <vt:lpstr>Слайд 17</vt:lpstr>
      <vt:lpstr>Слайд 18</vt:lpstr>
      <vt:lpstr>Задача 6 (на проценты)  Брюки дороже рубашки на 30% и дешевле пиджака на 22%.  На сколько процентов рубашка дешевле пиджака? </vt:lpstr>
      <vt:lpstr>Текстовая задача № 7 (на проценты)</vt:lpstr>
      <vt:lpstr>Пусть 1-первоначальная стоимость акции</vt:lpstr>
      <vt:lpstr>Задача № 8 (на смеси и сплавы )</vt:lpstr>
      <vt:lpstr>Слайд 23</vt:lpstr>
      <vt:lpstr>Слайд 24</vt:lpstr>
      <vt:lpstr>Слайд 25</vt:lpstr>
      <vt:lpstr>Проверь себя!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Приветствие</dc:title>
  <dc:creator>Медведева</dc:creator>
  <cp:lastModifiedBy>информатика</cp:lastModifiedBy>
  <cp:revision>242</cp:revision>
  <dcterms:created xsi:type="dcterms:W3CDTF">2014-10-15T09:36:10Z</dcterms:created>
  <dcterms:modified xsi:type="dcterms:W3CDTF">2015-01-27T04:59:48Z</dcterms:modified>
</cp:coreProperties>
</file>