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ms-office.legacyDiagramTex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6" r:id="rId2"/>
    <p:sldId id="282" r:id="rId3"/>
    <p:sldId id="286" r:id="rId4"/>
    <p:sldId id="257" r:id="rId5"/>
    <p:sldId id="256" r:id="rId6"/>
    <p:sldId id="297" r:id="rId7"/>
    <p:sldId id="296" r:id="rId8"/>
    <p:sldId id="303" r:id="rId9"/>
    <p:sldId id="284" r:id="rId10"/>
    <p:sldId id="309" r:id="rId11"/>
    <p:sldId id="312" r:id="rId12"/>
    <p:sldId id="299" r:id="rId13"/>
    <p:sldId id="304" r:id="rId14"/>
    <p:sldId id="306" r:id="rId15"/>
    <p:sldId id="305" r:id="rId16"/>
    <p:sldId id="307" r:id="rId17"/>
    <p:sldId id="283" r:id="rId18"/>
    <p:sldId id="260" r:id="rId19"/>
    <p:sldId id="261" r:id="rId20"/>
    <p:sldId id="262" r:id="rId21"/>
    <p:sldId id="263" r:id="rId22"/>
    <p:sldId id="264" r:id="rId23"/>
    <p:sldId id="265" r:id="rId24"/>
    <p:sldId id="266" r:id="rId25"/>
    <p:sldId id="259" r:id="rId26"/>
    <p:sldId id="311" r:id="rId27"/>
    <p:sldId id="277" r:id="rId28"/>
    <p:sldId id="285" r:id="rId29"/>
    <p:sldId id="278" r:id="rId30"/>
    <p:sldId id="292" r:id="rId31"/>
    <p:sldId id="293" r:id="rId32"/>
    <p:sldId id="298" r:id="rId33"/>
    <p:sldId id="291" r:id="rId34"/>
    <p:sldId id="272" r:id="rId35"/>
    <p:sldId id="310" r:id="rId3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0066"/>
    <a:srgbClr val="CCFF99"/>
    <a:srgbClr val="FFFFFF"/>
    <a:srgbClr val="FFFF00"/>
    <a:srgbClr val="66CCFF"/>
    <a:srgbClr val="CCCC00"/>
    <a:srgbClr val="FF99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5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06/relationships/legacyDocTextInfo" Target="legacyDocTextInfo.bin"/><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E3790-B4D7-412D-BF38-D21B1CA59373}" type="datetimeFigureOut">
              <a:rPr lang="ru-RU" smtClean="0"/>
              <a:pPr/>
              <a:t>05.12.2012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32543E-99C5-428B-9AC3-B95340AF86F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a:ln/>
        </p:spPr>
      </p:sp>
      <p:sp>
        <p:nvSpPr>
          <p:cNvPr id="57347" name="Rectangle 3"/>
          <p:cNvSpPr>
            <a:spLocks noGrp="1"/>
          </p:cNvSpPr>
          <p:nvPr>
            <p:ph type="body" idx="1"/>
          </p:nvPr>
        </p:nvSpPr>
        <p:spPr>
          <a:noFill/>
          <a:ln/>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a:ln/>
        </p:spPr>
      </p:sp>
      <p:sp>
        <p:nvSpPr>
          <p:cNvPr id="58371" name="Rectangle 3"/>
          <p:cNvSpPr>
            <a:spLocks noGrp="1"/>
          </p:cNvSpPr>
          <p:nvPr>
            <p:ph type="body" idx="1"/>
          </p:nvPr>
        </p:nvSpPr>
        <p:spPr>
          <a:noFill/>
          <a:ln/>
        </p:spPr>
        <p:txBody>
          <a:bodyPr/>
          <a:lstStyle/>
          <a:p>
            <a:pPr eaLnBrk="1" hangingPunct="1"/>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a:ln/>
        </p:spPr>
      </p:sp>
      <p:sp>
        <p:nvSpPr>
          <p:cNvPr id="53251" name="Заметки 2"/>
          <p:cNvSpPr>
            <a:spLocks noGrp="1"/>
          </p:cNvSpPr>
          <p:nvPr>
            <p:ph type="body" idx="1"/>
          </p:nvPr>
        </p:nvSpPr>
        <p:spPr>
          <a:noFill/>
          <a:ln/>
        </p:spPr>
        <p:txBody>
          <a:bodyPr/>
          <a:lstStyle/>
          <a:p>
            <a:pPr eaLnBrk="1" hangingPunct="1"/>
            <a:r>
              <a:rPr lang="ru-RU" smtClean="0"/>
              <a:t>После знакомства с начальной информацией на данном слайде для появления следующей информации щелкнуть по кнопке </a:t>
            </a:r>
            <a:r>
              <a:rPr lang="en-US" smtClean="0"/>
              <a:t>i. </a:t>
            </a:r>
            <a:r>
              <a:rPr lang="ru-RU" smtClean="0"/>
              <a:t>Для перехода к следующему слайду щелкнуть по данному слайду.</a:t>
            </a:r>
          </a:p>
        </p:txBody>
      </p:sp>
      <p:sp>
        <p:nvSpPr>
          <p:cNvPr id="53252"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5B0DAD0-734F-4E42-BEB7-CAC0BDAAFBEA}" type="slidenum">
              <a:rPr lang="ru-RU" sz="1200"/>
              <a:pPr algn="r"/>
              <a:t>33</a:t>
            </a:fld>
            <a:endParaRPr lang="ru-RU"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F32543E-99C5-428B-9AC3-B95340AF86F0}" type="slidenum">
              <a:rPr lang="ru-RU" smtClean="0"/>
              <a:pPr/>
              <a:t>35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a:ln/>
        </p:spPr>
      </p:sp>
      <p:sp>
        <p:nvSpPr>
          <p:cNvPr id="57347" name="Rectangle 3"/>
          <p:cNvSpPr>
            <a:spLocks noGrp="1"/>
          </p:cNvSpPr>
          <p:nvPr>
            <p:ph type="body" idx="1"/>
          </p:nvPr>
        </p:nvSpPr>
        <p:spPr>
          <a:noFill/>
          <a:ln/>
        </p:spPr>
        <p:txBody>
          <a:bodyPr/>
          <a:lstStyle/>
          <a:p>
            <a:pPr eaLnBrk="1" hangingPunct="1"/>
            <a:endParaRPr lang="ru-R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a:ln/>
        </p:spPr>
      </p:sp>
      <p:sp>
        <p:nvSpPr>
          <p:cNvPr id="57347" name="Rectangle 3"/>
          <p:cNvSpPr>
            <a:spLocks noGrp="1"/>
          </p:cNvSpPr>
          <p:nvPr>
            <p:ph type="body" idx="1"/>
          </p:nvPr>
        </p:nvSpPr>
        <p:spPr>
          <a:noFill/>
          <a:ln/>
        </p:spPr>
        <p:txBody>
          <a:bodyPr/>
          <a:lstStyle/>
          <a:p>
            <a:pPr eaLnBrk="1" hangingPunct="1"/>
            <a:endParaRPr lang="ru-R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a:ln/>
        </p:spPr>
      </p:sp>
      <p:sp>
        <p:nvSpPr>
          <p:cNvPr id="57347" name="Rectangle 3"/>
          <p:cNvSpPr>
            <a:spLocks noGrp="1"/>
          </p:cNvSpPr>
          <p:nvPr>
            <p:ph type="body" idx="1"/>
          </p:nvPr>
        </p:nvSpPr>
        <p:spPr>
          <a:noFill/>
          <a:ln/>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a:ln/>
        </p:spPr>
      </p:sp>
      <p:sp>
        <p:nvSpPr>
          <p:cNvPr id="57347" name="Rectangle 3"/>
          <p:cNvSpPr>
            <a:spLocks noGrp="1"/>
          </p:cNvSpPr>
          <p:nvPr>
            <p:ph type="body" idx="1"/>
          </p:nvPr>
        </p:nvSpPr>
        <p:spPr>
          <a:noFill/>
          <a:ln/>
        </p:spPr>
        <p:txBody>
          <a:bodyPr/>
          <a:lstStyle/>
          <a:p>
            <a:pPr eaLnBrk="1" hangingPunct="1"/>
            <a:endParaRPr lang="ru-RU"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a:ln/>
        </p:spPr>
      </p:sp>
      <p:sp>
        <p:nvSpPr>
          <p:cNvPr id="57347" name="Rectangle 3"/>
          <p:cNvSpPr>
            <a:spLocks noGrp="1"/>
          </p:cNvSpPr>
          <p:nvPr>
            <p:ph type="body" idx="1"/>
          </p:nvPr>
        </p:nvSpPr>
        <p:spPr>
          <a:noFill/>
          <a:ln/>
        </p:spPr>
        <p:txBody>
          <a:bodyPr/>
          <a:lstStyle/>
          <a:p>
            <a:pPr eaLnBrk="1" hangingPunct="1"/>
            <a:endParaRPr lang="ru-RU"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ln/>
        </p:spPr>
      </p:sp>
      <p:sp>
        <p:nvSpPr>
          <p:cNvPr id="54275" name="Rectangle 3"/>
          <p:cNvSpPr>
            <a:spLocks noGrp="1"/>
          </p:cNvSpPr>
          <p:nvPr>
            <p:ph type="body" idx="1"/>
          </p:nvPr>
        </p:nvSpPr>
        <p:spPr>
          <a:noFill/>
          <a:ln/>
        </p:spPr>
        <p:txBody>
          <a:bodyPr/>
          <a:lstStyle/>
          <a:p>
            <a:pPr eaLnBrk="1" hangingPunct="1"/>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ln/>
        </p:spPr>
      </p:sp>
      <p:sp>
        <p:nvSpPr>
          <p:cNvPr id="54275" name="Rectangle 3"/>
          <p:cNvSpPr>
            <a:spLocks noGrp="1"/>
          </p:cNvSpPr>
          <p:nvPr>
            <p:ph type="body" idx="1"/>
          </p:nvPr>
        </p:nvSpPr>
        <p:spPr>
          <a:noFill/>
          <a:ln/>
        </p:spPr>
        <p:txBody>
          <a:bodyPr/>
          <a:lstStyle/>
          <a:p>
            <a:pPr eaLnBrk="1" hangingPunct="1"/>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a:ln/>
        </p:spPr>
      </p:sp>
      <p:sp>
        <p:nvSpPr>
          <p:cNvPr id="55299" name="Заметки 2"/>
          <p:cNvSpPr>
            <a:spLocks noGrp="1"/>
          </p:cNvSpPr>
          <p:nvPr>
            <p:ph type="body" idx="1"/>
          </p:nvPr>
        </p:nvSpPr>
        <p:spPr>
          <a:noFill/>
          <a:ln/>
        </p:spPr>
        <p:txBody>
          <a:bodyPr/>
          <a:lstStyle/>
          <a:p>
            <a:pPr eaLnBrk="1" hangingPunct="1"/>
            <a:r>
              <a:rPr lang="ru-RU" smtClean="0"/>
              <a:t>После знакомства с начальной информацией на данном слайде для появления следующей информации щелкнуть по кнопке </a:t>
            </a:r>
            <a:r>
              <a:rPr lang="en-US" smtClean="0"/>
              <a:t>i. </a:t>
            </a:r>
            <a:r>
              <a:rPr lang="ru-RU" smtClean="0"/>
              <a:t>Для перехода к следующему слайду щелкнуть по данному слайду.</a:t>
            </a:r>
          </a:p>
        </p:txBody>
      </p:sp>
      <p:sp>
        <p:nvSpPr>
          <p:cNvPr id="55300" name="Номер слайда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D5867A2-03A2-49BE-8FE4-E50C157DB8BA}" type="slidenum">
              <a:rPr lang="ru-RU" sz="1200"/>
              <a:pPr algn="r"/>
              <a:t>31</a:t>
            </a:fld>
            <a:endParaRPr lang="ru-RU"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E98B2B4-7622-46FD-8370-B803D2FB13B9}" type="slidenum">
              <a:rPr lang="ru-RU"/>
              <a:pPr>
                <a:defRPr/>
              </a:pPr>
              <a:t>‹#›</a:t>
            </a:fld>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602CEC7-4847-48C7-80B0-6030DA95CEA3}" type="slidenum">
              <a:rPr lang="ru-RU"/>
              <a:pPr>
                <a:defRPr/>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43E5004-389A-4E15-A544-46F17F8147A1}" type="slidenum">
              <a:rPr lang="ru-RU"/>
              <a:pPr>
                <a:defRPr/>
              </a:pPr>
              <a:t>‹#›</a:t>
            </a:fld>
            <a:endParaRPr lang="ru-RU"/>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0EE44913-FD62-4EBB-A0CF-AB2BB2DFFA22}" type="slidenum">
              <a:rPr lang="ru-RU"/>
              <a:pPr>
                <a:defRPr/>
              </a:pPr>
              <a:t>‹#›</a:t>
            </a:fld>
            <a:endParaRPr lang="ru-RU"/>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77910CB-9F4F-4B53-8CA5-CC5491805D6C}" type="slidenum">
              <a:rPr lang="ru-RU"/>
              <a:pPr>
                <a:defRPr/>
              </a:pPr>
              <a:t>‹#›</a:t>
            </a:fld>
            <a:endParaRPr lang="ru-RU"/>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609600"/>
            <a:ext cx="77724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685800" y="1981200"/>
            <a:ext cx="7772400" cy="4114800"/>
          </a:xfrm>
        </p:spPr>
        <p:txBody>
          <a:bodyPr/>
          <a:lstStyle/>
          <a:p>
            <a:pPr lvl="0"/>
            <a:endParaRPr lang="ru-RU" noProof="0" smtClean="0"/>
          </a:p>
        </p:txBody>
      </p:sp>
    </p:spTree>
  </p:cSld>
  <p:clrMapOvr>
    <a:masterClrMapping/>
  </p:clrMapOvr>
  <p:transition advTm="10800">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6352C45-F50B-4400-9019-CB598F1EBDA0}" type="slidenum">
              <a:rPr lang="ru-RU"/>
              <a:pPr>
                <a:defRPr/>
              </a:pPr>
              <a:t>‹#›</a:t>
            </a:fld>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F0B8487-B2C0-4A78-A7E0-7ABCFE3A14A5}" type="slidenum">
              <a:rPr lang="ru-RU"/>
              <a:pPr>
                <a:defRPr/>
              </a:pPr>
              <a:t>‹#›</a:t>
            </a:fld>
            <a:endParaRPr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5A150D1-55BF-4445-A547-60D1D0F48002}" type="slidenum">
              <a:rPr lang="ru-RU"/>
              <a:pPr>
                <a:defRPr/>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54AE3D80-D2E8-40C3-8121-E81773169992}" type="slidenum">
              <a:rPr lang="ru-RU"/>
              <a:pPr>
                <a:defRPr/>
              </a:pPr>
              <a:t>‹#›</a:t>
            </a:fld>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A335AB33-C596-4A52-A9F3-3A70807E9EF5}" type="slidenum">
              <a:rPr lang="ru-RU"/>
              <a:pPr>
                <a:defRPr/>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8E49DF51-CD45-43D4-A728-942BA489648A}" type="slidenum">
              <a:rPr lang="ru-RU"/>
              <a:pPr>
                <a:defRPr/>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651C833-9934-49AB-99F1-C5F1A89B14C4}" type="slidenum">
              <a:rPr lang="ru-RU"/>
              <a:pPr>
                <a:defRPr/>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9D14C41-5172-46B6-A7A8-4D29CC4FDF1F}" type="slidenum">
              <a:rPr lang="ru-RU"/>
              <a:pPr>
                <a:defRPr/>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email"/>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F053C6AF-C1D4-4DB4-96BD-64B06D8006D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6.pn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8662" y="571480"/>
            <a:ext cx="7215238" cy="923330"/>
          </a:xfrm>
          <a:prstGeom prst="rect">
            <a:avLst/>
          </a:prstGeom>
          <a:noFill/>
        </p:spPr>
        <p:txBody>
          <a:bodyPr wrap="square" rtlCol="0">
            <a:spAutoFit/>
          </a:bodyPr>
          <a:lstStyle/>
          <a:p>
            <a:endParaRPr lang="ru-RU" dirty="0" smtClean="0"/>
          </a:p>
          <a:p>
            <a:endParaRPr lang="ru-RU" dirty="0"/>
          </a:p>
          <a:p>
            <a:endParaRPr lang="ru-RU" dirty="0" smtClean="0"/>
          </a:p>
        </p:txBody>
      </p:sp>
      <p:pic>
        <p:nvPicPr>
          <p:cNvPr id="3" name="Picture 5" descr="brdn012"/>
          <p:cNvPicPr>
            <a:picLocks noChangeAspect="1" noChangeArrowheads="1"/>
          </p:cNvPicPr>
          <p:nvPr/>
        </p:nvPicPr>
        <p:blipFill>
          <a:blip r:embed="rId2"/>
          <a:srcRect/>
          <a:stretch>
            <a:fillRect/>
          </a:stretch>
        </p:blipFill>
        <p:spPr bwMode="auto">
          <a:xfrm>
            <a:off x="-76200" y="0"/>
            <a:ext cx="9220200" cy="6915150"/>
          </a:xfrm>
          <a:prstGeom prst="rect">
            <a:avLst/>
          </a:prstGeom>
          <a:noFill/>
        </p:spPr>
      </p:pic>
      <p:sp>
        <p:nvSpPr>
          <p:cNvPr id="5" name="Прямоугольник 2"/>
          <p:cNvSpPr>
            <a:spLocks noChangeArrowheads="1"/>
          </p:cNvSpPr>
          <p:nvPr/>
        </p:nvSpPr>
        <p:spPr bwMode="auto">
          <a:xfrm>
            <a:off x="642910" y="428604"/>
            <a:ext cx="8001056" cy="3785652"/>
          </a:xfrm>
          <a:prstGeom prst="rect">
            <a:avLst/>
          </a:prstGeom>
          <a:noFill/>
          <a:ln w="9525">
            <a:noFill/>
            <a:miter lim="800000"/>
            <a:headEnd/>
            <a:tailEnd/>
          </a:ln>
        </p:spPr>
        <p:txBody>
          <a:bodyPr wrap="square">
            <a:spAutoFit/>
          </a:bodyPr>
          <a:lstStyle/>
          <a:p>
            <a:pPr algn="ctr"/>
            <a:r>
              <a:rPr lang="ru-RU" sz="6000" b="1" dirty="0" smtClean="0">
                <a:solidFill>
                  <a:srgbClr val="C00000"/>
                </a:solidFill>
              </a:rPr>
              <a:t>ГЕРОЯМ ОТЕЧЕСТВЕННОЙ ВОЙНЫ 1812 ГОДА ПОСВЯЩАЕТСЯ…</a:t>
            </a:r>
            <a:endParaRPr lang="ru-RU" sz="6000" b="1"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35"/>
          <p:cNvSpPr>
            <a:spLocks noGrp="1" noChangeArrowheads="1"/>
          </p:cNvSpPr>
          <p:nvPr>
            <p:ph type="title"/>
          </p:nvPr>
        </p:nvSpPr>
        <p:spPr>
          <a:xfrm>
            <a:off x="0" y="285728"/>
            <a:ext cx="9144000" cy="1214446"/>
          </a:xfrm>
        </p:spPr>
        <p:txBody>
          <a:bodyPr/>
          <a:lstStyle/>
          <a:p>
            <a:pPr eaLnBrk="1" hangingPunct="1"/>
            <a:r>
              <a:rPr lang="ru-RU" sz="3600" dirty="0" smtClean="0"/>
              <a:t>В войне 1812 года были крестьянские и армейские партизанские отряды</a:t>
            </a:r>
          </a:p>
        </p:txBody>
      </p:sp>
      <p:graphicFrame>
        <p:nvGraphicFramePr>
          <p:cNvPr id="1026" name="Organization Chart 27"/>
          <p:cNvGraphicFramePr>
            <a:graphicFrameLocks/>
          </p:cNvGraphicFramePr>
          <p:nvPr>
            <p:ph idx="1"/>
          </p:nvPr>
        </p:nvGraphicFramePr>
        <p:xfrm>
          <a:off x="642910" y="1571612"/>
          <a:ext cx="7772400" cy="2809876"/>
        </p:xfrm>
        <a:graphic>
          <a:graphicData uri="http://schemas.openxmlformats.org/drawingml/2006/compatibility">
            <com:legacyDrawing xmlns:com="http://schemas.openxmlformats.org/drawingml/2006/compatibility" spid="_x0000_s38914"/>
          </a:graphicData>
        </a:graphic>
      </p:graphicFrame>
      <p:pic>
        <p:nvPicPr>
          <p:cNvPr id="1034" name="Picture 44" descr="kurin_g"/>
          <p:cNvPicPr>
            <a:picLocks noChangeAspect="1" noChangeArrowheads="1"/>
          </p:cNvPicPr>
          <p:nvPr/>
        </p:nvPicPr>
        <p:blipFill>
          <a:blip r:embed="rId3"/>
          <a:srcRect/>
          <a:stretch>
            <a:fillRect/>
          </a:stretch>
        </p:blipFill>
        <p:spPr bwMode="auto">
          <a:xfrm>
            <a:off x="2857488" y="4500570"/>
            <a:ext cx="1323972" cy="1857388"/>
          </a:xfrm>
          <a:prstGeom prst="rect">
            <a:avLst/>
          </a:prstGeom>
          <a:noFill/>
          <a:ln w="9525">
            <a:noFill/>
            <a:miter lim="800000"/>
            <a:headEnd/>
            <a:tailEnd/>
          </a:ln>
        </p:spPr>
      </p:pic>
      <p:sp>
        <p:nvSpPr>
          <p:cNvPr id="1035" name="Rectangle 45"/>
          <p:cNvSpPr>
            <a:spLocks noChangeArrowheads="1"/>
          </p:cNvSpPr>
          <p:nvPr/>
        </p:nvSpPr>
        <p:spPr bwMode="auto">
          <a:xfrm>
            <a:off x="914400" y="6357958"/>
            <a:ext cx="990600" cy="461665"/>
          </a:xfrm>
          <a:prstGeom prst="rect">
            <a:avLst/>
          </a:prstGeom>
          <a:noFill/>
          <a:ln w="9525">
            <a:noFill/>
            <a:miter lim="800000"/>
            <a:headEnd/>
            <a:tailEnd/>
          </a:ln>
        </p:spPr>
        <p:txBody>
          <a:bodyPr wrap="square">
            <a:spAutoFit/>
          </a:bodyPr>
          <a:lstStyle/>
          <a:p>
            <a:r>
              <a:rPr lang="ru-RU" sz="1200" dirty="0" err="1"/>
              <a:t>Васелиса</a:t>
            </a:r>
            <a:r>
              <a:rPr lang="ru-RU" sz="1200" dirty="0"/>
              <a:t> Кожина</a:t>
            </a:r>
          </a:p>
        </p:txBody>
      </p:sp>
      <p:sp>
        <p:nvSpPr>
          <p:cNvPr id="1036" name="Rectangle 46"/>
          <p:cNvSpPr>
            <a:spLocks noChangeArrowheads="1"/>
          </p:cNvSpPr>
          <p:nvPr/>
        </p:nvSpPr>
        <p:spPr bwMode="auto">
          <a:xfrm>
            <a:off x="2928926" y="6357958"/>
            <a:ext cx="1143008" cy="461665"/>
          </a:xfrm>
          <a:prstGeom prst="rect">
            <a:avLst/>
          </a:prstGeom>
          <a:noFill/>
          <a:ln w="9525">
            <a:noFill/>
            <a:miter lim="800000"/>
            <a:headEnd/>
            <a:tailEnd/>
          </a:ln>
        </p:spPr>
        <p:txBody>
          <a:bodyPr wrap="square">
            <a:spAutoFit/>
          </a:bodyPr>
          <a:lstStyle/>
          <a:p>
            <a:r>
              <a:rPr lang="ru-RU" sz="1200" dirty="0"/>
              <a:t>Герасим </a:t>
            </a:r>
            <a:endParaRPr lang="ru-RU" sz="1200" dirty="0" smtClean="0"/>
          </a:p>
          <a:p>
            <a:r>
              <a:rPr lang="ru-RU" sz="1200" dirty="0" smtClean="0"/>
              <a:t>Курин</a:t>
            </a:r>
            <a:endParaRPr lang="ru-RU" sz="1200" b="0" dirty="0"/>
          </a:p>
        </p:txBody>
      </p:sp>
      <p:pic>
        <p:nvPicPr>
          <p:cNvPr id="1037" name="Picture 42" descr="kozhina_vas"/>
          <p:cNvPicPr>
            <a:picLocks noChangeAspect="1" noChangeArrowheads="1"/>
          </p:cNvPicPr>
          <p:nvPr/>
        </p:nvPicPr>
        <p:blipFill>
          <a:blip r:embed="rId4"/>
          <a:srcRect/>
          <a:stretch>
            <a:fillRect/>
          </a:stretch>
        </p:blipFill>
        <p:spPr bwMode="auto">
          <a:xfrm>
            <a:off x="642910" y="4429132"/>
            <a:ext cx="1500198" cy="1928826"/>
          </a:xfrm>
          <a:prstGeom prst="rect">
            <a:avLst/>
          </a:prstGeom>
          <a:noFill/>
          <a:ln w="9525">
            <a:noFill/>
            <a:miter lim="800000"/>
            <a:headEnd/>
            <a:tailEnd/>
          </a:ln>
        </p:spPr>
      </p:pic>
      <p:pic>
        <p:nvPicPr>
          <p:cNvPr id="1038" name="Picture 47" descr="250px-Denisdavydov"/>
          <p:cNvPicPr>
            <a:picLocks noChangeAspect="1" noChangeArrowheads="1"/>
          </p:cNvPicPr>
          <p:nvPr/>
        </p:nvPicPr>
        <p:blipFill>
          <a:blip r:embed="rId5"/>
          <a:srcRect/>
          <a:stretch>
            <a:fillRect/>
          </a:stretch>
        </p:blipFill>
        <p:spPr bwMode="auto">
          <a:xfrm>
            <a:off x="6929454" y="4500570"/>
            <a:ext cx="1466880" cy="1924072"/>
          </a:xfrm>
          <a:prstGeom prst="rect">
            <a:avLst/>
          </a:prstGeom>
          <a:noFill/>
          <a:ln w="9525">
            <a:noFill/>
            <a:miter lim="800000"/>
            <a:headEnd/>
            <a:tailEnd/>
          </a:ln>
        </p:spPr>
      </p:pic>
      <p:pic>
        <p:nvPicPr>
          <p:cNvPr id="1039" name="Picture 48"/>
          <p:cNvPicPr>
            <a:picLocks noChangeAspect="1" noChangeArrowheads="1"/>
          </p:cNvPicPr>
          <p:nvPr/>
        </p:nvPicPr>
        <p:blipFill>
          <a:blip r:embed="rId6"/>
          <a:srcRect/>
          <a:stretch>
            <a:fillRect/>
          </a:stretch>
        </p:blipFill>
        <p:spPr bwMode="auto">
          <a:xfrm>
            <a:off x="5214942" y="4429132"/>
            <a:ext cx="1428760" cy="2000264"/>
          </a:xfrm>
          <a:prstGeom prst="rect">
            <a:avLst/>
          </a:prstGeom>
          <a:noFill/>
          <a:ln w="9525">
            <a:noFill/>
            <a:miter lim="800000"/>
            <a:headEnd/>
            <a:tailEnd/>
          </a:ln>
        </p:spPr>
      </p:pic>
      <p:sp>
        <p:nvSpPr>
          <p:cNvPr id="1040" name="Text Box 49"/>
          <p:cNvSpPr txBox="1">
            <a:spLocks noChangeArrowheads="1"/>
          </p:cNvSpPr>
          <p:nvPr/>
        </p:nvSpPr>
        <p:spPr bwMode="auto">
          <a:xfrm>
            <a:off x="7286644" y="6500834"/>
            <a:ext cx="1066800" cy="276999"/>
          </a:xfrm>
          <a:prstGeom prst="rect">
            <a:avLst/>
          </a:prstGeom>
          <a:noFill/>
          <a:ln w="9525">
            <a:noFill/>
            <a:miter lim="800000"/>
            <a:headEnd/>
            <a:tailEnd/>
          </a:ln>
        </p:spPr>
        <p:txBody>
          <a:bodyPr wrap="square">
            <a:spAutoFit/>
          </a:bodyPr>
          <a:lstStyle/>
          <a:p>
            <a:pPr>
              <a:spcBef>
                <a:spcPct val="50000"/>
              </a:spcBef>
            </a:pPr>
            <a:r>
              <a:rPr lang="ru-RU" sz="1200" dirty="0"/>
              <a:t>Д. Давыдов</a:t>
            </a:r>
          </a:p>
        </p:txBody>
      </p:sp>
      <p:sp>
        <p:nvSpPr>
          <p:cNvPr id="1041" name="Text Box 50"/>
          <p:cNvSpPr txBox="1">
            <a:spLocks noChangeArrowheads="1"/>
          </p:cNvSpPr>
          <p:nvPr/>
        </p:nvSpPr>
        <p:spPr bwMode="auto">
          <a:xfrm>
            <a:off x="5572132" y="6500835"/>
            <a:ext cx="1219200" cy="276999"/>
          </a:xfrm>
          <a:prstGeom prst="rect">
            <a:avLst/>
          </a:prstGeom>
          <a:noFill/>
          <a:ln w="9525">
            <a:noFill/>
            <a:miter lim="800000"/>
            <a:headEnd/>
            <a:tailEnd/>
          </a:ln>
        </p:spPr>
        <p:txBody>
          <a:bodyPr wrap="square">
            <a:spAutoFit/>
          </a:bodyPr>
          <a:lstStyle/>
          <a:p>
            <a:pPr>
              <a:spcBef>
                <a:spcPct val="50000"/>
              </a:spcBef>
            </a:pPr>
            <a:r>
              <a:rPr lang="ru-RU" sz="1200" dirty="0"/>
              <a:t>А. Фигнер</a:t>
            </a:r>
          </a:p>
        </p:txBody>
      </p:sp>
    </p:spTree>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Рисунок SmartArt 2"/>
          <p:cNvSpPr>
            <a:spLocks noGrp="1"/>
          </p:cNvSpPr>
          <p:nvPr>
            <p:ph type="dgm" idx="1"/>
          </p:nvPr>
        </p:nvSpPr>
        <p:spPr/>
      </p:sp>
      <p:pic>
        <p:nvPicPr>
          <p:cNvPr id="67586" name="Picture 2"/>
          <p:cNvPicPr>
            <a:picLocks noChangeAspect="1" noChangeArrowheads="1"/>
          </p:cNvPicPr>
          <p:nvPr/>
        </p:nvPicPr>
        <p:blipFill>
          <a:blip r:embed="rId2"/>
          <a:srcRect/>
          <a:stretch>
            <a:fillRect/>
          </a:stretch>
        </p:blipFill>
        <p:spPr bwMode="auto">
          <a:xfrm>
            <a:off x="1" y="-571528"/>
            <a:ext cx="9143999" cy="7715304"/>
          </a:xfrm>
          <a:prstGeom prst="rect">
            <a:avLst/>
          </a:prstGeom>
          <a:noFill/>
          <a:ln w="9525">
            <a:noFill/>
            <a:miter lim="800000"/>
            <a:headEnd/>
            <a:tailEnd/>
          </a:ln>
          <a:effectLst/>
        </p:spPr>
      </p:pic>
    </p:spTree>
  </p:cSld>
  <p:clrMapOvr>
    <a:masterClrMapping/>
  </p:clrMapOvr>
  <p:transition spd="slow" advTm="10800">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6" descr="davidov03l"/>
          <p:cNvPicPr>
            <a:picLocks noGrp="1" noChangeAspect="1" noChangeArrowheads="1"/>
          </p:cNvPicPr>
          <p:nvPr>
            <p:ph idx="1"/>
          </p:nvPr>
        </p:nvPicPr>
        <p:blipFill>
          <a:blip r:embed="rId2"/>
          <a:srcRect/>
          <a:stretch>
            <a:fillRect/>
          </a:stretch>
        </p:blipFill>
        <p:spPr bwMode="auto">
          <a:xfrm>
            <a:off x="5143504" y="0"/>
            <a:ext cx="4000496" cy="3143248"/>
          </a:xfrm>
          <a:prstGeom prst="rect">
            <a:avLst/>
          </a:prstGeom>
          <a:noFill/>
          <a:ln w="9525">
            <a:noFill/>
            <a:miter lim="800000"/>
            <a:headEnd/>
            <a:tailEnd/>
          </a:ln>
        </p:spPr>
      </p:pic>
      <p:pic>
        <p:nvPicPr>
          <p:cNvPr id="5" name="Picture 4" descr="280px-Adolphe_Yvon_(1817-1893)_-_Marshall_Ney_at_retreat_in_Russia"/>
          <p:cNvPicPr>
            <a:picLocks noChangeAspect="1" noChangeArrowheads="1"/>
          </p:cNvPicPr>
          <p:nvPr/>
        </p:nvPicPr>
        <p:blipFill>
          <a:blip r:embed="rId3"/>
          <a:srcRect/>
          <a:stretch>
            <a:fillRect/>
          </a:stretch>
        </p:blipFill>
        <p:spPr bwMode="auto">
          <a:xfrm>
            <a:off x="0" y="2857496"/>
            <a:ext cx="9144000" cy="4000504"/>
          </a:xfrm>
          <a:prstGeom prst="rect">
            <a:avLst/>
          </a:prstGeom>
          <a:noFill/>
          <a:ln w="9525">
            <a:noFill/>
            <a:miter lim="800000"/>
            <a:headEnd/>
            <a:tailEnd/>
          </a:ln>
        </p:spPr>
      </p:pic>
      <p:pic>
        <p:nvPicPr>
          <p:cNvPr id="7" name="Picture 4" descr="250px-Odwrot_spod_Moskwy"/>
          <p:cNvPicPr>
            <a:picLocks noChangeAspect="1" noChangeArrowheads="1"/>
          </p:cNvPicPr>
          <p:nvPr/>
        </p:nvPicPr>
        <p:blipFill>
          <a:blip r:embed="rId4"/>
          <a:srcRect/>
          <a:stretch>
            <a:fillRect/>
          </a:stretch>
        </p:blipFill>
        <p:spPr bwMode="auto">
          <a:xfrm>
            <a:off x="0" y="0"/>
            <a:ext cx="5224466" cy="314324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3" descr="map.gif"/>
          <p:cNvPicPr>
            <a:picLocks noChangeAspect="1" noChangeArrowheads="1"/>
          </p:cNvPicPr>
          <p:nvPr/>
        </p:nvPicPr>
        <p:blipFill>
          <a:blip r:embed="rId3">
            <a:duotone>
              <a:schemeClr val="accent4">
                <a:shade val="45000"/>
                <a:satMod val="135000"/>
              </a:schemeClr>
              <a:prstClr val="white"/>
            </a:duotone>
          </a:blip>
          <a:srcRect/>
          <a:stretch>
            <a:fillRect/>
          </a:stretch>
        </p:blipFill>
        <p:spPr bwMode="auto">
          <a:xfrm>
            <a:off x="0" y="0"/>
            <a:ext cx="9163050" cy="6870700"/>
          </a:xfrm>
          <a:prstGeom prst="ellipse">
            <a:avLst/>
          </a:prstGeom>
          <a:solidFill>
            <a:schemeClr val="bg2">
              <a:lumMod val="60000"/>
              <a:lumOff val="40000"/>
            </a:schemeClr>
          </a:solidFill>
          <a:ln w="9525">
            <a:solidFill>
              <a:schemeClr val="accent1"/>
            </a:solidFill>
            <a:miter lim="800000"/>
            <a:headEnd/>
            <a:tailEnd/>
          </a:ln>
        </p:spPr>
      </p:pic>
      <p:pic>
        <p:nvPicPr>
          <p:cNvPr id="9" name="Picture 4" descr="250px-Denisdavydov"/>
          <p:cNvPicPr>
            <a:picLocks noChangeAspect="1" noChangeArrowheads="1"/>
          </p:cNvPicPr>
          <p:nvPr/>
        </p:nvPicPr>
        <p:blipFill>
          <a:blip r:embed="rId4"/>
          <a:srcRect/>
          <a:stretch>
            <a:fillRect/>
          </a:stretch>
        </p:blipFill>
        <p:spPr bwMode="auto">
          <a:xfrm>
            <a:off x="4071934" y="0"/>
            <a:ext cx="5072066" cy="6858000"/>
          </a:xfrm>
          <a:prstGeom prst="rect">
            <a:avLst/>
          </a:prstGeom>
          <a:noFill/>
          <a:ln w="9525">
            <a:noFill/>
            <a:miter lim="800000"/>
            <a:headEnd/>
            <a:tailEnd/>
          </a:ln>
        </p:spPr>
      </p:pic>
      <p:cxnSp>
        <p:nvCxnSpPr>
          <p:cNvPr id="11" name="Прямая соединительная линия 10"/>
          <p:cNvCxnSpPr/>
          <p:nvPr/>
        </p:nvCxnSpPr>
        <p:spPr>
          <a:xfrm>
            <a:off x="6572264" y="4071942"/>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Заголовок 11"/>
          <p:cNvSpPr>
            <a:spLocks noGrp="1"/>
          </p:cNvSpPr>
          <p:nvPr>
            <p:ph type="title" idx="4294967295"/>
          </p:nvPr>
        </p:nvSpPr>
        <p:spPr>
          <a:xfrm>
            <a:off x="0" y="273050"/>
            <a:ext cx="4000496" cy="3370263"/>
          </a:xfrm>
        </p:spPr>
        <p:txBody>
          <a:bodyPr/>
          <a:lstStyle/>
          <a:p>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r>
              <a:rPr lang="ru-RU" sz="4400" dirty="0" smtClean="0">
                <a:latin typeface="Times New Roman" pitchFamily="18" charset="0"/>
                <a:cs typeface="Times New Roman" pitchFamily="18" charset="0"/>
              </a:rPr>
              <a:t/>
            </a:r>
            <a:br>
              <a:rPr lang="ru-RU" sz="4400"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4400" b="1" dirty="0" smtClean="0">
                <a:latin typeface="Times New Roman" pitchFamily="18" charset="0"/>
                <a:cs typeface="Times New Roman" pitchFamily="18" charset="0"/>
              </a:rPr>
              <a:t>Д.В. Давыдов</a:t>
            </a:r>
            <a:endParaRPr lang="ru-RU" sz="4400" b="1" dirty="0">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3" descr="map.gif"/>
          <p:cNvPicPr>
            <a:picLocks noChangeAspect="1" noChangeArrowheads="1"/>
          </p:cNvPicPr>
          <p:nvPr/>
        </p:nvPicPr>
        <p:blipFill>
          <a:blip r:embed="rId3"/>
          <a:srcRect/>
          <a:stretch>
            <a:fillRect/>
          </a:stretch>
        </p:blipFill>
        <p:spPr bwMode="auto">
          <a:xfrm>
            <a:off x="0" y="0"/>
            <a:ext cx="9163050" cy="6870700"/>
          </a:xfrm>
          <a:prstGeom prst="rect">
            <a:avLst/>
          </a:prstGeom>
          <a:noFill/>
          <a:ln w="9525">
            <a:noFill/>
            <a:miter lim="800000"/>
            <a:headEnd/>
            <a:tailEnd/>
          </a:ln>
        </p:spPr>
      </p:pic>
      <p:pic>
        <p:nvPicPr>
          <p:cNvPr id="4" name="Рисунок 3" descr="map.gif"/>
          <p:cNvPicPr>
            <a:picLocks noChangeAspect="1" noChangeArrowheads="1"/>
          </p:cNvPicPr>
          <p:nvPr/>
        </p:nvPicPr>
        <p:blipFill>
          <a:blip r:embed="rId3"/>
          <a:srcRect/>
          <a:stretch>
            <a:fillRect/>
          </a:stretch>
        </p:blipFill>
        <p:spPr bwMode="auto">
          <a:xfrm>
            <a:off x="-571536" y="0"/>
            <a:ext cx="9163050" cy="6870700"/>
          </a:xfrm>
          <a:prstGeom prst="rect">
            <a:avLst/>
          </a:prstGeom>
          <a:noFill/>
          <a:ln w="9525">
            <a:solidFill>
              <a:schemeClr val="accent1"/>
            </a:solidFill>
            <a:miter lim="800000"/>
            <a:headEnd/>
            <a:tailEnd/>
          </a:ln>
        </p:spPr>
      </p:pic>
      <p:pic>
        <p:nvPicPr>
          <p:cNvPr id="5" name="Picture 7"/>
          <p:cNvPicPr>
            <a:picLocks noChangeAspect="1" noChangeArrowheads="1"/>
          </p:cNvPicPr>
          <p:nvPr/>
        </p:nvPicPr>
        <p:blipFill>
          <a:blip r:embed="rId4"/>
          <a:srcRect/>
          <a:stretch>
            <a:fillRect/>
          </a:stretch>
        </p:blipFill>
        <p:spPr bwMode="auto">
          <a:xfrm>
            <a:off x="3786182" y="0"/>
            <a:ext cx="5643570" cy="6858000"/>
          </a:xfrm>
          <a:prstGeom prst="rect">
            <a:avLst/>
          </a:prstGeom>
          <a:noFill/>
          <a:ln w="9525">
            <a:noFill/>
            <a:miter lim="800000"/>
            <a:headEnd/>
            <a:tailEnd/>
          </a:ln>
        </p:spPr>
      </p:pic>
      <p:sp>
        <p:nvSpPr>
          <p:cNvPr id="6" name="Заголовок 5"/>
          <p:cNvSpPr>
            <a:spLocks noGrp="1"/>
          </p:cNvSpPr>
          <p:nvPr>
            <p:ph type="title"/>
          </p:nvPr>
        </p:nvSpPr>
        <p:spPr>
          <a:xfrm>
            <a:off x="0" y="609600"/>
            <a:ext cx="4000496" cy="5462606"/>
          </a:xfrm>
        </p:spPr>
        <p:txBody>
          <a:bodyPr/>
          <a:lstStyle/>
          <a:p>
            <a:r>
              <a:rPr lang="ru-RU" b="1" dirty="0" smtClean="0">
                <a:latin typeface="Times New Roman" pitchFamily="18" charset="0"/>
                <a:cs typeface="Times New Roman" pitchFamily="18" charset="0"/>
              </a:rPr>
              <a:t>А.Н. </a:t>
            </a:r>
            <a:r>
              <a:rPr lang="ru-RU" b="1" dirty="0" err="1" smtClean="0">
                <a:latin typeface="Times New Roman" pitchFamily="18" charset="0"/>
                <a:cs typeface="Times New Roman" pitchFamily="18" charset="0"/>
              </a:rPr>
              <a:t>Сеславин</a:t>
            </a:r>
            <a:endParaRPr lang="ru-RU" b="1" dirty="0">
              <a:latin typeface="Times New Roman" pitchFamily="18" charset="0"/>
              <a:cs typeface="Times New Roman" pitchFamily="18" charset="0"/>
            </a:endParaRPr>
          </a:p>
        </p:txBody>
      </p:sp>
    </p:spTree>
  </p:cSld>
  <p:clrMapOvr>
    <a:masterClrMapping/>
  </p:clrMapOvr>
  <p:transition spd="slow" advTm="10800">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3" descr="map.gif"/>
          <p:cNvPicPr>
            <a:picLocks noChangeAspect="1" noChangeArrowheads="1"/>
          </p:cNvPicPr>
          <p:nvPr/>
        </p:nvPicPr>
        <p:blipFill>
          <a:blip r:embed="rId3"/>
          <a:srcRect/>
          <a:stretch>
            <a:fillRect/>
          </a:stretch>
        </p:blipFill>
        <p:spPr bwMode="auto">
          <a:xfrm>
            <a:off x="-19050" y="0"/>
            <a:ext cx="9163050" cy="6870700"/>
          </a:xfrm>
          <a:prstGeom prst="rect">
            <a:avLst/>
          </a:prstGeom>
          <a:noFill/>
          <a:ln w="9525">
            <a:noFill/>
            <a:miter lim="800000"/>
            <a:headEnd/>
            <a:tailEnd/>
          </a:ln>
        </p:spPr>
      </p:pic>
      <p:pic>
        <p:nvPicPr>
          <p:cNvPr id="4" name="Picture 48"/>
          <p:cNvPicPr>
            <a:picLocks noChangeAspect="1" noChangeArrowheads="1"/>
          </p:cNvPicPr>
          <p:nvPr/>
        </p:nvPicPr>
        <p:blipFill>
          <a:blip r:embed="rId4"/>
          <a:srcRect/>
          <a:stretch>
            <a:fillRect/>
          </a:stretch>
        </p:blipFill>
        <p:spPr bwMode="auto">
          <a:xfrm>
            <a:off x="4143372" y="285728"/>
            <a:ext cx="5000628" cy="6572272"/>
          </a:xfrm>
          <a:prstGeom prst="rect">
            <a:avLst/>
          </a:prstGeom>
          <a:noFill/>
          <a:ln w="9525">
            <a:noFill/>
            <a:miter lim="800000"/>
            <a:headEnd/>
            <a:tailEnd/>
          </a:ln>
        </p:spPr>
      </p:pic>
      <p:sp>
        <p:nvSpPr>
          <p:cNvPr id="9" name="Содержимое 8"/>
          <p:cNvSpPr>
            <a:spLocks noGrp="1"/>
          </p:cNvSpPr>
          <p:nvPr>
            <p:ph idx="1"/>
          </p:nvPr>
        </p:nvSpPr>
        <p:spPr>
          <a:xfrm flipV="1">
            <a:off x="4214810" y="6857999"/>
            <a:ext cx="4929190" cy="45719"/>
          </a:xfrm>
        </p:spPr>
        <p:txBody>
          <a:bodyPr/>
          <a:lstStyle/>
          <a:p>
            <a:endParaRPr lang="ru-RU" dirty="0"/>
          </a:p>
        </p:txBody>
      </p:sp>
      <p:sp>
        <p:nvSpPr>
          <p:cNvPr id="10" name="Текст 9"/>
          <p:cNvSpPr>
            <a:spLocks noGrp="1"/>
          </p:cNvSpPr>
          <p:nvPr>
            <p:ph type="body" sz="half" idx="2"/>
          </p:nvPr>
        </p:nvSpPr>
        <p:spPr>
          <a:xfrm>
            <a:off x="285720" y="2786058"/>
            <a:ext cx="3786214" cy="3340105"/>
          </a:xfrm>
        </p:spPr>
        <p:txBody>
          <a:bodyPr/>
          <a:lstStyle/>
          <a:p>
            <a:r>
              <a:rPr lang="ru-RU" sz="4400" b="1" dirty="0" smtClean="0">
                <a:latin typeface="Times New Roman" pitchFamily="18" charset="0"/>
                <a:cs typeface="Times New Roman" pitchFamily="18" charset="0"/>
              </a:rPr>
              <a:t>А.С. Фигнер</a:t>
            </a:r>
            <a:endParaRPr lang="ru-RU" sz="4400" b="1" dirty="0">
              <a:latin typeface="Times New Roman" pitchFamily="18" charset="0"/>
              <a:cs typeface="Times New Roman" pitchFamily="18" charset="0"/>
            </a:endParaRPr>
          </a:p>
        </p:txBody>
      </p:sp>
    </p:spTree>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3" descr="map.gif"/>
          <p:cNvPicPr>
            <a:picLocks noChangeAspect="1" noChangeArrowheads="1"/>
          </p:cNvPicPr>
          <p:nvPr/>
        </p:nvPicPr>
        <p:blipFill>
          <a:blip r:embed="rId3"/>
          <a:srcRect/>
          <a:stretch>
            <a:fillRect/>
          </a:stretch>
        </p:blipFill>
        <p:spPr bwMode="auto">
          <a:xfrm>
            <a:off x="-19050" y="0"/>
            <a:ext cx="9163050" cy="6870700"/>
          </a:xfrm>
          <a:prstGeom prst="rect">
            <a:avLst/>
          </a:prstGeom>
          <a:noFill/>
          <a:ln w="9525">
            <a:noFill/>
            <a:miter lim="800000"/>
            <a:headEnd/>
            <a:tailEnd/>
          </a:ln>
        </p:spPr>
      </p:pic>
      <p:pic>
        <p:nvPicPr>
          <p:cNvPr id="8" name="Picture 4" descr="kurin_g"/>
          <p:cNvPicPr>
            <a:picLocks noChangeAspect="1" noChangeArrowheads="1"/>
          </p:cNvPicPr>
          <p:nvPr/>
        </p:nvPicPr>
        <p:blipFill>
          <a:blip r:embed="rId4"/>
          <a:srcRect/>
          <a:stretch>
            <a:fillRect/>
          </a:stretch>
        </p:blipFill>
        <p:spPr bwMode="auto">
          <a:xfrm>
            <a:off x="6572264" y="214290"/>
            <a:ext cx="1936750" cy="2590800"/>
          </a:xfrm>
          <a:prstGeom prst="rect">
            <a:avLst/>
          </a:prstGeom>
          <a:noFill/>
          <a:ln w="9525">
            <a:noFill/>
            <a:miter lim="800000"/>
            <a:headEnd/>
            <a:tailEnd/>
          </a:ln>
        </p:spPr>
      </p:pic>
      <p:pic>
        <p:nvPicPr>
          <p:cNvPr id="9" name="Picture 4" descr="kozhina_vas"/>
          <p:cNvPicPr>
            <a:picLocks noChangeAspect="1" noChangeArrowheads="1"/>
          </p:cNvPicPr>
          <p:nvPr/>
        </p:nvPicPr>
        <p:blipFill>
          <a:blip r:embed="rId5"/>
          <a:srcRect/>
          <a:stretch>
            <a:fillRect/>
          </a:stretch>
        </p:blipFill>
        <p:spPr bwMode="auto">
          <a:xfrm>
            <a:off x="428596" y="3786190"/>
            <a:ext cx="2000264" cy="2850842"/>
          </a:xfrm>
          <a:prstGeom prst="rect">
            <a:avLst/>
          </a:prstGeom>
          <a:noFill/>
          <a:ln w="9525">
            <a:noFill/>
            <a:miter lim="800000"/>
            <a:headEnd/>
            <a:tailEnd/>
          </a:ln>
        </p:spPr>
      </p:pic>
      <p:pic>
        <p:nvPicPr>
          <p:cNvPr id="11" name="Picture 5" descr="book41809"/>
          <p:cNvPicPr>
            <a:picLocks noChangeAspect="1" noChangeArrowheads="1"/>
          </p:cNvPicPr>
          <p:nvPr/>
        </p:nvPicPr>
        <p:blipFill>
          <a:blip r:embed="rId6"/>
          <a:srcRect/>
          <a:stretch>
            <a:fillRect/>
          </a:stretch>
        </p:blipFill>
        <p:spPr bwMode="auto">
          <a:xfrm>
            <a:off x="0" y="0"/>
            <a:ext cx="5857884" cy="3786190"/>
          </a:xfrm>
          <a:prstGeom prst="rect">
            <a:avLst/>
          </a:prstGeom>
          <a:noFill/>
          <a:ln w="9525">
            <a:noFill/>
            <a:miter lim="800000"/>
            <a:headEnd/>
            <a:tailEnd/>
          </a:ln>
        </p:spPr>
      </p:pic>
      <p:pic>
        <p:nvPicPr>
          <p:cNvPr id="14" name="Picture 4" descr="250px-Odwrot_spod_Moskwy"/>
          <p:cNvPicPr>
            <a:picLocks noChangeAspect="1" noChangeArrowheads="1"/>
          </p:cNvPicPr>
          <p:nvPr/>
        </p:nvPicPr>
        <p:blipFill>
          <a:blip r:embed="rId7"/>
          <a:srcRect/>
          <a:stretch>
            <a:fillRect/>
          </a:stretch>
        </p:blipFill>
        <p:spPr bwMode="auto">
          <a:xfrm>
            <a:off x="3428993" y="3071810"/>
            <a:ext cx="5715008" cy="378619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brdn012"/>
          <p:cNvPicPr>
            <a:picLocks noGrp="1" noChangeAspect="1" noChangeArrowheads="1"/>
          </p:cNvPicPr>
          <p:nvPr>
            <p:ph idx="1"/>
          </p:nvPr>
        </p:nvPicPr>
        <p:blipFill>
          <a:blip r:embed="rId2"/>
          <a:srcRect/>
          <a:stretch>
            <a:fillRect/>
          </a:stretch>
        </p:blipFill>
        <p:spPr bwMode="auto">
          <a:xfrm>
            <a:off x="0" y="0"/>
            <a:ext cx="9143999" cy="6858000"/>
          </a:xfrm>
          <a:noFill/>
        </p:spPr>
      </p:pic>
      <p:sp>
        <p:nvSpPr>
          <p:cNvPr id="2" name="Заголовок 1"/>
          <p:cNvSpPr>
            <a:spLocks noGrp="1"/>
          </p:cNvSpPr>
          <p:nvPr>
            <p:ph type="title"/>
          </p:nvPr>
        </p:nvSpPr>
        <p:spPr>
          <a:xfrm>
            <a:off x="457200" y="274638"/>
            <a:ext cx="8229600" cy="4368808"/>
          </a:xfrm>
        </p:spPr>
        <p:txBody>
          <a:bodyPr/>
          <a:lstStyle/>
          <a:p>
            <a:r>
              <a:rPr lang="ru-RU" sz="5400" dirty="0" smtClean="0">
                <a:solidFill>
                  <a:srgbClr val="C00000"/>
                </a:solidFill>
              </a:rPr>
              <a:t>«У русского царя </a:t>
            </a:r>
            <a:br>
              <a:rPr lang="ru-RU" sz="5400" dirty="0" smtClean="0">
                <a:solidFill>
                  <a:srgbClr val="C00000"/>
                </a:solidFill>
              </a:rPr>
            </a:br>
            <a:r>
              <a:rPr lang="ru-RU" sz="5400" dirty="0" smtClean="0">
                <a:solidFill>
                  <a:srgbClr val="C00000"/>
                </a:solidFill>
              </a:rPr>
              <a:t>в чертогах есть палата, </a:t>
            </a:r>
            <a:br>
              <a:rPr lang="ru-RU" sz="5400" dirty="0" smtClean="0">
                <a:solidFill>
                  <a:srgbClr val="C00000"/>
                </a:solidFill>
              </a:rPr>
            </a:br>
            <a:r>
              <a:rPr lang="ru-RU" sz="5400" dirty="0" smtClean="0">
                <a:solidFill>
                  <a:srgbClr val="C00000"/>
                </a:solidFill>
              </a:rPr>
              <a:t>Но не найдете в ней </a:t>
            </a:r>
            <a:br>
              <a:rPr lang="ru-RU" sz="5400" dirty="0" smtClean="0">
                <a:solidFill>
                  <a:srgbClr val="C00000"/>
                </a:solidFill>
              </a:rPr>
            </a:br>
            <a:r>
              <a:rPr lang="ru-RU" sz="5400" dirty="0" smtClean="0">
                <a:solidFill>
                  <a:srgbClr val="C00000"/>
                </a:solidFill>
              </a:rPr>
              <a:t>ни серебра, ни злата…»</a:t>
            </a:r>
            <a:endParaRPr lang="ru-RU" sz="5400" dirty="0">
              <a:solidFill>
                <a:srgbClr val="C00000"/>
              </a:solidFill>
            </a:endParaRPr>
          </a:p>
        </p:txBody>
      </p:sp>
    </p:spTree>
  </p:cSld>
  <p:clrMapOvr>
    <a:masterClrMapping/>
  </p:clrMapOvr>
  <p:transition spd="slow" advClick="0" advTm="6000">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pic>
        <p:nvPicPr>
          <p:cNvPr id="5122" name="Picture 2" descr="Barklay"/>
          <p:cNvPicPr>
            <a:picLocks noChangeAspect="1" noChangeArrowheads="1"/>
          </p:cNvPicPr>
          <p:nvPr/>
        </p:nvPicPr>
        <p:blipFill>
          <a:blip r:embed="rId3" cstate="email"/>
          <a:srcRect/>
          <a:stretch>
            <a:fillRect/>
          </a:stretch>
        </p:blipFill>
        <p:spPr bwMode="auto">
          <a:xfrm>
            <a:off x="2022475" y="260350"/>
            <a:ext cx="5070475" cy="6397625"/>
          </a:xfrm>
          <a:prstGeom prst="rect">
            <a:avLst/>
          </a:prstGeom>
          <a:noFill/>
          <a:ln w="57150">
            <a:solidFill>
              <a:schemeClr val="bg1"/>
            </a:solidFill>
            <a:miter lim="800000"/>
            <a:headEnd/>
            <a:tailEnd/>
          </a:ln>
        </p:spPr>
      </p:pic>
      <p:sp>
        <p:nvSpPr>
          <p:cNvPr id="5123" name="Text Box 3"/>
          <p:cNvSpPr txBox="1">
            <a:spLocks noChangeArrowheads="1"/>
          </p:cNvSpPr>
          <p:nvPr/>
        </p:nvSpPr>
        <p:spPr bwMode="auto">
          <a:xfrm>
            <a:off x="73025" y="3175000"/>
            <a:ext cx="6946900" cy="1190625"/>
          </a:xfrm>
          <a:prstGeom prst="rect">
            <a:avLst/>
          </a:prstGeom>
          <a:solidFill>
            <a:schemeClr val="bg1">
              <a:alpha val="50195"/>
            </a:schemeClr>
          </a:solidFill>
          <a:ln w="76200">
            <a:noFill/>
            <a:miter lim="800000"/>
            <a:headEnd/>
            <a:tailEnd/>
          </a:ln>
        </p:spPr>
        <p:txBody>
          <a:bodyPr wrap="none">
            <a:spAutoFit/>
          </a:bodyPr>
          <a:lstStyle/>
          <a:p>
            <a:pPr algn="r"/>
            <a:r>
              <a:rPr lang="ru-RU" sz="3600" b="1">
                <a:latin typeface="Monotype Corsiva" pitchFamily="66" charset="0"/>
              </a:rPr>
              <a:t>Барклай-де-Толли Михаил Богданович</a:t>
            </a:r>
          </a:p>
          <a:p>
            <a:pPr algn="r"/>
            <a:r>
              <a:rPr lang="ru-RU" sz="3600" b="1">
                <a:latin typeface="Monotype Corsiva" pitchFamily="66" charset="0"/>
              </a:rPr>
              <a:t>(1761-1818)</a:t>
            </a:r>
          </a:p>
        </p:txBody>
      </p:sp>
      <p:sp>
        <p:nvSpPr>
          <p:cNvPr id="5124" name="Text Box 4"/>
          <p:cNvSpPr txBox="1">
            <a:spLocks noChangeArrowheads="1"/>
          </p:cNvSpPr>
          <p:nvPr/>
        </p:nvSpPr>
        <p:spPr bwMode="auto">
          <a:xfrm>
            <a:off x="1187450" y="4724400"/>
            <a:ext cx="7480300" cy="1800225"/>
          </a:xfrm>
          <a:prstGeom prst="rect">
            <a:avLst/>
          </a:prstGeom>
          <a:solidFill>
            <a:schemeClr val="bg1">
              <a:alpha val="50195"/>
            </a:schemeClr>
          </a:solidFill>
          <a:ln w="9525">
            <a:noFill/>
            <a:miter lim="800000"/>
            <a:headEnd/>
            <a:tailEnd/>
          </a:ln>
        </p:spPr>
        <p:txBody>
          <a:bodyPr wrap="none">
            <a:spAutoFit/>
          </a:bodyPr>
          <a:lstStyle/>
          <a:p>
            <a:pPr algn="r"/>
            <a:r>
              <a:rPr lang="ru-RU" sz="3600" b="1">
                <a:latin typeface="Monotype Corsiva" pitchFamily="66" charset="0"/>
              </a:rPr>
              <a:t>«Стоическое лицо Барклая есть </a:t>
            </a:r>
          </a:p>
          <a:p>
            <a:pPr algn="r"/>
            <a:r>
              <a:rPr lang="ru-RU" sz="3600" b="1">
                <a:latin typeface="Monotype Corsiva" pitchFamily="66" charset="0"/>
              </a:rPr>
              <a:t>одно из замечательных в нашей истории».</a:t>
            </a:r>
          </a:p>
          <a:p>
            <a:pPr algn="r"/>
            <a:r>
              <a:rPr lang="ru-RU" sz="4000" b="1">
                <a:latin typeface="Monotype Corsiva" pitchFamily="66" charset="0"/>
              </a:rPr>
              <a:t>А. С. Пушкин</a:t>
            </a:r>
          </a:p>
        </p:txBody>
      </p:sp>
    </p:spTree>
  </p:cSld>
  <p:clrMapOvr>
    <a:masterClrMapping/>
  </p:clrMapOvr>
  <p:transition advClick="0" advTm="6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5122"/>
                                        </p:tgtEl>
                                      </p:cBhvr>
                                      <p:by x="50000" y="50000"/>
                                    </p:animScale>
                                  </p:childTnLst>
                                </p:cTn>
                              </p:par>
                              <p:par>
                                <p:cTn id="13" presetID="56" presetClass="path" presetSubtype="0" accel="50000" decel="50000" fill="hold" nodeType="withEffect">
                                  <p:stCondLst>
                                    <p:cond delay="0"/>
                                  </p:stCondLst>
                                  <p:childTnLst>
                                    <p:animMotion origin="layout" path="M 2.5E-6 -1.54487E-6 L 0.30868 -0.22479 " pathEditMode="relative" rAng="0" ptsTypes="AA">
                                      <p:cBhvr>
                                        <p:cTn id="14" dur="2000" fill="hold"/>
                                        <p:tgtEl>
                                          <p:spTgt spid="5122"/>
                                        </p:tgtEl>
                                        <p:attrNameLst>
                                          <p:attrName>ppt_x</p:attrName>
                                          <p:attrName>ppt_y</p:attrName>
                                        </p:attrNameLst>
                                      </p:cBhvr>
                                      <p:rCtr x="154" y="-112"/>
                                    </p:animMotion>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wipe(left)">
                                      <p:cBhvr>
                                        <p:cTn id="18" dur="500"/>
                                        <p:tgtEl>
                                          <p:spTgt spid="5123"/>
                                        </p:tgtEl>
                                      </p:cBhvr>
                                    </p:animEffect>
                                  </p:childTnLst>
                                </p:cTn>
                              </p:par>
                            </p:childTnLst>
                          </p:cTn>
                        </p:par>
                        <p:par>
                          <p:cTn id="19" fill="hold">
                            <p:stCondLst>
                              <p:cond delay="2500"/>
                            </p:stCondLst>
                            <p:childTnLst>
                              <p:par>
                                <p:cTn id="20" presetID="2" presetClass="entr" presetSubtype="2" decel="50000" fill="hold" grpId="0" nodeType="afterEffect">
                                  <p:stCondLst>
                                    <p:cond delay="0"/>
                                  </p:stCondLst>
                                  <p:childTnLst>
                                    <p:set>
                                      <p:cBhvr>
                                        <p:cTn id="21" dur="1" fill="hold">
                                          <p:stCondLst>
                                            <p:cond delay="0"/>
                                          </p:stCondLst>
                                        </p:cTn>
                                        <p:tgtEl>
                                          <p:spTgt spid="5124"/>
                                        </p:tgtEl>
                                        <p:attrNameLst>
                                          <p:attrName>style.visibility</p:attrName>
                                        </p:attrNameLst>
                                      </p:cBhvr>
                                      <p:to>
                                        <p:strVal val="visible"/>
                                      </p:to>
                                    </p:set>
                                    <p:anim calcmode="lin" valueType="num">
                                      <p:cBhvr additive="base">
                                        <p:cTn id="22" dur="1000" fill="hold"/>
                                        <p:tgtEl>
                                          <p:spTgt spid="5124"/>
                                        </p:tgtEl>
                                        <p:attrNameLst>
                                          <p:attrName>ppt_x</p:attrName>
                                        </p:attrNameLst>
                                      </p:cBhvr>
                                      <p:tavLst>
                                        <p:tav tm="0">
                                          <p:val>
                                            <p:strVal val="1+#ppt_w/2"/>
                                          </p:val>
                                        </p:tav>
                                        <p:tav tm="100000">
                                          <p:val>
                                            <p:strVal val="#ppt_x"/>
                                          </p:val>
                                        </p:tav>
                                      </p:tavLst>
                                    </p:anim>
                                    <p:anim calcmode="lin" valueType="num">
                                      <p:cBhvr additive="base">
                                        <p:cTn id="23" dur="1000" fill="hold"/>
                                        <p:tgtEl>
                                          <p:spTgt spid="5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nimBg="1"/>
      <p:bldP spid="51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pic>
        <p:nvPicPr>
          <p:cNvPr id="6146" name="Picture 2" descr="Bagration"/>
          <p:cNvPicPr>
            <a:picLocks noChangeAspect="1" noChangeArrowheads="1"/>
          </p:cNvPicPr>
          <p:nvPr/>
        </p:nvPicPr>
        <p:blipFill>
          <a:blip r:embed="rId3" cstate="email"/>
          <a:srcRect/>
          <a:stretch>
            <a:fillRect/>
          </a:stretch>
        </p:blipFill>
        <p:spPr bwMode="auto">
          <a:xfrm>
            <a:off x="2036763" y="188913"/>
            <a:ext cx="5056187" cy="6481762"/>
          </a:xfrm>
          <a:prstGeom prst="rect">
            <a:avLst/>
          </a:prstGeom>
          <a:noFill/>
          <a:ln w="57150">
            <a:solidFill>
              <a:schemeClr val="bg1"/>
            </a:solidFill>
            <a:miter lim="800000"/>
            <a:headEnd/>
            <a:tailEnd/>
          </a:ln>
        </p:spPr>
      </p:pic>
      <p:sp>
        <p:nvSpPr>
          <p:cNvPr id="6147" name="Text Box 3"/>
          <p:cNvSpPr txBox="1">
            <a:spLocks noChangeArrowheads="1"/>
          </p:cNvSpPr>
          <p:nvPr/>
        </p:nvSpPr>
        <p:spPr bwMode="auto">
          <a:xfrm>
            <a:off x="323850" y="1628775"/>
            <a:ext cx="5375275" cy="1311275"/>
          </a:xfrm>
          <a:prstGeom prst="rect">
            <a:avLst/>
          </a:prstGeom>
          <a:solidFill>
            <a:schemeClr val="bg1">
              <a:alpha val="50195"/>
            </a:schemeClr>
          </a:solidFill>
          <a:ln w="9525">
            <a:noFill/>
            <a:miter lim="800000"/>
            <a:headEnd/>
            <a:tailEnd/>
          </a:ln>
        </p:spPr>
        <p:txBody>
          <a:bodyPr wrap="none">
            <a:spAutoFit/>
          </a:bodyPr>
          <a:lstStyle/>
          <a:p>
            <a:pPr algn="r"/>
            <a:r>
              <a:rPr lang="ru-RU" sz="4000" b="1">
                <a:latin typeface="Monotype Corsiva" pitchFamily="66" charset="0"/>
              </a:rPr>
              <a:t>Багратион Петр Иванович</a:t>
            </a:r>
          </a:p>
          <a:p>
            <a:pPr algn="r"/>
            <a:r>
              <a:rPr lang="ru-RU" sz="4000" b="1">
                <a:latin typeface="Monotype Corsiva" pitchFamily="66" charset="0"/>
              </a:rPr>
              <a:t>(1765-1812)</a:t>
            </a:r>
          </a:p>
        </p:txBody>
      </p:sp>
      <p:sp>
        <p:nvSpPr>
          <p:cNvPr id="6148" name="Text Box 4"/>
          <p:cNvSpPr txBox="1">
            <a:spLocks noChangeArrowheads="1"/>
          </p:cNvSpPr>
          <p:nvPr/>
        </p:nvSpPr>
        <p:spPr bwMode="auto">
          <a:xfrm>
            <a:off x="827088" y="3141663"/>
            <a:ext cx="7975600" cy="3540125"/>
          </a:xfrm>
          <a:prstGeom prst="rect">
            <a:avLst/>
          </a:prstGeom>
          <a:solidFill>
            <a:schemeClr val="bg1">
              <a:alpha val="50195"/>
            </a:schemeClr>
          </a:solidFill>
          <a:ln w="9525">
            <a:noFill/>
            <a:miter lim="800000"/>
            <a:headEnd/>
            <a:tailEnd/>
          </a:ln>
        </p:spPr>
        <p:txBody>
          <a:bodyPr wrap="none">
            <a:spAutoFit/>
          </a:bodyPr>
          <a:lstStyle/>
          <a:p>
            <a:r>
              <a:rPr lang="ru-RU" sz="3600" b="1" dirty="0">
                <a:latin typeface="Monotype Corsiva" pitchFamily="66" charset="0"/>
              </a:rPr>
              <a:t>Когда все русское за родину стремилось,</a:t>
            </a:r>
          </a:p>
          <a:p>
            <a:r>
              <a:rPr lang="ru-RU" sz="3600" b="1" dirty="0">
                <a:latin typeface="Monotype Corsiva" pitchFamily="66" charset="0"/>
              </a:rPr>
              <a:t>Он двинулся с мечом – и пал – </a:t>
            </a:r>
          </a:p>
          <a:p>
            <a:r>
              <a:rPr lang="ru-RU" sz="3600" b="1" dirty="0">
                <a:latin typeface="Monotype Corsiva" pitchFamily="66" charset="0"/>
              </a:rPr>
              <a:t>                                         и стихнул гром.</a:t>
            </a:r>
          </a:p>
          <a:p>
            <a:r>
              <a:rPr lang="ru-RU" sz="3600" b="1" dirty="0">
                <a:latin typeface="Monotype Corsiva" pitchFamily="66" charset="0"/>
              </a:rPr>
              <a:t>Герой! Отечество в тебе одном</a:t>
            </a:r>
          </a:p>
          <a:p>
            <a:r>
              <a:rPr lang="ru-RU" sz="3600" b="1" dirty="0">
                <a:latin typeface="Monotype Corsiva" pitchFamily="66" charset="0"/>
              </a:rPr>
              <a:t>Ста тысячи сынов лишилось!</a:t>
            </a:r>
          </a:p>
          <a:p>
            <a:endParaRPr lang="ru-RU" sz="1000" b="1" dirty="0">
              <a:latin typeface="Monotype Corsiva" pitchFamily="66" charset="0"/>
            </a:endParaRPr>
          </a:p>
          <a:p>
            <a:r>
              <a:rPr lang="ru-RU" sz="3600" b="1" dirty="0">
                <a:latin typeface="Monotype Corsiva" pitchFamily="66" charset="0"/>
              </a:rPr>
              <a:t>                                    «Русский вестник», 1812</a:t>
            </a:r>
          </a:p>
        </p:txBody>
      </p:sp>
    </p:spTree>
  </p:cSld>
  <p:clrMapOvr>
    <a:masterClrMapping/>
  </p:clrMapOvr>
  <p:transition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nodeType="clickEffect">
                                  <p:stCondLst>
                                    <p:cond delay="0"/>
                                  </p:stCondLst>
                                  <p:childTnLst>
                                    <p:animMotion origin="layout" path="M -1.94444E-6 2.53469E-6 L 0.32379 -0.20976 " pathEditMode="relative" rAng="0" ptsTypes="AA">
                                      <p:cBhvr>
                                        <p:cTn id="12" dur="2000" fill="hold"/>
                                        <p:tgtEl>
                                          <p:spTgt spid="6146"/>
                                        </p:tgtEl>
                                        <p:attrNameLst>
                                          <p:attrName>ppt_x</p:attrName>
                                          <p:attrName>ppt_y</p:attrName>
                                        </p:attrNameLst>
                                      </p:cBhvr>
                                      <p:rCtr x="162" y="-105"/>
                                    </p:animMotion>
                                  </p:childTnLst>
                                </p:cTn>
                              </p:par>
                              <p:par>
                                <p:cTn id="13" presetID="6" presetClass="emph" presetSubtype="0" fill="hold" nodeType="withEffect">
                                  <p:stCondLst>
                                    <p:cond delay="0"/>
                                  </p:stCondLst>
                                  <p:childTnLst>
                                    <p:animScale>
                                      <p:cBhvr>
                                        <p:cTn id="14" dur="2000" fill="hold"/>
                                        <p:tgtEl>
                                          <p:spTgt spid="6146"/>
                                        </p:tgtEl>
                                      </p:cBhvr>
                                      <p:by x="50000" y="50000"/>
                                    </p:animScale>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6147"/>
                                        </p:tgtEl>
                                        <p:attrNameLst>
                                          <p:attrName>style.visibility</p:attrName>
                                        </p:attrNameLst>
                                      </p:cBhvr>
                                      <p:to>
                                        <p:strVal val="visible"/>
                                      </p:to>
                                    </p:set>
                                    <p:animEffect transition="in" filter="wipe(left)">
                                      <p:cBhvr>
                                        <p:cTn id="18" dur="500"/>
                                        <p:tgtEl>
                                          <p:spTgt spid="6147"/>
                                        </p:tgtEl>
                                      </p:cBhvr>
                                    </p:animEffect>
                                  </p:childTnLst>
                                </p:cTn>
                              </p:par>
                            </p:childTnLst>
                          </p:cTn>
                        </p:par>
                        <p:par>
                          <p:cTn id="19" fill="hold">
                            <p:stCondLst>
                              <p:cond delay="2500"/>
                            </p:stCondLst>
                            <p:childTnLst>
                              <p:par>
                                <p:cTn id="20" presetID="2" presetClass="entr" presetSubtype="2" decel="50000" fill="hold" grpId="0" nodeType="afterEffect">
                                  <p:stCondLst>
                                    <p:cond delay="0"/>
                                  </p:stCondLst>
                                  <p:childTnLst>
                                    <p:set>
                                      <p:cBhvr>
                                        <p:cTn id="21" dur="1" fill="hold">
                                          <p:stCondLst>
                                            <p:cond delay="0"/>
                                          </p:stCondLst>
                                        </p:cTn>
                                        <p:tgtEl>
                                          <p:spTgt spid="6148"/>
                                        </p:tgtEl>
                                        <p:attrNameLst>
                                          <p:attrName>style.visibility</p:attrName>
                                        </p:attrNameLst>
                                      </p:cBhvr>
                                      <p:to>
                                        <p:strVal val="visible"/>
                                      </p:to>
                                    </p:set>
                                    <p:anim calcmode="lin" valueType="num">
                                      <p:cBhvr additive="base">
                                        <p:cTn id="22" dur="500" fill="hold"/>
                                        <p:tgtEl>
                                          <p:spTgt spid="6148"/>
                                        </p:tgtEl>
                                        <p:attrNameLst>
                                          <p:attrName>ppt_x</p:attrName>
                                        </p:attrNameLst>
                                      </p:cBhvr>
                                      <p:tavLst>
                                        <p:tav tm="0">
                                          <p:val>
                                            <p:strVal val="1+#ppt_w/2"/>
                                          </p:val>
                                        </p:tav>
                                        <p:tav tm="100000">
                                          <p:val>
                                            <p:strVal val="#ppt_x"/>
                                          </p:val>
                                        </p:tav>
                                      </p:tavLst>
                                    </p:anim>
                                    <p:anim calcmode="lin" valueType="num">
                                      <p:cBhvr additive="base">
                                        <p:cTn id="23" dur="500" fill="hold"/>
                                        <p:tgtEl>
                                          <p:spTgt spid="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brdn01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2500298" y="285728"/>
            <a:ext cx="4214842" cy="584775"/>
          </a:xfrm>
          <a:prstGeom prst="rect">
            <a:avLst/>
          </a:prstGeom>
        </p:spPr>
        <p:txBody>
          <a:bodyPr wrap="square">
            <a:spAutoFit/>
          </a:bodyPr>
          <a:lstStyle/>
          <a:p>
            <a:pPr>
              <a:defRPr/>
            </a:pPr>
            <a:r>
              <a:rPr lang="ru-RU" sz="3200" b="1" dirty="0" smtClean="0">
                <a:solidFill>
                  <a:srgbClr val="800000"/>
                </a:solidFill>
                <a:effectLst>
                  <a:outerShdw blurRad="38100" dist="38100" dir="2700000" algn="tl">
                    <a:srgbClr val="000000"/>
                  </a:outerShdw>
                </a:effectLst>
              </a:rPr>
              <a:t>Цели мероприятия:</a:t>
            </a:r>
            <a:endParaRPr lang="ru-RU" sz="3200" b="1" dirty="0">
              <a:solidFill>
                <a:srgbClr val="800000"/>
              </a:solidFill>
              <a:effectLst>
                <a:outerShdw blurRad="38100" dist="38100" dir="2700000" algn="tl">
                  <a:srgbClr val="000000"/>
                </a:outerShdw>
              </a:effectLst>
            </a:endParaRPr>
          </a:p>
        </p:txBody>
      </p:sp>
      <p:sp>
        <p:nvSpPr>
          <p:cNvPr id="4" name="Прямоугольник 3"/>
          <p:cNvSpPr/>
          <p:nvPr/>
        </p:nvSpPr>
        <p:spPr>
          <a:xfrm>
            <a:off x="0" y="857232"/>
            <a:ext cx="9144000" cy="5632311"/>
          </a:xfrm>
          <a:prstGeom prst="rect">
            <a:avLst/>
          </a:prstGeom>
        </p:spPr>
        <p:txBody>
          <a:bodyPr wrap="square">
            <a:spAutoFit/>
          </a:bodyPr>
          <a:lstStyle/>
          <a:p>
            <a:pPr>
              <a:buFontTx/>
              <a:buChar char="•"/>
              <a:defRPr/>
            </a:pPr>
            <a:r>
              <a:rPr lang="ru-RU" sz="3600" b="1" dirty="0" smtClean="0">
                <a:solidFill>
                  <a:srgbClr val="800000"/>
                </a:solidFill>
                <a:effectLst>
                  <a:outerShdw blurRad="38100" dist="38100" dir="2700000" algn="tl">
                    <a:srgbClr val="000000"/>
                  </a:outerShdw>
                </a:effectLst>
              </a:rPr>
              <a:t>показать историческое значение и источники победы России в Отечественной войны1812 года;</a:t>
            </a:r>
          </a:p>
          <a:p>
            <a:pPr>
              <a:buFontTx/>
              <a:buChar char="•"/>
              <a:defRPr/>
            </a:pPr>
            <a:r>
              <a:rPr lang="ru-RU" sz="3600" b="1" dirty="0" smtClean="0">
                <a:solidFill>
                  <a:srgbClr val="800000"/>
                </a:solidFill>
                <a:effectLst>
                  <a:outerShdw blurRad="38100" dist="38100" dir="2700000" algn="tl">
                    <a:srgbClr val="000000"/>
                  </a:outerShdw>
                </a:effectLst>
              </a:rPr>
              <a:t>воспитывать обучающихся на ярких примерах героизма русской армии, приобщать к архивным материалам, литературным и историческим источникам, свидетельствующим о храбрости русского воина, готовности стоять насмерть, защищая Родину.</a:t>
            </a:r>
            <a:endParaRPr lang="ru-RU" sz="3600" b="1" dirty="0">
              <a:solidFill>
                <a:srgbClr val="800000"/>
              </a:solidFill>
              <a:effectLst>
                <a:outerShdw blurRad="38100" dist="38100" dir="2700000" algn="tl">
                  <a:srgbClr val="000000"/>
                </a:outerShdw>
              </a:effectLst>
            </a:endParaRPr>
          </a:p>
        </p:txBody>
      </p:sp>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pic>
        <p:nvPicPr>
          <p:cNvPr id="7170" name="Picture 2" descr="Kutuzov"/>
          <p:cNvPicPr>
            <a:picLocks noChangeAspect="1" noChangeArrowheads="1"/>
          </p:cNvPicPr>
          <p:nvPr/>
        </p:nvPicPr>
        <p:blipFill>
          <a:blip r:embed="rId3" cstate="email"/>
          <a:srcRect/>
          <a:stretch>
            <a:fillRect/>
          </a:stretch>
        </p:blipFill>
        <p:spPr bwMode="auto">
          <a:xfrm>
            <a:off x="2051050" y="333375"/>
            <a:ext cx="4965700" cy="6264275"/>
          </a:xfrm>
          <a:prstGeom prst="rect">
            <a:avLst/>
          </a:prstGeom>
          <a:noFill/>
          <a:ln w="57150">
            <a:solidFill>
              <a:schemeClr val="bg1"/>
            </a:solidFill>
            <a:miter lim="800000"/>
            <a:headEnd/>
            <a:tailEnd/>
          </a:ln>
        </p:spPr>
      </p:pic>
      <p:sp>
        <p:nvSpPr>
          <p:cNvPr id="7171" name="Text Box 3"/>
          <p:cNvSpPr txBox="1">
            <a:spLocks noChangeArrowheads="1"/>
          </p:cNvSpPr>
          <p:nvPr/>
        </p:nvSpPr>
        <p:spPr bwMode="auto">
          <a:xfrm>
            <a:off x="107950" y="2565400"/>
            <a:ext cx="6007100" cy="1220788"/>
          </a:xfrm>
          <a:prstGeom prst="rect">
            <a:avLst/>
          </a:prstGeom>
          <a:solidFill>
            <a:schemeClr val="bg1">
              <a:alpha val="50195"/>
            </a:schemeClr>
          </a:solidFill>
          <a:ln w="9525">
            <a:noFill/>
            <a:miter lim="800000"/>
            <a:headEnd/>
            <a:tailEnd/>
          </a:ln>
        </p:spPr>
        <p:txBody>
          <a:bodyPr wrap="none">
            <a:spAutoFit/>
          </a:bodyPr>
          <a:lstStyle/>
          <a:p>
            <a:pPr algn="r"/>
            <a:r>
              <a:rPr lang="ru-RU" sz="3800" b="1">
                <a:latin typeface="Monotype Corsiva" pitchFamily="66" charset="0"/>
              </a:rPr>
              <a:t>Кутузов Михаил Илларионович</a:t>
            </a:r>
          </a:p>
          <a:p>
            <a:pPr algn="r"/>
            <a:r>
              <a:rPr lang="ru-RU" sz="3600" b="1">
                <a:latin typeface="Monotype Corsiva" pitchFamily="66" charset="0"/>
              </a:rPr>
              <a:t>(1745-1813)</a:t>
            </a:r>
          </a:p>
        </p:txBody>
      </p:sp>
      <p:sp>
        <p:nvSpPr>
          <p:cNvPr id="7172" name="Text Box 4"/>
          <p:cNvSpPr txBox="1">
            <a:spLocks noChangeArrowheads="1"/>
          </p:cNvSpPr>
          <p:nvPr/>
        </p:nvSpPr>
        <p:spPr bwMode="auto">
          <a:xfrm>
            <a:off x="1547813" y="4652963"/>
            <a:ext cx="7216775" cy="1876425"/>
          </a:xfrm>
          <a:prstGeom prst="rect">
            <a:avLst/>
          </a:prstGeom>
          <a:solidFill>
            <a:schemeClr val="bg1">
              <a:alpha val="50195"/>
            </a:schemeClr>
          </a:solidFill>
          <a:ln w="9525">
            <a:noFill/>
            <a:miter lim="800000"/>
            <a:headEnd/>
            <a:tailEnd/>
          </a:ln>
        </p:spPr>
        <p:txBody>
          <a:bodyPr wrap="none">
            <a:spAutoFit/>
          </a:bodyPr>
          <a:lstStyle/>
          <a:p>
            <a:r>
              <a:rPr lang="ru-RU" sz="3600" b="1">
                <a:latin typeface="Monotype Corsiva" pitchFamily="66" charset="0"/>
              </a:rPr>
              <a:t>Маститый страж страны державной,</a:t>
            </a:r>
          </a:p>
          <a:p>
            <a:r>
              <a:rPr lang="ru-RU" sz="3600" b="1">
                <a:latin typeface="Monotype Corsiva" pitchFamily="66" charset="0"/>
              </a:rPr>
              <a:t>Смиритель всех ее врагов.</a:t>
            </a:r>
          </a:p>
          <a:p>
            <a:endParaRPr lang="ru-RU" sz="900" b="1">
              <a:latin typeface="Monotype Corsiva" pitchFamily="66" charset="0"/>
            </a:endParaRPr>
          </a:p>
          <a:p>
            <a:r>
              <a:rPr lang="ru-RU" sz="3600" b="1">
                <a:latin typeface="Monotype Corsiva" pitchFamily="66" charset="0"/>
              </a:rPr>
              <a:t>                                                А.С. Пушкин</a:t>
            </a:r>
          </a:p>
        </p:txBody>
      </p:sp>
    </p:spTree>
  </p:cSld>
  <p:clrMapOvr>
    <a:masterClrMapping/>
  </p:clrMapOvr>
  <p:transition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nodeType="clickEffect">
                                  <p:stCondLst>
                                    <p:cond delay="0"/>
                                  </p:stCondLst>
                                  <p:childTnLst>
                                    <p:animMotion origin="layout" path="M -3.33333E-6 3.38575E-6 L 0.32709 -0.22572 " pathEditMode="relative" rAng="0" ptsTypes="AA">
                                      <p:cBhvr>
                                        <p:cTn id="12" dur="2000" fill="hold"/>
                                        <p:tgtEl>
                                          <p:spTgt spid="7170"/>
                                        </p:tgtEl>
                                        <p:attrNameLst>
                                          <p:attrName>ppt_x</p:attrName>
                                          <p:attrName>ppt_y</p:attrName>
                                        </p:attrNameLst>
                                      </p:cBhvr>
                                      <p:rCtr x="164" y="-113"/>
                                    </p:animMotion>
                                  </p:childTnLst>
                                </p:cTn>
                              </p:par>
                              <p:par>
                                <p:cTn id="13" presetID="6" presetClass="emph" presetSubtype="0" fill="hold" nodeType="withEffect">
                                  <p:stCondLst>
                                    <p:cond delay="0"/>
                                  </p:stCondLst>
                                  <p:childTnLst>
                                    <p:animScale>
                                      <p:cBhvr>
                                        <p:cTn id="14" dur="2000" fill="hold"/>
                                        <p:tgtEl>
                                          <p:spTgt spid="7170"/>
                                        </p:tgtEl>
                                      </p:cBhvr>
                                      <p:by x="55000" y="55000"/>
                                    </p:animScale>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wipe(left)">
                                      <p:cBhvr>
                                        <p:cTn id="18" dur="500"/>
                                        <p:tgtEl>
                                          <p:spTgt spid="7171"/>
                                        </p:tgtEl>
                                      </p:cBhvr>
                                    </p:animEffect>
                                  </p:childTnLst>
                                </p:cTn>
                              </p:par>
                            </p:childTnLst>
                          </p:cTn>
                        </p:par>
                        <p:par>
                          <p:cTn id="19" fill="hold">
                            <p:stCondLst>
                              <p:cond delay="2500"/>
                            </p:stCondLst>
                            <p:childTnLst>
                              <p:par>
                                <p:cTn id="20" presetID="2" presetClass="entr" presetSubtype="2" decel="50000" fill="hold" grpId="0" nodeType="afterEffect">
                                  <p:stCondLst>
                                    <p:cond delay="0"/>
                                  </p:stCondLst>
                                  <p:childTnLst>
                                    <p:set>
                                      <p:cBhvr>
                                        <p:cTn id="21" dur="1" fill="hold">
                                          <p:stCondLst>
                                            <p:cond delay="0"/>
                                          </p:stCondLst>
                                        </p:cTn>
                                        <p:tgtEl>
                                          <p:spTgt spid="7172"/>
                                        </p:tgtEl>
                                        <p:attrNameLst>
                                          <p:attrName>style.visibility</p:attrName>
                                        </p:attrNameLst>
                                      </p:cBhvr>
                                      <p:to>
                                        <p:strVal val="visible"/>
                                      </p:to>
                                    </p:set>
                                    <p:anim calcmode="lin" valueType="num">
                                      <p:cBhvr additive="base">
                                        <p:cTn id="22" dur="500" fill="hold"/>
                                        <p:tgtEl>
                                          <p:spTgt spid="7172"/>
                                        </p:tgtEl>
                                        <p:attrNameLst>
                                          <p:attrName>ppt_x</p:attrName>
                                        </p:attrNameLst>
                                      </p:cBhvr>
                                      <p:tavLst>
                                        <p:tav tm="0">
                                          <p:val>
                                            <p:strVal val="1+#ppt_w/2"/>
                                          </p:val>
                                        </p:tav>
                                        <p:tav tm="100000">
                                          <p:val>
                                            <p:strVal val="#ppt_x"/>
                                          </p:val>
                                        </p:tav>
                                      </p:tavLst>
                                    </p:anim>
                                    <p:anim calcmode="lin" valueType="num">
                                      <p:cBhvr additive="base">
                                        <p:cTn id="23"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pic>
        <p:nvPicPr>
          <p:cNvPr id="8194" name="Picture 2" descr="Tormasov"/>
          <p:cNvPicPr>
            <a:picLocks noChangeAspect="1" noChangeArrowheads="1"/>
          </p:cNvPicPr>
          <p:nvPr/>
        </p:nvPicPr>
        <p:blipFill>
          <a:blip r:embed="rId3" cstate="email"/>
          <a:srcRect/>
          <a:stretch>
            <a:fillRect/>
          </a:stretch>
        </p:blipFill>
        <p:spPr bwMode="auto">
          <a:xfrm>
            <a:off x="2051050" y="260350"/>
            <a:ext cx="5003800" cy="6264275"/>
          </a:xfrm>
          <a:prstGeom prst="rect">
            <a:avLst/>
          </a:prstGeom>
          <a:noFill/>
          <a:ln w="57150">
            <a:solidFill>
              <a:schemeClr val="bg1"/>
            </a:solidFill>
            <a:miter lim="800000"/>
            <a:headEnd/>
            <a:tailEnd/>
          </a:ln>
        </p:spPr>
      </p:pic>
      <p:sp>
        <p:nvSpPr>
          <p:cNvPr id="8195" name="Text Box 3"/>
          <p:cNvSpPr txBox="1">
            <a:spLocks noChangeArrowheads="1"/>
          </p:cNvSpPr>
          <p:nvPr/>
        </p:nvSpPr>
        <p:spPr bwMode="auto">
          <a:xfrm>
            <a:off x="1619250" y="3789363"/>
            <a:ext cx="6889750" cy="1431925"/>
          </a:xfrm>
          <a:prstGeom prst="rect">
            <a:avLst/>
          </a:prstGeom>
          <a:solidFill>
            <a:schemeClr val="bg1">
              <a:alpha val="50195"/>
            </a:schemeClr>
          </a:solidFill>
          <a:ln w="9525">
            <a:noFill/>
            <a:miter lim="800000"/>
            <a:headEnd/>
            <a:tailEnd/>
          </a:ln>
        </p:spPr>
        <p:txBody>
          <a:bodyPr wrap="none">
            <a:spAutoFit/>
          </a:bodyPr>
          <a:lstStyle/>
          <a:p>
            <a:pPr algn="r"/>
            <a:r>
              <a:rPr lang="ru-RU" sz="4400" b="1">
                <a:latin typeface="Monotype Corsiva" pitchFamily="66" charset="0"/>
              </a:rPr>
              <a:t>Тормасов Александр Петрович</a:t>
            </a:r>
          </a:p>
          <a:p>
            <a:pPr algn="r"/>
            <a:r>
              <a:rPr lang="ru-RU" sz="4400" b="1">
                <a:latin typeface="Monotype Corsiva" pitchFamily="66" charset="0"/>
              </a:rPr>
              <a:t>(1752-1819)</a:t>
            </a:r>
          </a:p>
        </p:txBody>
      </p:sp>
    </p:spTree>
  </p:cSld>
  <p:clrMapOvr>
    <a:masterClrMapping/>
  </p:clrMapOvr>
  <p:transition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nodeType="clickEffect">
                                  <p:stCondLst>
                                    <p:cond delay="0"/>
                                  </p:stCondLst>
                                  <p:childTnLst>
                                    <p:animMotion origin="layout" path="M 3.33333E-6 1.68363E-6 L 0.3092 -0.20444 " pathEditMode="relative" rAng="0" ptsTypes="AA">
                                      <p:cBhvr>
                                        <p:cTn id="12" dur="2000" fill="hold"/>
                                        <p:tgtEl>
                                          <p:spTgt spid="8194"/>
                                        </p:tgtEl>
                                        <p:attrNameLst>
                                          <p:attrName>ppt_x</p:attrName>
                                          <p:attrName>ppt_y</p:attrName>
                                        </p:attrNameLst>
                                      </p:cBhvr>
                                      <p:rCtr x="155" y="-102"/>
                                    </p:animMotion>
                                  </p:childTnLst>
                                </p:cTn>
                              </p:par>
                              <p:par>
                                <p:cTn id="13" presetID="6" presetClass="emph" presetSubtype="0" fill="hold" nodeType="withEffect">
                                  <p:stCondLst>
                                    <p:cond delay="0"/>
                                  </p:stCondLst>
                                  <p:childTnLst>
                                    <p:animScale>
                                      <p:cBhvr>
                                        <p:cTn id="14" dur="2000" fill="hold"/>
                                        <p:tgtEl>
                                          <p:spTgt spid="8194"/>
                                        </p:tgtEl>
                                      </p:cBhvr>
                                      <p:by x="50000" y="50000"/>
                                    </p:animScale>
                                  </p:childTnLst>
                                </p:cTn>
                              </p:par>
                            </p:childTnLst>
                          </p:cTn>
                        </p:par>
                        <p:par>
                          <p:cTn id="15" fill="hold">
                            <p:stCondLst>
                              <p:cond delay="2000"/>
                            </p:stCondLst>
                            <p:childTnLst>
                              <p:par>
                                <p:cTn id="16" presetID="2" presetClass="entr" presetSubtype="8" decel="50000" fill="hold" grpId="0" nodeType="afterEffect">
                                  <p:stCondLst>
                                    <p:cond delay="0"/>
                                  </p:stCondLst>
                                  <p:childTnLst>
                                    <p:set>
                                      <p:cBhvr>
                                        <p:cTn id="17" dur="1" fill="hold">
                                          <p:stCondLst>
                                            <p:cond delay="0"/>
                                          </p:stCondLst>
                                        </p:cTn>
                                        <p:tgtEl>
                                          <p:spTgt spid="8195"/>
                                        </p:tgtEl>
                                        <p:attrNameLst>
                                          <p:attrName>style.visibility</p:attrName>
                                        </p:attrNameLst>
                                      </p:cBhvr>
                                      <p:to>
                                        <p:strVal val="visible"/>
                                      </p:to>
                                    </p:set>
                                    <p:anim calcmode="lin" valueType="num">
                                      <p:cBhvr additive="base">
                                        <p:cTn id="18" dur="1000" fill="hold"/>
                                        <p:tgtEl>
                                          <p:spTgt spid="8195"/>
                                        </p:tgtEl>
                                        <p:attrNameLst>
                                          <p:attrName>ppt_x</p:attrName>
                                        </p:attrNameLst>
                                      </p:cBhvr>
                                      <p:tavLst>
                                        <p:tav tm="0">
                                          <p:val>
                                            <p:strVal val="0-#ppt_w/2"/>
                                          </p:val>
                                        </p:tav>
                                        <p:tav tm="100000">
                                          <p:val>
                                            <p:strVal val="#ppt_x"/>
                                          </p:val>
                                        </p:tav>
                                      </p:tavLst>
                                    </p:anim>
                                    <p:anim calcmode="lin" valueType="num">
                                      <p:cBhvr additive="base">
                                        <p:cTn id="19" dur="1000" fill="hold"/>
                                        <p:tgtEl>
                                          <p:spTgt spid="81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pic>
        <p:nvPicPr>
          <p:cNvPr id="9218" name="Picture 2" descr="Ermolov"/>
          <p:cNvPicPr>
            <a:picLocks noChangeAspect="1" noChangeArrowheads="1"/>
          </p:cNvPicPr>
          <p:nvPr/>
        </p:nvPicPr>
        <p:blipFill>
          <a:blip r:embed="rId3" cstate="email"/>
          <a:srcRect/>
          <a:stretch>
            <a:fillRect/>
          </a:stretch>
        </p:blipFill>
        <p:spPr bwMode="auto">
          <a:xfrm>
            <a:off x="2051050" y="260350"/>
            <a:ext cx="4940300" cy="6408738"/>
          </a:xfrm>
          <a:prstGeom prst="rect">
            <a:avLst/>
          </a:prstGeom>
          <a:noFill/>
          <a:ln w="57150">
            <a:solidFill>
              <a:schemeClr val="bg1"/>
            </a:solidFill>
            <a:miter lim="800000"/>
            <a:headEnd/>
            <a:tailEnd/>
          </a:ln>
        </p:spPr>
      </p:pic>
      <p:sp>
        <p:nvSpPr>
          <p:cNvPr id="9219" name="Text Box 3"/>
          <p:cNvSpPr txBox="1">
            <a:spLocks noChangeArrowheads="1"/>
          </p:cNvSpPr>
          <p:nvPr/>
        </p:nvSpPr>
        <p:spPr bwMode="auto">
          <a:xfrm>
            <a:off x="2268538" y="3860800"/>
            <a:ext cx="6135687" cy="1431925"/>
          </a:xfrm>
          <a:prstGeom prst="rect">
            <a:avLst/>
          </a:prstGeom>
          <a:solidFill>
            <a:schemeClr val="bg1">
              <a:alpha val="50195"/>
            </a:schemeClr>
          </a:solidFill>
          <a:ln w="9525">
            <a:noFill/>
            <a:miter lim="800000"/>
            <a:headEnd/>
            <a:tailEnd/>
          </a:ln>
        </p:spPr>
        <p:txBody>
          <a:bodyPr wrap="none">
            <a:spAutoFit/>
          </a:bodyPr>
          <a:lstStyle/>
          <a:p>
            <a:pPr algn="r"/>
            <a:r>
              <a:rPr lang="ru-RU" sz="4400" b="1">
                <a:latin typeface="Monotype Corsiva" pitchFamily="66" charset="0"/>
              </a:rPr>
              <a:t>Ермолов Алексей Петрович </a:t>
            </a:r>
          </a:p>
          <a:p>
            <a:pPr algn="r"/>
            <a:r>
              <a:rPr lang="ru-RU" sz="4400" b="1">
                <a:latin typeface="Monotype Corsiva" pitchFamily="66" charset="0"/>
              </a:rPr>
              <a:t>(1777-1861)</a:t>
            </a:r>
          </a:p>
        </p:txBody>
      </p:sp>
    </p:spTree>
  </p:cSld>
  <p:clrMapOvr>
    <a:masterClrMapping/>
  </p:clrMapOvr>
  <p:transition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fltVal val="0"/>
                                          </p:val>
                                        </p:tav>
                                        <p:tav tm="100000">
                                          <p:val>
                                            <p:strVal val="#ppt_w"/>
                                          </p:val>
                                        </p:tav>
                                      </p:tavLst>
                                    </p:anim>
                                    <p:anim calcmode="lin" valueType="num">
                                      <p:cBhvr>
                                        <p:cTn id="8" dur="1000" fill="hold"/>
                                        <p:tgtEl>
                                          <p:spTgt spid="92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nodeType="clickEffect">
                                  <p:stCondLst>
                                    <p:cond delay="0"/>
                                  </p:stCondLst>
                                  <p:childTnLst>
                                    <p:animMotion origin="layout" path="M -4.44444E-6 4.6531E-6 L 0.31268 -0.21485 " pathEditMode="relative" rAng="0" ptsTypes="AA">
                                      <p:cBhvr>
                                        <p:cTn id="12" dur="2000" fill="hold"/>
                                        <p:tgtEl>
                                          <p:spTgt spid="9218"/>
                                        </p:tgtEl>
                                        <p:attrNameLst>
                                          <p:attrName>ppt_x</p:attrName>
                                          <p:attrName>ppt_y</p:attrName>
                                        </p:attrNameLst>
                                      </p:cBhvr>
                                      <p:rCtr x="156" y="-108"/>
                                    </p:animMotion>
                                  </p:childTnLst>
                                </p:cTn>
                              </p:par>
                              <p:par>
                                <p:cTn id="13" presetID="6" presetClass="emph" presetSubtype="0" decel="50000" fill="hold" nodeType="withEffect">
                                  <p:stCondLst>
                                    <p:cond delay="0"/>
                                  </p:stCondLst>
                                  <p:childTnLst>
                                    <p:animScale>
                                      <p:cBhvr>
                                        <p:cTn id="14" dur="2000" fill="hold"/>
                                        <p:tgtEl>
                                          <p:spTgt spid="9218"/>
                                        </p:tgtEl>
                                      </p:cBhvr>
                                      <p:by x="55000" y="55000"/>
                                    </p:animScale>
                                  </p:childTnLst>
                                </p:cTn>
                              </p:par>
                            </p:childTnLst>
                          </p:cTn>
                        </p:par>
                        <p:par>
                          <p:cTn id="15" fill="hold">
                            <p:stCondLst>
                              <p:cond delay="2000"/>
                            </p:stCondLst>
                            <p:childTnLst>
                              <p:par>
                                <p:cTn id="16" presetID="2" presetClass="entr" presetSubtype="8" decel="50000" fill="hold" grpId="0" nodeType="afterEffect">
                                  <p:stCondLst>
                                    <p:cond delay="0"/>
                                  </p:stCondLst>
                                  <p:childTnLst>
                                    <p:set>
                                      <p:cBhvr>
                                        <p:cTn id="17" dur="1" fill="hold">
                                          <p:stCondLst>
                                            <p:cond delay="0"/>
                                          </p:stCondLst>
                                        </p:cTn>
                                        <p:tgtEl>
                                          <p:spTgt spid="9219"/>
                                        </p:tgtEl>
                                        <p:attrNameLst>
                                          <p:attrName>style.visibility</p:attrName>
                                        </p:attrNameLst>
                                      </p:cBhvr>
                                      <p:to>
                                        <p:strVal val="visible"/>
                                      </p:to>
                                    </p:set>
                                    <p:anim calcmode="lin" valueType="num">
                                      <p:cBhvr additive="base">
                                        <p:cTn id="18" dur="500" fill="hold"/>
                                        <p:tgtEl>
                                          <p:spTgt spid="9219"/>
                                        </p:tgtEl>
                                        <p:attrNameLst>
                                          <p:attrName>ppt_x</p:attrName>
                                        </p:attrNameLst>
                                      </p:cBhvr>
                                      <p:tavLst>
                                        <p:tav tm="0">
                                          <p:val>
                                            <p:strVal val="0-#ppt_w/2"/>
                                          </p:val>
                                        </p:tav>
                                        <p:tav tm="100000">
                                          <p:val>
                                            <p:strVal val="#ppt_x"/>
                                          </p:val>
                                        </p:tav>
                                      </p:tavLst>
                                    </p:anim>
                                    <p:anim calcmode="lin" valueType="num">
                                      <p:cBhvr additive="base">
                                        <p:cTn id="19" dur="500" fill="hold"/>
                                        <p:tgtEl>
                                          <p:spTgt spid="92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pic>
        <p:nvPicPr>
          <p:cNvPr id="10242" name="Picture 2" descr="Dohturov"/>
          <p:cNvPicPr>
            <a:picLocks noChangeAspect="1" noChangeArrowheads="1"/>
          </p:cNvPicPr>
          <p:nvPr/>
        </p:nvPicPr>
        <p:blipFill>
          <a:blip r:embed="rId3" cstate="email"/>
          <a:srcRect/>
          <a:stretch>
            <a:fillRect/>
          </a:stretch>
        </p:blipFill>
        <p:spPr bwMode="auto">
          <a:xfrm>
            <a:off x="2268538" y="260350"/>
            <a:ext cx="4540250" cy="6335713"/>
          </a:xfrm>
          <a:prstGeom prst="rect">
            <a:avLst/>
          </a:prstGeom>
          <a:noFill/>
          <a:ln w="57150">
            <a:solidFill>
              <a:schemeClr val="bg1"/>
            </a:solidFill>
            <a:miter lim="800000"/>
            <a:headEnd/>
            <a:tailEnd/>
          </a:ln>
        </p:spPr>
      </p:pic>
      <p:sp>
        <p:nvSpPr>
          <p:cNvPr id="10243" name="Text Box 3"/>
          <p:cNvSpPr txBox="1">
            <a:spLocks noChangeArrowheads="1"/>
          </p:cNvSpPr>
          <p:nvPr/>
        </p:nvSpPr>
        <p:spPr bwMode="auto">
          <a:xfrm>
            <a:off x="1685925" y="3933825"/>
            <a:ext cx="6634163" cy="1431925"/>
          </a:xfrm>
          <a:prstGeom prst="rect">
            <a:avLst/>
          </a:prstGeom>
          <a:solidFill>
            <a:schemeClr val="bg1">
              <a:alpha val="50195"/>
            </a:schemeClr>
          </a:solidFill>
          <a:ln w="9525">
            <a:noFill/>
            <a:miter lim="800000"/>
            <a:headEnd/>
            <a:tailEnd/>
          </a:ln>
        </p:spPr>
        <p:txBody>
          <a:bodyPr wrap="none">
            <a:spAutoFit/>
          </a:bodyPr>
          <a:lstStyle/>
          <a:p>
            <a:pPr algn="r"/>
            <a:r>
              <a:rPr lang="ru-RU" sz="4400" b="1">
                <a:latin typeface="Monotype Corsiva" pitchFamily="66" charset="0"/>
              </a:rPr>
              <a:t>Дохтуров Дмитрий Сергеевич</a:t>
            </a:r>
          </a:p>
          <a:p>
            <a:pPr algn="r"/>
            <a:r>
              <a:rPr lang="ru-RU" sz="4400" b="1">
                <a:latin typeface="Monotype Corsiva" pitchFamily="66" charset="0"/>
              </a:rPr>
              <a:t>(1756-1816)</a:t>
            </a:r>
          </a:p>
        </p:txBody>
      </p:sp>
    </p:spTree>
  </p:cSld>
  <p:clrMapOvr>
    <a:masterClrMapping/>
  </p:clrMapOvr>
  <p:transition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nodeType="clickEffect">
                                  <p:stCondLst>
                                    <p:cond delay="0"/>
                                  </p:stCondLst>
                                  <p:childTnLst>
                                    <p:animMotion origin="layout" path="M -4.16667E-6 3.80204E-6 L 0.31858 -0.20953 " pathEditMode="relative" rAng="0" ptsTypes="AA">
                                      <p:cBhvr>
                                        <p:cTn id="12" dur="2000" fill="hold"/>
                                        <p:tgtEl>
                                          <p:spTgt spid="10242"/>
                                        </p:tgtEl>
                                        <p:attrNameLst>
                                          <p:attrName>ppt_x</p:attrName>
                                          <p:attrName>ppt_y</p:attrName>
                                        </p:attrNameLst>
                                      </p:cBhvr>
                                      <p:rCtr x="159" y="-105"/>
                                    </p:animMotion>
                                  </p:childTnLst>
                                </p:cTn>
                              </p:par>
                              <p:par>
                                <p:cTn id="13" presetID="6" presetClass="emph" presetSubtype="0" fill="hold" nodeType="withEffect">
                                  <p:stCondLst>
                                    <p:cond delay="0"/>
                                  </p:stCondLst>
                                  <p:childTnLst>
                                    <p:animScale>
                                      <p:cBhvr>
                                        <p:cTn id="14" dur="2000" fill="hold"/>
                                        <p:tgtEl>
                                          <p:spTgt spid="10242"/>
                                        </p:tgtEl>
                                      </p:cBhvr>
                                      <p:by x="53000" y="53000"/>
                                    </p:animScale>
                                  </p:childTnLst>
                                </p:cTn>
                              </p:par>
                            </p:childTnLst>
                          </p:cTn>
                        </p:par>
                        <p:par>
                          <p:cTn id="15" fill="hold">
                            <p:stCondLst>
                              <p:cond delay="2000"/>
                            </p:stCondLst>
                            <p:childTnLst>
                              <p:par>
                                <p:cTn id="16" presetID="2" presetClass="entr" presetSubtype="8" decel="50000" fill="hold" grpId="0" nodeType="afterEffect">
                                  <p:stCondLst>
                                    <p:cond delay="0"/>
                                  </p:stCondLst>
                                  <p:childTnLst>
                                    <p:set>
                                      <p:cBhvr>
                                        <p:cTn id="17" dur="1" fill="hold">
                                          <p:stCondLst>
                                            <p:cond delay="0"/>
                                          </p:stCondLst>
                                        </p:cTn>
                                        <p:tgtEl>
                                          <p:spTgt spid="10243"/>
                                        </p:tgtEl>
                                        <p:attrNameLst>
                                          <p:attrName>style.visibility</p:attrName>
                                        </p:attrNameLst>
                                      </p:cBhvr>
                                      <p:to>
                                        <p:strVal val="visible"/>
                                      </p:to>
                                    </p:set>
                                    <p:anim calcmode="lin" valueType="num">
                                      <p:cBhvr additive="base">
                                        <p:cTn id="18" dur="500" fill="hold"/>
                                        <p:tgtEl>
                                          <p:spTgt spid="10243"/>
                                        </p:tgtEl>
                                        <p:attrNameLst>
                                          <p:attrName>ppt_x</p:attrName>
                                        </p:attrNameLst>
                                      </p:cBhvr>
                                      <p:tavLst>
                                        <p:tav tm="0">
                                          <p:val>
                                            <p:strVal val="0-#ppt_w/2"/>
                                          </p:val>
                                        </p:tav>
                                        <p:tav tm="100000">
                                          <p:val>
                                            <p:strVal val="#ppt_x"/>
                                          </p:val>
                                        </p:tav>
                                      </p:tavLst>
                                    </p:anim>
                                    <p:anim calcmode="lin" valueType="num">
                                      <p:cBhvr additive="base">
                                        <p:cTn id="19" dur="500" fill="hold"/>
                                        <p:tgtEl>
                                          <p:spTgt spid="102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pic>
        <p:nvPicPr>
          <p:cNvPr id="11266" name="Picture 2" descr="Davydov"/>
          <p:cNvPicPr>
            <a:picLocks noChangeAspect="1" noChangeArrowheads="1"/>
          </p:cNvPicPr>
          <p:nvPr/>
        </p:nvPicPr>
        <p:blipFill>
          <a:blip r:embed="rId3" cstate="email"/>
          <a:srcRect/>
          <a:stretch>
            <a:fillRect/>
          </a:stretch>
        </p:blipFill>
        <p:spPr bwMode="auto">
          <a:xfrm>
            <a:off x="2195513" y="188913"/>
            <a:ext cx="4694237" cy="6408737"/>
          </a:xfrm>
          <a:prstGeom prst="rect">
            <a:avLst/>
          </a:prstGeom>
          <a:noFill/>
          <a:ln w="57150">
            <a:solidFill>
              <a:schemeClr val="bg1"/>
            </a:solidFill>
            <a:miter lim="800000"/>
            <a:headEnd/>
            <a:tailEnd/>
          </a:ln>
        </p:spPr>
      </p:pic>
      <p:sp>
        <p:nvSpPr>
          <p:cNvPr id="11267" name="Text Box 3"/>
          <p:cNvSpPr txBox="1">
            <a:spLocks noChangeArrowheads="1"/>
          </p:cNvSpPr>
          <p:nvPr/>
        </p:nvSpPr>
        <p:spPr bwMode="auto">
          <a:xfrm>
            <a:off x="2195513" y="3860800"/>
            <a:ext cx="5921375" cy="1431925"/>
          </a:xfrm>
          <a:prstGeom prst="rect">
            <a:avLst/>
          </a:prstGeom>
          <a:solidFill>
            <a:schemeClr val="bg1">
              <a:alpha val="50195"/>
            </a:schemeClr>
          </a:solidFill>
          <a:ln w="9525">
            <a:noFill/>
            <a:miter lim="800000"/>
            <a:headEnd/>
            <a:tailEnd/>
          </a:ln>
        </p:spPr>
        <p:txBody>
          <a:bodyPr wrap="none">
            <a:spAutoFit/>
          </a:bodyPr>
          <a:lstStyle/>
          <a:p>
            <a:pPr algn="r"/>
            <a:r>
              <a:rPr lang="ru-RU" sz="4400" b="1">
                <a:latin typeface="Monotype Corsiva" pitchFamily="66" charset="0"/>
              </a:rPr>
              <a:t>Давыдов Денис Васильевич</a:t>
            </a:r>
          </a:p>
          <a:p>
            <a:pPr algn="r"/>
            <a:r>
              <a:rPr lang="ru-RU" sz="4400" b="1">
                <a:latin typeface="Monotype Corsiva" pitchFamily="66" charset="0"/>
              </a:rPr>
              <a:t>(1781-1839)</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nodeType="clickEffect">
                                  <p:stCondLst>
                                    <p:cond delay="0"/>
                                  </p:stCondLst>
                                  <p:childTnLst>
                                    <p:animMotion origin="layout" path="M -1.38889E-6 1.68363E-6 L 0.31823 -0.20444 " pathEditMode="relative" rAng="0" ptsTypes="AA">
                                      <p:cBhvr>
                                        <p:cTn id="12" dur="2000" fill="hold"/>
                                        <p:tgtEl>
                                          <p:spTgt spid="11266"/>
                                        </p:tgtEl>
                                        <p:attrNameLst>
                                          <p:attrName>ppt_x</p:attrName>
                                          <p:attrName>ppt_y</p:attrName>
                                        </p:attrNameLst>
                                      </p:cBhvr>
                                      <p:rCtr x="159" y="-102"/>
                                    </p:animMotion>
                                  </p:childTnLst>
                                </p:cTn>
                              </p:par>
                              <p:par>
                                <p:cTn id="13" presetID="6" presetClass="emph" presetSubtype="0" fill="hold" nodeType="withEffect">
                                  <p:stCondLst>
                                    <p:cond delay="0"/>
                                  </p:stCondLst>
                                  <p:childTnLst>
                                    <p:animScale>
                                      <p:cBhvr>
                                        <p:cTn id="14" dur="2000" fill="hold"/>
                                        <p:tgtEl>
                                          <p:spTgt spid="11266"/>
                                        </p:tgtEl>
                                      </p:cBhvr>
                                      <p:by x="53000" y="53000"/>
                                    </p:animScale>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11267"/>
                                        </p:tgtEl>
                                        <p:attrNameLst>
                                          <p:attrName>style.visibility</p:attrName>
                                        </p:attrNameLst>
                                      </p:cBhvr>
                                      <p:to>
                                        <p:strVal val="visible"/>
                                      </p:to>
                                    </p:set>
                                    <p:anim calcmode="lin" valueType="num">
                                      <p:cBhvr additive="base">
                                        <p:cTn id="18" dur="500" fill="hold"/>
                                        <p:tgtEl>
                                          <p:spTgt spid="11267"/>
                                        </p:tgtEl>
                                        <p:attrNameLst>
                                          <p:attrName>ppt_x</p:attrName>
                                        </p:attrNameLst>
                                      </p:cBhvr>
                                      <p:tavLst>
                                        <p:tav tm="0">
                                          <p:val>
                                            <p:strVal val="0-#ppt_w/2"/>
                                          </p:val>
                                        </p:tav>
                                        <p:tav tm="100000">
                                          <p:val>
                                            <p:strVal val="#ppt_x"/>
                                          </p:val>
                                        </p:tav>
                                      </p:tavLst>
                                    </p:anim>
                                    <p:anim calcmode="lin" valueType="num">
                                      <p:cBhvr additive="base">
                                        <p:cTn id="19" dur="500" fill="hold"/>
                                        <p:tgtEl>
                                          <p:spTgt spid="112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pic>
        <p:nvPicPr>
          <p:cNvPr id="11266" name="Picture 2" descr="Barklay"/>
          <p:cNvPicPr>
            <a:picLocks noChangeAspect="1" noChangeArrowheads="1"/>
          </p:cNvPicPr>
          <p:nvPr/>
        </p:nvPicPr>
        <p:blipFill>
          <a:blip r:embed="rId3" cstate="email"/>
          <a:srcRect/>
          <a:stretch>
            <a:fillRect/>
          </a:stretch>
        </p:blipFill>
        <p:spPr bwMode="auto">
          <a:xfrm>
            <a:off x="468313" y="3429000"/>
            <a:ext cx="2227262" cy="2808288"/>
          </a:xfrm>
          <a:prstGeom prst="rect">
            <a:avLst/>
          </a:prstGeom>
          <a:noFill/>
          <a:ln w="76200">
            <a:solidFill>
              <a:schemeClr val="bg1"/>
            </a:solidFill>
            <a:miter lim="800000"/>
            <a:headEnd/>
            <a:tailEnd/>
          </a:ln>
        </p:spPr>
      </p:pic>
      <p:pic>
        <p:nvPicPr>
          <p:cNvPr id="11267" name="Picture 3" descr="Bagration"/>
          <p:cNvPicPr>
            <a:picLocks noChangeAspect="1" noChangeArrowheads="1"/>
          </p:cNvPicPr>
          <p:nvPr/>
        </p:nvPicPr>
        <p:blipFill>
          <a:blip r:embed="rId4" cstate="email"/>
          <a:srcRect/>
          <a:stretch>
            <a:fillRect/>
          </a:stretch>
        </p:blipFill>
        <p:spPr bwMode="auto">
          <a:xfrm>
            <a:off x="6443663" y="3357563"/>
            <a:ext cx="2246312" cy="2879725"/>
          </a:xfrm>
          <a:prstGeom prst="rect">
            <a:avLst/>
          </a:prstGeom>
          <a:noFill/>
          <a:ln w="76200">
            <a:solidFill>
              <a:schemeClr val="bg1"/>
            </a:solidFill>
            <a:miter lim="800000"/>
            <a:headEnd/>
            <a:tailEnd/>
          </a:ln>
        </p:spPr>
      </p:pic>
      <p:pic>
        <p:nvPicPr>
          <p:cNvPr id="11268" name="Picture 4" descr="Dohturov"/>
          <p:cNvPicPr>
            <a:picLocks noChangeAspect="1" noChangeArrowheads="1"/>
          </p:cNvPicPr>
          <p:nvPr/>
        </p:nvPicPr>
        <p:blipFill>
          <a:blip r:embed="rId5" cstate="email"/>
          <a:srcRect/>
          <a:stretch>
            <a:fillRect/>
          </a:stretch>
        </p:blipFill>
        <p:spPr bwMode="auto">
          <a:xfrm>
            <a:off x="4859338" y="188913"/>
            <a:ext cx="1909762" cy="2663825"/>
          </a:xfrm>
          <a:prstGeom prst="rect">
            <a:avLst/>
          </a:prstGeom>
          <a:noFill/>
          <a:ln w="76200">
            <a:solidFill>
              <a:schemeClr val="bg1"/>
            </a:solidFill>
            <a:miter lim="800000"/>
            <a:headEnd/>
            <a:tailEnd/>
          </a:ln>
        </p:spPr>
      </p:pic>
      <p:pic>
        <p:nvPicPr>
          <p:cNvPr id="11269" name="Picture 5" descr="Davydov"/>
          <p:cNvPicPr>
            <a:picLocks noChangeAspect="1" noChangeArrowheads="1"/>
          </p:cNvPicPr>
          <p:nvPr/>
        </p:nvPicPr>
        <p:blipFill>
          <a:blip r:embed="rId6" cstate="email"/>
          <a:srcRect/>
          <a:stretch>
            <a:fillRect/>
          </a:stretch>
        </p:blipFill>
        <p:spPr bwMode="auto">
          <a:xfrm>
            <a:off x="7019925" y="188913"/>
            <a:ext cx="1949450" cy="2663825"/>
          </a:xfrm>
          <a:prstGeom prst="rect">
            <a:avLst/>
          </a:prstGeom>
          <a:noFill/>
          <a:ln w="76200">
            <a:solidFill>
              <a:schemeClr val="bg1"/>
            </a:solidFill>
            <a:miter lim="800000"/>
            <a:headEnd/>
            <a:tailEnd/>
          </a:ln>
        </p:spPr>
      </p:pic>
      <p:pic>
        <p:nvPicPr>
          <p:cNvPr id="11270" name="Picture 6" descr="Ermolov"/>
          <p:cNvPicPr>
            <a:picLocks noChangeAspect="1" noChangeArrowheads="1"/>
          </p:cNvPicPr>
          <p:nvPr/>
        </p:nvPicPr>
        <p:blipFill>
          <a:blip r:embed="rId7" cstate="email"/>
          <a:srcRect/>
          <a:stretch>
            <a:fillRect/>
          </a:stretch>
        </p:blipFill>
        <p:spPr bwMode="auto">
          <a:xfrm>
            <a:off x="179388" y="188913"/>
            <a:ext cx="2054225" cy="2663825"/>
          </a:xfrm>
          <a:prstGeom prst="rect">
            <a:avLst/>
          </a:prstGeom>
          <a:noFill/>
          <a:ln w="76200">
            <a:solidFill>
              <a:schemeClr val="bg1"/>
            </a:solidFill>
            <a:miter lim="800000"/>
            <a:headEnd/>
            <a:tailEnd/>
          </a:ln>
        </p:spPr>
      </p:pic>
      <p:pic>
        <p:nvPicPr>
          <p:cNvPr id="11271" name="Picture 7" descr="Tormasov"/>
          <p:cNvPicPr>
            <a:picLocks noChangeAspect="1" noChangeArrowheads="1"/>
          </p:cNvPicPr>
          <p:nvPr/>
        </p:nvPicPr>
        <p:blipFill>
          <a:blip r:embed="rId8" cstate="email"/>
          <a:srcRect/>
          <a:stretch>
            <a:fillRect/>
          </a:stretch>
        </p:blipFill>
        <p:spPr bwMode="auto">
          <a:xfrm>
            <a:off x="2484438" y="188913"/>
            <a:ext cx="2127250" cy="2663825"/>
          </a:xfrm>
          <a:prstGeom prst="rect">
            <a:avLst/>
          </a:prstGeom>
          <a:noFill/>
          <a:ln w="76200">
            <a:solidFill>
              <a:schemeClr val="bg1"/>
            </a:solidFill>
            <a:miter lim="800000"/>
            <a:headEnd/>
            <a:tailEnd/>
          </a:ln>
        </p:spPr>
      </p:pic>
      <p:pic>
        <p:nvPicPr>
          <p:cNvPr id="11272" name="Picture 8" descr="Kutuzov"/>
          <p:cNvPicPr>
            <a:picLocks noChangeAspect="1" noChangeArrowheads="1"/>
          </p:cNvPicPr>
          <p:nvPr/>
        </p:nvPicPr>
        <p:blipFill>
          <a:blip r:embed="rId9" cstate="email"/>
          <a:srcRect/>
          <a:stretch>
            <a:fillRect/>
          </a:stretch>
        </p:blipFill>
        <p:spPr bwMode="auto">
          <a:xfrm>
            <a:off x="3203575" y="3141663"/>
            <a:ext cx="2795588" cy="3527425"/>
          </a:xfrm>
          <a:prstGeom prst="rect">
            <a:avLst/>
          </a:prstGeom>
          <a:noFill/>
          <a:ln w="76200">
            <a:solidFill>
              <a:schemeClr val="bg1"/>
            </a:solidFill>
            <a:miter lim="800000"/>
            <a:headEnd/>
            <a:tailEnd/>
          </a:ln>
        </p:spPr>
      </p:pic>
    </p:spTree>
  </p:cSld>
  <p:clrMapOvr>
    <a:masterClrMapping/>
  </p:clrMapOvr>
  <p:transition advClick="0" advTm="6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Рисунок 3" descr="map.gif"/>
          <p:cNvPicPr>
            <a:picLocks noChangeAspect="1" noChangeArrowheads="1"/>
          </p:cNvPicPr>
          <p:nvPr/>
        </p:nvPicPr>
        <p:blipFill>
          <a:blip r:embed="rId3"/>
          <a:srcRect/>
          <a:stretch>
            <a:fillRect/>
          </a:stretch>
        </p:blipFill>
        <p:spPr bwMode="auto">
          <a:xfrm>
            <a:off x="-12700" y="-6350"/>
            <a:ext cx="9163050" cy="6870700"/>
          </a:xfrm>
          <a:prstGeom prst="rect">
            <a:avLst/>
          </a:prstGeom>
          <a:noFill/>
          <a:ln w="9525">
            <a:noFill/>
            <a:miter lim="800000"/>
            <a:headEnd/>
            <a:tailEnd/>
          </a:ln>
        </p:spPr>
      </p:pic>
      <p:sp>
        <p:nvSpPr>
          <p:cNvPr id="8" name="Заголовок 7"/>
          <p:cNvSpPr>
            <a:spLocks noGrp="1"/>
          </p:cNvSpPr>
          <p:nvPr>
            <p:ph type="title"/>
          </p:nvPr>
        </p:nvSpPr>
        <p:spPr>
          <a:xfrm>
            <a:off x="0" y="0"/>
            <a:ext cx="9144000" cy="2357430"/>
          </a:xfrm>
          <a:ln/>
        </p:spPr>
        <p:style>
          <a:lnRef idx="2">
            <a:schemeClr val="dk1"/>
          </a:lnRef>
          <a:fillRef idx="1">
            <a:schemeClr val="lt1"/>
          </a:fillRef>
          <a:effectRef idx="0">
            <a:schemeClr val="dk1"/>
          </a:effectRef>
          <a:fontRef idx="minor">
            <a:schemeClr val="dk1"/>
          </a:fontRef>
        </p:style>
        <p:txBody>
          <a:bodyPr/>
          <a:lstStyle/>
          <a:p>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Кутузов говорил: «Я счастлив, предводительствуя русскими. Но какой полководец не поражал врагов, подобно мне, с сим мужественным народом!»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Своего солдата никогда не забудут русские душой люди. Во всех городах и селах, где оставила свой след война 1812 года, поставлены памятники, соборы, открыты музеи и экспозиции, в память о тех, кто, не пожалев живота своего, встал на защиту Родины, кто с дрожью в голосе от волнения тогда произнес для всех и прежде всего для самого себя: “Это моя Земля!” </a:t>
            </a:r>
            <a:br>
              <a:rPr lang="ru-RU" sz="2000" dirty="0" smtClean="0">
                <a:latin typeface="Times New Roman" pitchFamily="18" charset="0"/>
                <a:cs typeface="Times New Roman" pitchFamily="18" charset="0"/>
              </a:rPr>
            </a:br>
            <a:endParaRPr lang="ru-RU" sz="2000" dirty="0"/>
          </a:p>
        </p:txBody>
      </p:sp>
      <p:pic>
        <p:nvPicPr>
          <p:cNvPr id="11" name="Picture 3"/>
          <p:cNvPicPr>
            <a:picLocks noGrp="1" noChangeAspect="1" noChangeArrowheads="1"/>
          </p:cNvPicPr>
          <p:nvPr>
            <p:ph type="dgm" idx="1"/>
          </p:nvPr>
        </p:nvPicPr>
        <p:blipFill>
          <a:blip r:embed="rId4"/>
          <a:srcRect/>
          <a:stretch>
            <a:fillRect/>
          </a:stretch>
        </p:blipFill>
        <p:spPr bwMode="auto">
          <a:xfrm>
            <a:off x="1071538" y="2500306"/>
            <a:ext cx="7143800" cy="4357694"/>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spd="slow" advTm="10800">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a:srcRect/>
          <a:stretch>
            <a:fillRect/>
          </a:stretch>
        </p:blipFill>
        <p:spPr bwMode="auto">
          <a:xfrm>
            <a:off x="-224375" y="0"/>
            <a:ext cx="9385697" cy="6858000"/>
          </a:xfrm>
          <a:prstGeom prst="rect">
            <a:avLst/>
          </a:prstGeom>
          <a:noFill/>
          <a:ln w="9525">
            <a:noFill/>
            <a:miter lim="800000"/>
            <a:headEnd/>
            <a:tailEnd/>
          </a:ln>
          <a:effectLst/>
        </p:spPr>
      </p:pic>
    </p:spTree>
  </p:cSld>
  <p:clrMapOvr>
    <a:masterClrMapping/>
  </p:clrMapOvr>
  <p:transition spd="slow">
    <p:wedg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slow">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5" name="Picture 1"/>
          <p:cNvPicPr>
            <a:picLocks noGrp="1" noChangeAspect="1" noChangeArrowheads="1"/>
          </p:cNvPicPr>
          <p:nvPr>
            <p:ph idx="1"/>
          </p:nvPr>
        </p:nvPicPr>
        <p:blipFill>
          <a:blip r:embed="rId2"/>
          <a:srcRect/>
          <a:stretch>
            <a:fillRect/>
          </a:stretch>
        </p:blipFill>
        <p:spPr bwMode="auto">
          <a:xfrm>
            <a:off x="-187020" y="0"/>
            <a:ext cx="9331020" cy="6858000"/>
          </a:xfrm>
          <a:prstGeom prst="rect">
            <a:avLst/>
          </a:prstGeom>
          <a:noFill/>
          <a:ln w="9525">
            <a:noFill/>
            <a:miter lim="800000"/>
            <a:headEnd/>
            <a:tailEnd/>
          </a:ln>
          <a:effectLst/>
        </p:spPr>
      </p:pic>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brdn01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Рисунок 3" descr="map.gif"/>
          <p:cNvPicPr>
            <a:picLocks noChangeAspect="1" noChangeArrowheads="1"/>
          </p:cNvPicPr>
          <p:nvPr/>
        </p:nvPicPr>
        <p:blipFill>
          <a:blip r:embed="rId3"/>
          <a:srcRect/>
          <a:stretch>
            <a:fillRect/>
          </a:stretch>
        </p:blipFill>
        <p:spPr bwMode="auto">
          <a:xfrm>
            <a:off x="-12700" y="-6350"/>
            <a:ext cx="9163050" cy="6870700"/>
          </a:xfrm>
          <a:prstGeom prst="rect">
            <a:avLst/>
          </a:prstGeom>
          <a:noFill/>
          <a:ln w="9525">
            <a:noFill/>
            <a:miter lim="800000"/>
            <a:headEnd/>
            <a:tailEnd/>
          </a:ln>
        </p:spPr>
      </p:pic>
      <p:sp>
        <p:nvSpPr>
          <p:cNvPr id="7" name="Заголовок 1"/>
          <p:cNvSpPr txBox="1">
            <a:spLocks/>
          </p:cNvSpPr>
          <p:nvPr/>
        </p:nvSpPr>
        <p:spPr>
          <a:xfrm>
            <a:off x="642938" y="142875"/>
            <a:ext cx="7832725" cy="928688"/>
          </a:xfrm>
          <a:prstGeom prst="roundRect">
            <a:avLst>
              <a:gd name="adj" fmla="val 10267"/>
            </a:avLst>
          </a:prstGeom>
          <a:solidFill>
            <a:schemeClr val="accent6">
              <a:alpha val="30000"/>
            </a:schemeClr>
          </a:solidFill>
          <a:ln w="25400" cap="flat" cmpd="sng" algn="ctr">
            <a:solidFill>
              <a:schemeClr val="accent6">
                <a:lumMod val="50000"/>
                <a:alpha val="50000"/>
              </a:schemeClr>
            </a:solidFill>
            <a:prstDash val="solid"/>
            <a:round/>
          </a:ln>
        </p:spPr>
        <p:style>
          <a:lnRef idx="2">
            <a:schemeClr val="accent2"/>
          </a:lnRef>
          <a:fillRef idx="1">
            <a:schemeClr val="lt1"/>
          </a:fillRef>
          <a:effectRef idx="0">
            <a:schemeClr val="accent2"/>
          </a:effectRef>
          <a:fontRef idx="minor">
            <a:schemeClr val="dk1"/>
          </a:fontRef>
        </p:style>
        <p:txBody>
          <a:bodyPr lIns="0" tIns="0" rIns="0" bIns="0" anchor="ctr"/>
          <a:lstStyle/>
          <a:p>
            <a:pPr algn="ctr" fontAlgn="auto">
              <a:spcAft>
                <a:spcPts val="100"/>
              </a:spcAft>
              <a:defRPr/>
            </a:pPr>
            <a:r>
              <a:rPr lang="ru-RU" sz="3400" b="1" dirty="0">
                <a:latin typeface="Cambria" pitchFamily="18" charset="0"/>
              </a:rPr>
              <a:t>Батарея Раевского.</a:t>
            </a:r>
          </a:p>
        </p:txBody>
      </p:sp>
      <p:pic>
        <p:nvPicPr>
          <p:cNvPr id="35844" name="Рисунок 7" descr="vg_r02a.jpg"/>
          <p:cNvPicPr>
            <a:picLocks noChangeAspect="1" noChangeArrowheads="1"/>
          </p:cNvPicPr>
          <p:nvPr/>
        </p:nvPicPr>
        <p:blipFill>
          <a:blip r:embed="rId4"/>
          <a:srcRect/>
          <a:stretch>
            <a:fillRect/>
          </a:stretch>
        </p:blipFill>
        <p:spPr bwMode="auto">
          <a:xfrm>
            <a:off x="115888" y="2493963"/>
            <a:ext cx="2481262" cy="4364037"/>
          </a:xfrm>
          <a:prstGeom prst="rect">
            <a:avLst/>
          </a:prstGeom>
          <a:noFill/>
          <a:ln w="9525">
            <a:noFill/>
            <a:miter lim="800000"/>
            <a:headEnd/>
            <a:tailEnd/>
          </a:ln>
        </p:spPr>
      </p:pic>
      <p:pic>
        <p:nvPicPr>
          <p:cNvPr id="35845" name="Рисунок 8" descr="borodino_06_02.jpg"/>
          <p:cNvPicPr>
            <a:picLocks noChangeAspect="1" noChangeArrowheads="1"/>
          </p:cNvPicPr>
          <p:nvPr/>
        </p:nvPicPr>
        <p:blipFill>
          <a:blip r:embed="rId5"/>
          <a:srcRect/>
          <a:stretch>
            <a:fillRect/>
          </a:stretch>
        </p:blipFill>
        <p:spPr bwMode="auto">
          <a:xfrm>
            <a:off x="5778500" y="1352550"/>
            <a:ext cx="3232150" cy="2298700"/>
          </a:xfrm>
          <a:prstGeom prst="rect">
            <a:avLst/>
          </a:prstGeom>
          <a:noFill/>
          <a:ln w="9525">
            <a:noFill/>
            <a:miter lim="800000"/>
            <a:headEnd/>
            <a:tailEnd/>
          </a:ln>
        </p:spPr>
      </p:pic>
      <p:pic>
        <p:nvPicPr>
          <p:cNvPr id="35846" name="Рисунок 9" descr="IMG_6052.jpg"/>
          <p:cNvPicPr>
            <a:picLocks noChangeAspect="1" noChangeArrowheads="1"/>
          </p:cNvPicPr>
          <p:nvPr/>
        </p:nvPicPr>
        <p:blipFill>
          <a:blip r:embed="rId6"/>
          <a:srcRect/>
          <a:stretch>
            <a:fillRect/>
          </a:stretch>
        </p:blipFill>
        <p:spPr bwMode="auto">
          <a:xfrm>
            <a:off x="2687638" y="1852613"/>
            <a:ext cx="3054350" cy="5005387"/>
          </a:xfrm>
          <a:prstGeom prst="rect">
            <a:avLst/>
          </a:prstGeom>
          <a:noFill/>
          <a:ln w="9525">
            <a:noFill/>
            <a:miter lim="800000"/>
            <a:headEnd/>
            <a:tailEnd/>
          </a:ln>
        </p:spPr>
      </p:pic>
      <p:pic>
        <p:nvPicPr>
          <p:cNvPr id="35847" name="Рисунок 11" descr="За семью печатями 336.jpg"/>
          <p:cNvPicPr>
            <a:picLocks noChangeAspect="1" noChangeArrowheads="1"/>
          </p:cNvPicPr>
          <p:nvPr/>
        </p:nvPicPr>
        <p:blipFill>
          <a:blip r:embed="rId7"/>
          <a:srcRect/>
          <a:stretch>
            <a:fillRect/>
          </a:stretch>
        </p:blipFill>
        <p:spPr bwMode="auto">
          <a:xfrm>
            <a:off x="6424613" y="3925888"/>
            <a:ext cx="2012950" cy="2651125"/>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Прямоугольник 3"/>
          <p:cNvSpPr>
            <a:spLocks noChangeArrowheads="1"/>
          </p:cNvSpPr>
          <p:nvPr/>
        </p:nvSpPr>
        <p:spPr bwMode="auto">
          <a:xfrm>
            <a:off x="179388" y="381000"/>
            <a:ext cx="3355975" cy="6134100"/>
          </a:xfrm>
          <a:prstGeom prst="rect">
            <a:avLst/>
          </a:prstGeom>
          <a:noFill/>
          <a:ln w="9525">
            <a:noFill/>
            <a:miter lim="800000"/>
            <a:headEnd/>
            <a:tailEnd/>
          </a:ln>
        </p:spPr>
        <p:txBody>
          <a:bodyPr>
            <a:spAutoFit/>
          </a:bodyPr>
          <a:lstStyle/>
          <a:p>
            <a:r>
              <a:rPr lang="ru-RU">
                <a:latin typeface="Times New Roman" pitchFamily="18" charset="0"/>
                <a:cs typeface="Times New Roman" pitchFamily="18" charset="0"/>
              </a:rPr>
              <a:t>Высокий курган, находившийся в центре русской позиции, господствовал над окружающей местностью. На нём была установлена батарея, располагавшая к началу боя 18 орудиями. Оборона батареи возлагалась на 7-й пехотный корпус генерал-лейтенанта Раевского. Около 3 часов дня французы открыли перекрёстный огонь с фронта и флешей из 150 орудий по батарее Раевского и начали атаку. Встреченные с фронта, флангов и тыла упорным огнём оборонявшихся, кирасиры были отброшены с огромными потерями (батарея Раевского за эти потери получила от французов прозвище «могила французской кавалерии»).</a:t>
            </a:r>
          </a:p>
        </p:txBody>
      </p:sp>
      <p:pic>
        <p:nvPicPr>
          <p:cNvPr id="23554" name="Picture 1"/>
          <p:cNvPicPr>
            <a:picLocks noChangeAspect="1" noChangeArrowheads="1"/>
          </p:cNvPicPr>
          <p:nvPr/>
        </p:nvPicPr>
        <p:blipFill>
          <a:blip r:embed="rId3"/>
          <a:srcRect/>
          <a:stretch>
            <a:fillRect/>
          </a:stretch>
        </p:blipFill>
        <p:spPr bwMode="auto">
          <a:xfrm>
            <a:off x="4038600" y="1219200"/>
            <a:ext cx="4838700" cy="4286250"/>
          </a:xfrm>
          <a:prstGeom prst="rect">
            <a:avLst/>
          </a:prstGeom>
          <a:noFill/>
          <a:ln w="9525">
            <a:solidFill>
              <a:srgbClr val="984807"/>
            </a:solidFill>
            <a:miter lim="800000"/>
            <a:headEnd/>
            <a:tailEnd/>
          </a:ln>
          <a:effectLst>
            <a:outerShdw dist="139700" dir="2700000" algn="tl" rotWithShape="0">
              <a:srgbClr val="333333">
                <a:alpha val="64999"/>
              </a:srgbClr>
            </a:outerShdw>
          </a:effectLst>
        </p:spPr>
      </p:pic>
      <p:sp>
        <p:nvSpPr>
          <p:cNvPr id="36868" name="Прямоугольник 2"/>
          <p:cNvSpPr>
            <a:spLocks noChangeArrowheads="1"/>
          </p:cNvSpPr>
          <p:nvPr/>
        </p:nvSpPr>
        <p:spPr bwMode="auto">
          <a:xfrm>
            <a:off x="4000500" y="5643563"/>
            <a:ext cx="4572000" cy="523875"/>
          </a:xfrm>
          <a:prstGeom prst="rect">
            <a:avLst/>
          </a:prstGeom>
          <a:noFill/>
          <a:ln w="9525">
            <a:noFill/>
            <a:miter lim="800000"/>
            <a:headEnd/>
            <a:tailEnd/>
          </a:ln>
        </p:spPr>
        <p:txBody>
          <a:bodyPr>
            <a:spAutoFit/>
          </a:bodyPr>
          <a:lstStyle/>
          <a:p>
            <a:r>
              <a:rPr lang="ru-RU" sz="1400"/>
              <a:t>Бородинское поле. Главный монумент на месте, где была батарея Раевского</a:t>
            </a:r>
          </a:p>
        </p:txBody>
      </p:sp>
    </p:spTree>
  </p:cSld>
  <p:clrMapOvr>
    <a:masterClrMapping/>
  </p:clrMapOvr>
  <p:transition spd="slow">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Рисунок 3" descr="map.gif"/>
          <p:cNvPicPr>
            <a:picLocks noChangeAspect="1" noChangeArrowheads="1"/>
          </p:cNvPicPr>
          <p:nvPr/>
        </p:nvPicPr>
        <p:blipFill>
          <a:blip r:embed="rId3"/>
          <a:srcRect/>
          <a:stretch>
            <a:fillRect/>
          </a:stretch>
        </p:blipFill>
        <p:spPr bwMode="auto">
          <a:xfrm>
            <a:off x="-12700" y="-6350"/>
            <a:ext cx="9163050" cy="6870700"/>
          </a:xfrm>
          <a:prstGeom prst="rect">
            <a:avLst/>
          </a:prstGeom>
          <a:noFill/>
          <a:ln w="9525">
            <a:noFill/>
            <a:miter lim="800000"/>
            <a:headEnd/>
            <a:tailEnd/>
          </a:ln>
        </p:spPr>
      </p:pic>
      <p:sp>
        <p:nvSpPr>
          <p:cNvPr id="7" name="Заголовок 1"/>
          <p:cNvSpPr txBox="1">
            <a:spLocks/>
          </p:cNvSpPr>
          <p:nvPr/>
        </p:nvSpPr>
        <p:spPr>
          <a:xfrm>
            <a:off x="642938" y="142875"/>
            <a:ext cx="7832725" cy="928688"/>
          </a:xfrm>
          <a:prstGeom prst="roundRect">
            <a:avLst>
              <a:gd name="adj" fmla="val 10267"/>
            </a:avLst>
          </a:prstGeom>
          <a:solidFill>
            <a:schemeClr val="accent6">
              <a:alpha val="30000"/>
            </a:schemeClr>
          </a:solidFill>
          <a:ln w="25400" cap="flat" cmpd="sng" algn="ctr">
            <a:solidFill>
              <a:schemeClr val="accent6">
                <a:lumMod val="50000"/>
                <a:alpha val="50000"/>
              </a:schemeClr>
            </a:solidFill>
            <a:prstDash val="solid"/>
            <a:round/>
          </a:ln>
        </p:spPr>
        <p:style>
          <a:lnRef idx="2">
            <a:schemeClr val="accent2"/>
          </a:lnRef>
          <a:fillRef idx="1">
            <a:schemeClr val="lt1"/>
          </a:fillRef>
          <a:effectRef idx="0">
            <a:schemeClr val="accent2"/>
          </a:effectRef>
          <a:fontRef idx="minor">
            <a:schemeClr val="dk1"/>
          </a:fontRef>
        </p:style>
        <p:txBody>
          <a:bodyPr lIns="0" tIns="0" rIns="0" bIns="0" anchor="ctr"/>
          <a:lstStyle/>
          <a:p>
            <a:pPr algn="ctr">
              <a:spcAft>
                <a:spcPts val="100"/>
              </a:spcAft>
              <a:defRPr/>
            </a:pPr>
            <a:r>
              <a:rPr lang="ru-RU" sz="3400" b="1" dirty="0" err="1">
                <a:solidFill>
                  <a:srgbClr val="000000"/>
                </a:solidFill>
                <a:latin typeface="Cambria" pitchFamily="18" charset="0"/>
              </a:rPr>
              <a:t>Багратионовы</a:t>
            </a:r>
            <a:r>
              <a:rPr lang="ru-RU" sz="3400" b="1" dirty="0">
                <a:solidFill>
                  <a:srgbClr val="000000"/>
                </a:solidFill>
                <a:latin typeface="Cambria" pitchFamily="18" charset="0"/>
              </a:rPr>
              <a:t> флеши</a:t>
            </a:r>
          </a:p>
        </p:txBody>
      </p:sp>
      <p:pic>
        <p:nvPicPr>
          <p:cNvPr id="46084" name="Рисунок 7" descr="bagration_p_i.jpg"/>
          <p:cNvPicPr>
            <a:picLocks noChangeAspect="1" noChangeArrowheads="1"/>
          </p:cNvPicPr>
          <p:nvPr/>
        </p:nvPicPr>
        <p:blipFill>
          <a:blip r:embed="rId4"/>
          <a:srcRect/>
          <a:stretch>
            <a:fillRect/>
          </a:stretch>
        </p:blipFill>
        <p:spPr bwMode="auto">
          <a:xfrm>
            <a:off x="3260725" y="3779838"/>
            <a:ext cx="2646363" cy="3078162"/>
          </a:xfrm>
          <a:prstGeom prst="rect">
            <a:avLst/>
          </a:prstGeom>
          <a:noFill/>
          <a:ln w="9525">
            <a:noFill/>
            <a:miter lim="800000"/>
            <a:headEnd/>
            <a:tailEnd/>
          </a:ln>
        </p:spPr>
      </p:pic>
      <p:pic>
        <p:nvPicPr>
          <p:cNvPr id="46085" name="Рисунок 10" descr="За семью печатями 373.jpg"/>
          <p:cNvPicPr>
            <a:picLocks noChangeAspect="1" noChangeArrowheads="1"/>
          </p:cNvPicPr>
          <p:nvPr/>
        </p:nvPicPr>
        <p:blipFill>
          <a:blip r:embed="rId5"/>
          <a:srcRect/>
          <a:stretch>
            <a:fillRect/>
          </a:stretch>
        </p:blipFill>
        <p:spPr bwMode="auto">
          <a:xfrm>
            <a:off x="5072066" y="1214422"/>
            <a:ext cx="3595714" cy="4862532"/>
          </a:xfrm>
          <a:prstGeom prst="rect">
            <a:avLst/>
          </a:prstGeom>
          <a:noFill/>
          <a:ln w="9525">
            <a:noFill/>
            <a:miter lim="800000"/>
            <a:headEnd/>
            <a:tailEnd/>
          </a:ln>
        </p:spPr>
      </p:pic>
      <p:pic>
        <p:nvPicPr>
          <p:cNvPr id="46086" name="Рисунок 11" descr="За семью печатями 387.jpg"/>
          <p:cNvPicPr>
            <a:picLocks noChangeAspect="1" noChangeArrowheads="1"/>
          </p:cNvPicPr>
          <p:nvPr/>
        </p:nvPicPr>
        <p:blipFill>
          <a:blip r:embed="rId6"/>
          <a:srcRect/>
          <a:stretch>
            <a:fillRect/>
          </a:stretch>
        </p:blipFill>
        <p:spPr bwMode="auto">
          <a:xfrm>
            <a:off x="6119813" y="3857628"/>
            <a:ext cx="2908300" cy="3000373"/>
          </a:xfrm>
          <a:prstGeom prst="rect">
            <a:avLst/>
          </a:prstGeom>
          <a:noFill/>
          <a:ln w="9525">
            <a:noFill/>
            <a:miter lim="800000"/>
            <a:headEnd/>
            <a:tailEnd/>
          </a:ln>
        </p:spPr>
      </p:pic>
      <p:pic>
        <p:nvPicPr>
          <p:cNvPr id="46087" name="Рисунок 12" descr="borodino_08_04.jpg"/>
          <p:cNvPicPr>
            <a:picLocks noChangeAspect="1" noChangeArrowheads="1"/>
          </p:cNvPicPr>
          <p:nvPr/>
        </p:nvPicPr>
        <p:blipFill>
          <a:blip r:embed="rId7"/>
          <a:srcRect/>
          <a:stretch>
            <a:fillRect/>
          </a:stretch>
        </p:blipFill>
        <p:spPr bwMode="auto">
          <a:xfrm>
            <a:off x="500034" y="1142984"/>
            <a:ext cx="3857652" cy="2714643"/>
          </a:xfrm>
          <a:prstGeom prst="rect">
            <a:avLst/>
          </a:prstGeom>
          <a:noFill/>
          <a:ln w="9525">
            <a:noFill/>
            <a:miter lim="800000"/>
            <a:headEnd/>
            <a:tailEnd/>
          </a:ln>
        </p:spPr>
      </p:pic>
      <p:pic>
        <p:nvPicPr>
          <p:cNvPr id="46088" name="Рисунок 8" descr="IMG_1250.jpg"/>
          <p:cNvPicPr>
            <a:picLocks noChangeAspect="1" noChangeArrowheads="1"/>
          </p:cNvPicPr>
          <p:nvPr/>
        </p:nvPicPr>
        <p:blipFill>
          <a:blip r:embed="rId8"/>
          <a:srcRect/>
          <a:stretch>
            <a:fillRect/>
          </a:stretch>
        </p:blipFill>
        <p:spPr bwMode="auto">
          <a:xfrm>
            <a:off x="142844" y="4000504"/>
            <a:ext cx="2908300" cy="3071810"/>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Рисунок 3" descr="http://www.borodino.ru/picture/picture2502.jpg"/>
          <p:cNvPicPr>
            <a:picLocks noChangeAspect="1" noChangeArrowheads="1"/>
          </p:cNvPicPr>
          <p:nvPr/>
        </p:nvPicPr>
        <p:blipFill>
          <a:blip r:embed="rId3"/>
          <a:srcRect/>
          <a:stretch>
            <a:fillRect/>
          </a:stretch>
        </p:blipFill>
        <p:spPr bwMode="auto">
          <a:xfrm>
            <a:off x="142844" y="214290"/>
            <a:ext cx="5413375" cy="5084763"/>
          </a:xfrm>
          <a:prstGeom prst="rect">
            <a:avLst/>
          </a:prstGeom>
          <a:noFill/>
          <a:ln w="9525">
            <a:noFill/>
            <a:miter lim="800000"/>
            <a:headEnd/>
            <a:tailEnd/>
          </a:ln>
        </p:spPr>
      </p:pic>
      <p:pic>
        <p:nvPicPr>
          <p:cNvPr id="34820" name="Picture 2"/>
          <p:cNvPicPr>
            <a:picLocks noChangeAspect="1" noChangeArrowheads="1"/>
          </p:cNvPicPr>
          <p:nvPr/>
        </p:nvPicPr>
        <p:blipFill>
          <a:blip r:embed="rId4"/>
          <a:srcRect/>
          <a:stretch>
            <a:fillRect/>
          </a:stretch>
        </p:blipFill>
        <p:spPr bwMode="auto">
          <a:xfrm>
            <a:off x="6643702" y="171414"/>
            <a:ext cx="1857388" cy="2471768"/>
          </a:xfrm>
          <a:prstGeom prst="rect">
            <a:avLst/>
          </a:prstGeom>
          <a:noFill/>
          <a:ln w="9525">
            <a:noFill/>
            <a:miter lim="800000"/>
            <a:headEnd/>
            <a:tailEnd/>
          </a:ln>
        </p:spPr>
      </p:pic>
      <p:pic>
        <p:nvPicPr>
          <p:cNvPr id="34821" name="Picture 16"/>
          <p:cNvPicPr>
            <a:picLocks noChangeAspect="1" noChangeArrowheads="1"/>
          </p:cNvPicPr>
          <p:nvPr/>
        </p:nvPicPr>
        <p:blipFill>
          <a:blip r:embed="rId5"/>
          <a:srcRect/>
          <a:stretch>
            <a:fillRect/>
          </a:stretch>
        </p:blipFill>
        <p:spPr bwMode="auto">
          <a:xfrm>
            <a:off x="642910" y="4572008"/>
            <a:ext cx="1714500" cy="2285992"/>
          </a:xfrm>
          <a:prstGeom prst="rect">
            <a:avLst/>
          </a:prstGeom>
          <a:noFill/>
          <a:ln w="9525">
            <a:noFill/>
            <a:miter lim="800000"/>
            <a:headEnd/>
            <a:tailEnd/>
          </a:ln>
        </p:spPr>
      </p:pic>
      <p:pic>
        <p:nvPicPr>
          <p:cNvPr id="34822" name="Picture 15"/>
          <p:cNvPicPr>
            <a:picLocks noChangeAspect="1" noChangeArrowheads="1"/>
          </p:cNvPicPr>
          <p:nvPr/>
        </p:nvPicPr>
        <p:blipFill>
          <a:blip r:embed="rId6"/>
          <a:srcRect/>
          <a:stretch>
            <a:fillRect/>
          </a:stretch>
        </p:blipFill>
        <p:spPr bwMode="auto">
          <a:xfrm>
            <a:off x="4786314" y="3286124"/>
            <a:ext cx="3929090" cy="3260727"/>
          </a:xfrm>
          <a:prstGeom prst="rect">
            <a:avLst/>
          </a:prstGeom>
          <a:noFill/>
          <a:ln w="9525">
            <a:noFill/>
            <a:miter lim="800000"/>
            <a:headEnd/>
            <a:tailEnd/>
          </a:ln>
        </p:spPr>
      </p:pic>
      <p:sp>
        <p:nvSpPr>
          <p:cNvPr id="34823" name="Прямоугольник 6"/>
          <p:cNvSpPr>
            <a:spLocks noChangeArrowheads="1"/>
          </p:cNvSpPr>
          <p:nvPr/>
        </p:nvSpPr>
        <p:spPr bwMode="auto">
          <a:xfrm>
            <a:off x="4572000" y="6550025"/>
            <a:ext cx="4572000" cy="307975"/>
          </a:xfrm>
          <a:prstGeom prst="rect">
            <a:avLst/>
          </a:prstGeom>
          <a:noFill/>
          <a:ln w="9525">
            <a:noFill/>
            <a:miter lim="800000"/>
            <a:headEnd/>
            <a:tailEnd/>
          </a:ln>
        </p:spPr>
        <p:txBody>
          <a:bodyPr>
            <a:spAutoFit/>
          </a:bodyPr>
          <a:lstStyle/>
          <a:p>
            <a:r>
              <a:rPr lang="ru-RU" sz="1400"/>
              <a:t>Церковь</a:t>
            </a:r>
            <a:r>
              <a:rPr lang="ru-RU" sz="1400" b="1"/>
              <a:t> </a:t>
            </a:r>
            <a:r>
              <a:rPr lang="ru-RU" sz="1400"/>
              <a:t>Усекновения Главы Иоанна Предтечи.</a:t>
            </a:r>
          </a:p>
        </p:txBody>
      </p:sp>
      <p:sp>
        <p:nvSpPr>
          <p:cNvPr id="34824" name="Прямоугольник 7"/>
          <p:cNvSpPr>
            <a:spLocks noChangeArrowheads="1"/>
          </p:cNvSpPr>
          <p:nvPr/>
        </p:nvSpPr>
        <p:spPr bwMode="auto">
          <a:xfrm>
            <a:off x="6929454" y="2714621"/>
            <a:ext cx="1435100" cy="307777"/>
          </a:xfrm>
          <a:prstGeom prst="rect">
            <a:avLst/>
          </a:prstGeom>
          <a:noFill/>
          <a:ln w="9525">
            <a:noFill/>
            <a:miter lim="800000"/>
            <a:headEnd/>
            <a:tailEnd/>
          </a:ln>
        </p:spPr>
        <p:txBody>
          <a:bodyPr wrap="square">
            <a:spAutoFit/>
          </a:bodyPr>
          <a:lstStyle/>
          <a:p>
            <a:r>
              <a:rPr lang="ru-RU" sz="1400" dirty="0"/>
              <a:t>А.А. Тучков IV. </a:t>
            </a:r>
          </a:p>
        </p:txBody>
      </p:sp>
      <p:sp>
        <p:nvSpPr>
          <p:cNvPr id="34825" name="Прямоугольник 8"/>
          <p:cNvSpPr>
            <a:spLocks noChangeArrowheads="1"/>
          </p:cNvSpPr>
          <p:nvPr/>
        </p:nvSpPr>
        <p:spPr bwMode="auto">
          <a:xfrm>
            <a:off x="2571736" y="6143644"/>
            <a:ext cx="1579563" cy="307777"/>
          </a:xfrm>
          <a:prstGeom prst="rect">
            <a:avLst/>
          </a:prstGeom>
          <a:noFill/>
          <a:ln w="9525">
            <a:noFill/>
            <a:miter lim="800000"/>
            <a:headEnd/>
            <a:tailEnd/>
          </a:ln>
        </p:spPr>
        <p:txBody>
          <a:bodyPr wrap="square">
            <a:spAutoFit/>
          </a:bodyPr>
          <a:lstStyle/>
          <a:p>
            <a:r>
              <a:rPr lang="ru-RU" sz="1400" dirty="0"/>
              <a:t>Игуменья Мария</a:t>
            </a:r>
          </a:p>
        </p:txBody>
      </p:sp>
    </p:spTree>
  </p:cSld>
  <p:clrMapOvr>
    <a:masterClrMapping/>
  </p:clrMapOvr>
  <p:transition spd="slow">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812_AI"/>
          <p:cNvPicPr>
            <a:picLocks noChangeAspect="1" noChangeArrowheads="1"/>
          </p:cNvPicPr>
          <p:nvPr/>
        </p:nvPicPr>
        <p:blipFill>
          <a:blip r:embed="rId2" cstate="email"/>
          <a:srcRect/>
          <a:stretch>
            <a:fillRect/>
          </a:stretch>
        </p:blipFill>
        <p:spPr bwMode="auto">
          <a:xfrm>
            <a:off x="0" y="0"/>
            <a:ext cx="9144000" cy="7143776"/>
          </a:xfrm>
          <a:prstGeom prst="rect">
            <a:avLst/>
          </a:prstGeom>
          <a:noFill/>
          <a:ln w="9525">
            <a:noFill/>
            <a:miter lim="800000"/>
            <a:headEnd/>
            <a:tailEnd/>
          </a:ln>
        </p:spPr>
      </p:pic>
      <p:sp>
        <p:nvSpPr>
          <p:cNvPr id="18435" name="Text Box 3"/>
          <p:cNvSpPr txBox="1">
            <a:spLocks noChangeArrowheads="1"/>
          </p:cNvSpPr>
          <p:nvPr/>
        </p:nvSpPr>
        <p:spPr bwMode="auto">
          <a:xfrm>
            <a:off x="179388" y="404813"/>
            <a:ext cx="6616700" cy="5767387"/>
          </a:xfrm>
          <a:prstGeom prst="rect">
            <a:avLst/>
          </a:prstGeom>
          <a:noFill/>
          <a:ln w="9525">
            <a:noFill/>
            <a:miter lim="800000"/>
            <a:headEnd/>
            <a:tailEnd/>
          </a:ln>
        </p:spPr>
        <p:txBody>
          <a:bodyPr wrap="none">
            <a:spAutoFit/>
          </a:bodyPr>
          <a:lstStyle/>
          <a:p>
            <a:r>
              <a:rPr lang="ru-RU" sz="3600" b="1" dirty="0">
                <a:solidFill>
                  <a:schemeClr val="bg1"/>
                </a:solidFill>
                <a:latin typeface="Monotype Corsiva" pitchFamily="66" charset="0"/>
              </a:rPr>
              <a:t>Напрасно ждал Наполеон,</a:t>
            </a:r>
          </a:p>
          <a:p>
            <a:r>
              <a:rPr lang="ru-RU" sz="3600" b="1" dirty="0">
                <a:solidFill>
                  <a:schemeClr val="bg1"/>
                </a:solidFill>
                <a:latin typeface="Monotype Corsiva" pitchFamily="66" charset="0"/>
              </a:rPr>
              <a:t>Последним счастьем упоенный,</a:t>
            </a:r>
          </a:p>
          <a:p>
            <a:r>
              <a:rPr lang="ru-RU" sz="3600" b="1" dirty="0">
                <a:solidFill>
                  <a:schemeClr val="bg1"/>
                </a:solidFill>
                <a:latin typeface="Monotype Corsiva" pitchFamily="66" charset="0"/>
              </a:rPr>
              <a:t>Москвы коленопреклоненной</a:t>
            </a:r>
          </a:p>
          <a:p>
            <a:r>
              <a:rPr lang="ru-RU" sz="3600" b="1" dirty="0">
                <a:solidFill>
                  <a:schemeClr val="bg1"/>
                </a:solidFill>
                <a:latin typeface="Monotype Corsiva" pitchFamily="66" charset="0"/>
              </a:rPr>
              <a:t>С ключами старого Кремля:</a:t>
            </a:r>
          </a:p>
          <a:p>
            <a:r>
              <a:rPr lang="ru-RU" sz="3600" b="1" dirty="0">
                <a:solidFill>
                  <a:schemeClr val="bg1"/>
                </a:solidFill>
                <a:latin typeface="Monotype Corsiva" pitchFamily="66" charset="0"/>
              </a:rPr>
              <a:t>Нет, не пошла Москва моя</a:t>
            </a:r>
          </a:p>
          <a:p>
            <a:r>
              <a:rPr lang="ru-RU" sz="3600" b="1" dirty="0">
                <a:solidFill>
                  <a:schemeClr val="bg1"/>
                </a:solidFill>
                <a:latin typeface="Monotype Corsiva" pitchFamily="66" charset="0"/>
              </a:rPr>
              <a:t>К нему с повинной головою.</a:t>
            </a:r>
          </a:p>
          <a:p>
            <a:r>
              <a:rPr lang="ru-RU" sz="3600" b="1" dirty="0">
                <a:solidFill>
                  <a:schemeClr val="bg1"/>
                </a:solidFill>
                <a:latin typeface="Monotype Corsiva" pitchFamily="66" charset="0"/>
              </a:rPr>
              <a:t>Не праздник, не приемный дар,</a:t>
            </a:r>
          </a:p>
          <a:p>
            <a:r>
              <a:rPr lang="ru-RU" sz="3600" b="1" dirty="0">
                <a:solidFill>
                  <a:schemeClr val="bg1"/>
                </a:solidFill>
                <a:latin typeface="Monotype Corsiva" pitchFamily="66" charset="0"/>
              </a:rPr>
              <a:t>Она готовила пожар</a:t>
            </a:r>
          </a:p>
          <a:p>
            <a:r>
              <a:rPr lang="ru-RU" sz="3600" b="1" dirty="0">
                <a:solidFill>
                  <a:schemeClr val="bg1"/>
                </a:solidFill>
                <a:latin typeface="Monotype Corsiva" pitchFamily="66" charset="0"/>
              </a:rPr>
              <a:t>Нетерпеливому герою.</a:t>
            </a:r>
          </a:p>
          <a:p>
            <a:endParaRPr lang="ru-RU" sz="1200" b="1" dirty="0">
              <a:solidFill>
                <a:schemeClr val="bg1"/>
              </a:solidFill>
              <a:latin typeface="Monotype Corsiva" pitchFamily="66" charset="0"/>
            </a:endParaRPr>
          </a:p>
          <a:p>
            <a:r>
              <a:rPr lang="ru-RU" sz="3600" b="1" dirty="0">
                <a:solidFill>
                  <a:schemeClr val="bg1"/>
                </a:solidFill>
                <a:latin typeface="Monotype Corsiva" pitchFamily="66" charset="0"/>
              </a:rPr>
              <a:t>                                          А.С. Пушкин</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par>
                          <p:cTn id="8" fill="hold">
                            <p:stCondLst>
                              <p:cond delay="2000"/>
                            </p:stCondLst>
                            <p:childTnLst>
                              <p:par>
                                <p:cTn id="9" presetID="27" presetClass="entr" presetSubtype="0" fill="hold" grpId="0" nodeType="afterEffect">
                                  <p:stCondLst>
                                    <p:cond delay="2000"/>
                                  </p:stCondLst>
                                  <p:iterate type="lt">
                                    <p:tmPct val="50000"/>
                                  </p:iterate>
                                  <p:childTnLst>
                                    <p:set>
                                      <p:cBhvr>
                                        <p:cTn id="10" dur="1" fill="hold">
                                          <p:stCondLst>
                                            <p:cond delay="0"/>
                                          </p:stCondLst>
                                        </p:cTn>
                                        <p:tgtEl>
                                          <p:spTgt spid="18435"/>
                                        </p:tgtEl>
                                        <p:attrNameLst>
                                          <p:attrName>style.visibility</p:attrName>
                                        </p:attrNameLst>
                                      </p:cBhvr>
                                      <p:to>
                                        <p:strVal val="visible"/>
                                      </p:to>
                                    </p:set>
                                    <p:anim calcmode="discrete" valueType="clr">
                                      <p:cBhvr override="childStyle">
                                        <p:cTn id="11" dur="100"/>
                                        <p:tgtEl>
                                          <p:spTgt spid="18435"/>
                                        </p:tgtEl>
                                        <p:attrNameLst>
                                          <p:attrName>style.color</p:attrName>
                                        </p:attrNameLst>
                                      </p:cBhvr>
                                      <p:tavLst>
                                        <p:tav tm="0">
                                          <p:val>
                                            <p:clrVal>
                                              <a:srgbClr val="FF0000"/>
                                            </p:clrVal>
                                          </p:val>
                                        </p:tav>
                                        <p:tav tm="50000">
                                          <p:val>
                                            <p:clrVal>
                                              <a:srgbClr val="FF9900"/>
                                            </p:clrVal>
                                          </p:val>
                                        </p:tav>
                                      </p:tavLst>
                                    </p:anim>
                                    <p:anim calcmode="discrete" valueType="clr">
                                      <p:cBhvr>
                                        <p:cTn id="12" dur="100"/>
                                        <p:tgtEl>
                                          <p:spTgt spid="18435"/>
                                        </p:tgtEl>
                                        <p:attrNameLst>
                                          <p:attrName>fillcolor</p:attrName>
                                        </p:attrNameLst>
                                      </p:cBhvr>
                                      <p:tavLst>
                                        <p:tav tm="0">
                                          <p:val>
                                            <p:clrVal>
                                              <a:schemeClr val="accent2"/>
                                            </p:clrVal>
                                          </p:val>
                                        </p:tav>
                                        <p:tav tm="50000">
                                          <p:val>
                                            <p:clrVal>
                                              <a:schemeClr val="hlink"/>
                                            </p:clrVal>
                                          </p:val>
                                        </p:tav>
                                      </p:tavLst>
                                    </p:anim>
                                    <p:set>
                                      <p:cBhvr>
                                        <p:cTn id="13" dur="100"/>
                                        <p:tgtEl>
                                          <p:spTgt spid="184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428596" y="58847"/>
            <a:ext cx="8358246" cy="7201972"/>
          </a:xfrm>
          <a:prstGeom prst="rect">
            <a:avLst/>
          </a:prstGeom>
        </p:spPr>
        <p:txBody>
          <a:bodyPr wrap="square">
            <a:spAutoFit/>
          </a:bodyPr>
          <a:lstStyle/>
          <a:p>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Посреди огромного Бородинского поля издалека виден величественный комплекс </a:t>
            </a:r>
            <a:r>
              <a:rPr lang="ru-RU" sz="2400" dirty="0" err="1" smtClean="0">
                <a:latin typeface="Times New Roman" pitchFamily="18" charset="0"/>
                <a:cs typeface="Times New Roman" pitchFamily="18" charset="0"/>
              </a:rPr>
              <a:t>Спасо-Бородинского</a:t>
            </a:r>
            <a:r>
              <a:rPr lang="ru-RU" sz="2400" dirty="0" smtClean="0">
                <a:latin typeface="Times New Roman" pitchFamily="18" charset="0"/>
                <a:cs typeface="Times New Roman" pitchFamily="18" charset="0"/>
              </a:rPr>
              <a:t> монастыря, основанного как памятник героям Отечественной войны 1812 года и ставшего памятником вечной и верной супружеской любви. </a:t>
            </a:r>
            <a:r>
              <a:rPr lang="ru-RU" sz="2400" dirty="0" err="1" smtClean="0">
                <a:latin typeface="Times New Roman" pitchFamily="18" charset="0"/>
                <a:cs typeface="Times New Roman" pitchFamily="18" charset="0"/>
              </a:rPr>
              <a:t>Спасо-Бородинский</a:t>
            </a:r>
            <a:r>
              <a:rPr lang="ru-RU" sz="2400" dirty="0" smtClean="0">
                <a:latin typeface="Times New Roman" pitchFamily="18" charset="0"/>
                <a:cs typeface="Times New Roman" pitchFamily="18" charset="0"/>
              </a:rPr>
              <a:t> монастырь был основан Маргаритой Михайловной Тучковой (урожденной Нарышкиной) на месте гибели ее мужа, генерала Александра Алексеевича Тучкова IV. Монастырь обрел громкую славу во всей России. Настоятельницей монастыря стала Маргарита Тучкова (игуменья Мария). На территории монастыря  была построена церковь</a:t>
            </a: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Усекновения Главы Иоанна Предтечи. Храм получил свое название  не случайно: в этот праздник совершаются молебны в память воинов, погибших за Родину. </a:t>
            </a:r>
          </a:p>
          <a:p>
            <a:endParaRPr lang="ru-RU" sz="2400" dirty="0" smtClean="0">
              <a:cs typeface="Times New Roman" pitchFamily="18" charset="0"/>
            </a:endParaRPr>
          </a:p>
          <a:p>
            <a:endParaRPr lang="ru-RU" dirty="0" smtClean="0">
              <a:cs typeface="Times New Roman" pitchFamily="18" charset="0"/>
            </a:endParaRPr>
          </a:p>
          <a:p>
            <a:r>
              <a:rPr lang="ru-RU" dirty="0" smtClean="0">
                <a:cs typeface="Times New Roman" pitchFamily="18" charset="0"/>
              </a:rPr>
              <a:t> </a:t>
            </a:r>
          </a:p>
          <a:p>
            <a:endParaRPr lang="ru-RU" dirty="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333375"/>
            <a:ext cx="7772400" cy="720725"/>
          </a:xfrm>
        </p:spPr>
        <p:txBody>
          <a:bodyPr/>
          <a:lstStyle/>
          <a:p>
            <a:pPr eaLnBrk="1" hangingPunct="1"/>
            <a:r>
              <a:rPr lang="ru-RU" sz="5400" b="1" i="1" dirty="0" smtClean="0">
                <a:latin typeface="Monotype Corsiva" pitchFamily="66" charset="0"/>
              </a:rPr>
              <a:t>Бородинское сражение</a:t>
            </a:r>
          </a:p>
        </p:txBody>
      </p:sp>
      <p:pic>
        <p:nvPicPr>
          <p:cNvPr id="3075" name="Picture 3" descr="AL1"/>
          <p:cNvPicPr>
            <a:picLocks noChangeAspect="1" noChangeArrowheads="1"/>
          </p:cNvPicPr>
          <p:nvPr/>
        </p:nvPicPr>
        <p:blipFill>
          <a:blip r:embed="rId4" cstate="email">
            <a:lum contrast="18000"/>
          </a:blip>
          <a:srcRect/>
          <a:stretch>
            <a:fillRect/>
          </a:stretch>
        </p:blipFill>
        <p:spPr bwMode="auto">
          <a:xfrm>
            <a:off x="4932363" y="1268413"/>
            <a:ext cx="3419475" cy="4465637"/>
          </a:xfrm>
          <a:prstGeom prst="rect">
            <a:avLst/>
          </a:prstGeom>
          <a:noFill/>
          <a:ln w="38100">
            <a:solidFill>
              <a:srgbClr val="FF6600"/>
            </a:solidFill>
            <a:miter lim="800000"/>
            <a:headEnd/>
            <a:tailEnd/>
          </a:ln>
        </p:spPr>
      </p:pic>
      <p:pic>
        <p:nvPicPr>
          <p:cNvPr id="3076" name="Picture 4" descr="Napoleon"/>
          <p:cNvPicPr>
            <a:picLocks noChangeAspect="1" noChangeArrowheads="1"/>
          </p:cNvPicPr>
          <p:nvPr/>
        </p:nvPicPr>
        <p:blipFill>
          <a:blip r:embed="rId5" cstate="email">
            <a:lum bright="12000" contrast="12000"/>
          </a:blip>
          <a:srcRect/>
          <a:stretch>
            <a:fillRect/>
          </a:stretch>
        </p:blipFill>
        <p:spPr bwMode="auto">
          <a:xfrm>
            <a:off x="515938" y="1268413"/>
            <a:ext cx="3598862" cy="4505325"/>
          </a:xfrm>
          <a:prstGeom prst="rect">
            <a:avLst/>
          </a:prstGeom>
          <a:noFill/>
          <a:ln w="38100">
            <a:solidFill>
              <a:srgbClr val="FF9900"/>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1+#ppt_w/2"/>
                                          </p:val>
                                        </p:tav>
                                        <p:tav tm="100000">
                                          <p:val>
                                            <p:strVal val="#ppt_x"/>
                                          </p:val>
                                        </p:tav>
                                      </p:tavLst>
                                    </p:anim>
                                    <p:anim calcmode="lin" valueType="num">
                                      <p:cBhvr additive="base">
                                        <p:cTn id="14"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box(in)">
                                      <p:cBhvr>
                                        <p:cTn id="19" dur="1000"/>
                                        <p:tgtEl>
                                          <p:spTgt spid="3074"/>
                                        </p:tgtEl>
                                      </p:cBhvr>
                                    </p:animEffect>
                                  </p:childTnLst>
                                  <p:subTnLst>
                                    <p:audio>
                                      <p:cMediaNode>
                                        <p:cTn display="0" masterRel="sameClick">
                                          <p:stCondLst>
                                            <p:cond evt="begin" delay="0">
                                              <p:tn val="17"/>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3" descr="map.gif"/>
          <p:cNvPicPr>
            <a:picLocks noChangeAspect="1" noChangeArrowheads="1"/>
          </p:cNvPicPr>
          <p:nvPr/>
        </p:nvPicPr>
        <p:blipFill>
          <a:blip r:embed="rId3"/>
          <a:srcRect/>
          <a:stretch>
            <a:fillRect/>
          </a:stretch>
        </p:blipFill>
        <p:spPr bwMode="auto">
          <a:xfrm>
            <a:off x="0" y="0"/>
            <a:ext cx="9163050" cy="6870700"/>
          </a:xfrm>
          <a:prstGeom prst="rect">
            <a:avLst/>
          </a:prstGeom>
          <a:noFill/>
          <a:ln w="9525">
            <a:noFill/>
            <a:miter lim="800000"/>
            <a:headEnd/>
            <a:tailEnd/>
          </a:ln>
        </p:spPr>
      </p:pic>
      <p:sp>
        <p:nvSpPr>
          <p:cNvPr id="6" name="Заголовок 1"/>
          <p:cNvSpPr txBox="1">
            <a:spLocks/>
          </p:cNvSpPr>
          <p:nvPr/>
        </p:nvSpPr>
        <p:spPr>
          <a:xfrm>
            <a:off x="0" y="1"/>
            <a:ext cx="9144000" cy="1214421"/>
          </a:xfrm>
          <a:prstGeom prst="roundRect">
            <a:avLst>
              <a:gd name="adj" fmla="val 10267"/>
            </a:avLst>
          </a:prstGeom>
          <a:solidFill>
            <a:schemeClr val="accent6">
              <a:alpha val="30000"/>
            </a:schemeClr>
          </a:solidFill>
          <a:ln w="25400" cap="flat" cmpd="sng" algn="ctr">
            <a:solidFill>
              <a:schemeClr val="accent6">
                <a:lumMod val="50000"/>
                <a:alpha val="50000"/>
              </a:schemeClr>
            </a:solidFill>
            <a:prstDash val="solid"/>
            <a:round/>
          </a:ln>
        </p:spPr>
        <p:style>
          <a:lnRef idx="2">
            <a:schemeClr val="accent2"/>
          </a:lnRef>
          <a:fillRef idx="1">
            <a:schemeClr val="lt1"/>
          </a:fillRef>
          <a:effectRef idx="0">
            <a:schemeClr val="accent2"/>
          </a:effectRef>
          <a:fontRef idx="minor">
            <a:schemeClr val="dk1"/>
          </a:fontRef>
        </p:style>
        <p:txBody>
          <a:bodyPr lIns="0" tIns="0" rIns="0" bIns="0" anchor="ctr"/>
          <a:lstStyle/>
          <a:p>
            <a:pPr algn="ctr" fontAlgn="auto">
              <a:spcAft>
                <a:spcPts val="100"/>
              </a:spcAft>
              <a:defRPr/>
            </a:pPr>
            <a:r>
              <a:rPr lang="ru-RU" sz="3400" b="1" dirty="0">
                <a:latin typeface="Cambria" pitchFamily="18" charset="0"/>
              </a:rPr>
              <a:t>Бородинское сражение</a:t>
            </a:r>
          </a:p>
          <a:p>
            <a:pPr algn="ctr" fontAlgn="auto">
              <a:spcAft>
                <a:spcPts val="100"/>
              </a:spcAft>
              <a:defRPr/>
            </a:pPr>
            <a:r>
              <a:rPr lang="ru-RU" sz="3400" b="1" dirty="0">
                <a:latin typeface="Cambria" pitchFamily="18" charset="0"/>
              </a:rPr>
              <a:t>26 августа 1812 </a:t>
            </a:r>
            <a:r>
              <a:rPr lang="ru-RU" sz="3400" b="1" dirty="0" smtClean="0">
                <a:latin typeface="Cambria" pitchFamily="18" charset="0"/>
              </a:rPr>
              <a:t>года</a:t>
            </a:r>
            <a:endParaRPr lang="ru-RU" sz="3400" b="1" dirty="0">
              <a:latin typeface="Cambria" pitchFamily="18" charset="0"/>
            </a:endParaRPr>
          </a:p>
        </p:txBody>
      </p:sp>
      <p:pic>
        <p:nvPicPr>
          <p:cNvPr id="45060" name="Рисунок 4" descr="borodino_04_05.jpg"/>
          <p:cNvPicPr>
            <a:picLocks noChangeAspect="1" noChangeArrowheads="1"/>
          </p:cNvPicPr>
          <p:nvPr/>
        </p:nvPicPr>
        <p:blipFill>
          <a:blip r:embed="rId4"/>
          <a:srcRect/>
          <a:stretch>
            <a:fillRect/>
          </a:stretch>
        </p:blipFill>
        <p:spPr bwMode="auto">
          <a:xfrm>
            <a:off x="500035" y="1561826"/>
            <a:ext cx="3357586" cy="2581553"/>
          </a:xfrm>
          <a:prstGeom prst="rect">
            <a:avLst/>
          </a:prstGeom>
          <a:noFill/>
          <a:ln w="9525">
            <a:noFill/>
            <a:miter lim="800000"/>
            <a:headEnd/>
            <a:tailEnd/>
          </a:ln>
        </p:spPr>
      </p:pic>
      <p:pic>
        <p:nvPicPr>
          <p:cNvPr id="45061" name="Рисунок 6" descr="borodino_04_02.jpg"/>
          <p:cNvPicPr>
            <a:picLocks noChangeAspect="1" noChangeArrowheads="1"/>
          </p:cNvPicPr>
          <p:nvPr/>
        </p:nvPicPr>
        <p:blipFill>
          <a:blip r:embed="rId5"/>
          <a:srcRect/>
          <a:stretch>
            <a:fillRect/>
          </a:stretch>
        </p:blipFill>
        <p:spPr bwMode="auto">
          <a:xfrm>
            <a:off x="3565525" y="3000372"/>
            <a:ext cx="2292359" cy="3500462"/>
          </a:xfrm>
          <a:prstGeom prst="rect">
            <a:avLst/>
          </a:prstGeom>
          <a:noFill/>
          <a:ln w="9525">
            <a:noFill/>
            <a:miter lim="800000"/>
            <a:headEnd/>
            <a:tailEnd/>
          </a:ln>
        </p:spPr>
      </p:pic>
      <p:pic>
        <p:nvPicPr>
          <p:cNvPr id="45062" name="Рисунок 7" descr="borodino_04_01.jpg"/>
          <p:cNvPicPr>
            <a:picLocks noChangeAspect="1" noChangeArrowheads="1"/>
          </p:cNvPicPr>
          <p:nvPr/>
        </p:nvPicPr>
        <p:blipFill>
          <a:blip r:embed="rId6"/>
          <a:srcRect/>
          <a:stretch>
            <a:fillRect/>
          </a:stretch>
        </p:blipFill>
        <p:spPr bwMode="auto">
          <a:xfrm>
            <a:off x="5638800" y="1539030"/>
            <a:ext cx="3505200" cy="2466234"/>
          </a:xfrm>
          <a:prstGeom prst="rect">
            <a:avLst/>
          </a:prstGeom>
          <a:noFill/>
          <a:ln w="9525">
            <a:noFill/>
            <a:miter lim="800000"/>
            <a:headEnd/>
            <a:tailEnd/>
          </a:ln>
        </p:spPr>
      </p:pic>
      <p:pic>
        <p:nvPicPr>
          <p:cNvPr id="45063" name="Рисунок 8" descr="battle010.jpg"/>
          <p:cNvPicPr>
            <a:picLocks noChangeAspect="1" noChangeArrowheads="1"/>
          </p:cNvPicPr>
          <p:nvPr/>
        </p:nvPicPr>
        <p:blipFill>
          <a:blip r:embed="rId7"/>
          <a:srcRect/>
          <a:stretch>
            <a:fillRect/>
          </a:stretch>
        </p:blipFill>
        <p:spPr bwMode="auto">
          <a:xfrm>
            <a:off x="5718175" y="4071942"/>
            <a:ext cx="3425825" cy="2786058"/>
          </a:xfrm>
          <a:prstGeom prst="rect">
            <a:avLst/>
          </a:prstGeom>
          <a:noFill/>
          <a:ln w="9525">
            <a:noFill/>
            <a:miter lim="800000"/>
            <a:headEnd/>
            <a:tailEnd/>
          </a:ln>
        </p:spPr>
      </p:pic>
      <p:pic>
        <p:nvPicPr>
          <p:cNvPr id="45064" name="Рисунок 9" descr="battle009.jpg"/>
          <p:cNvPicPr>
            <a:picLocks noChangeAspect="1" noChangeArrowheads="1"/>
          </p:cNvPicPr>
          <p:nvPr/>
        </p:nvPicPr>
        <p:blipFill>
          <a:blip r:embed="rId8"/>
          <a:srcRect/>
          <a:stretch>
            <a:fillRect/>
          </a:stretch>
        </p:blipFill>
        <p:spPr bwMode="auto">
          <a:xfrm>
            <a:off x="0" y="4065588"/>
            <a:ext cx="3578225" cy="2792412"/>
          </a:xfrm>
          <a:prstGeom prst="rect">
            <a:avLst/>
          </a:prstGeom>
          <a:noFill/>
          <a:ln w="9525">
            <a:noFill/>
            <a:miter lim="800000"/>
            <a:headEnd/>
            <a:tailEnd/>
          </a:ln>
        </p:spPr>
      </p:pic>
      <p:sp>
        <p:nvSpPr>
          <p:cNvPr id="9" name="Заголовок 1"/>
          <p:cNvSpPr txBox="1">
            <a:spLocks/>
          </p:cNvSpPr>
          <p:nvPr/>
        </p:nvSpPr>
        <p:spPr>
          <a:xfrm>
            <a:off x="0" y="0"/>
            <a:ext cx="9144000" cy="1214421"/>
          </a:xfrm>
          <a:prstGeom prst="roundRect">
            <a:avLst>
              <a:gd name="adj" fmla="val 10267"/>
            </a:avLst>
          </a:prstGeom>
          <a:solidFill>
            <a:schemeClr val="accent6">
              <a:alpha val="30000"/>
            </a:schemeClr>
          </a:solidFill>
          <a:ln w="25400" cap="flat" cmpd="sng" algn="ctr">
            <a:solidFill>
              <a:schemeClr val="accent6">
                <a:lumMod val="50000"/>
                <a:alpha val="50000"/>
              </a:schemeClr>
            </a:solidFill>
            <a:prstDash val="solid"/>
            <a:round/>
          </a:ln>
        </p:spPr>
        <p:style>
          <a:lnRef idx="2">
            <a:schemeClr val="accent2"/>
          </a:lnRef>
          <a:fillRef idx="1">
            <a:schemeClr val="lt1"/>
          </a:fillRef>
          <a:effectRef idx="0">
            <a:schemeClr val="accent2"/>
          </a:effectRef>
          <a:fontRef idx="minor">
            <a:schemeClr val="dk1"/>
          </a:fontRef>
        </p:style>
        <p:txBody>
          <a:bodyPr lIns="0" tIns="0" rIns="0" bIns="0" anchor="ctr"/>
          <a:lstStyle/>
          <a:p>
            <a:pPr algn="ctr" fontAlgn="auto">
              <a:spcAft>
                <a:spcPts val="100"/>
              </a:spcAft>
              <a:defRPr/>
            </a:pPr>
            <a:r>
              <a:rPr lang="ru-RU" sz="3400" b="1" dirty="0">
                <a:latin typeface="Cambria" pitchFamily="18" charset="0"/>
              </a:rPr>
              <a:t>Бородинское сражение</a:t>
            </a:r>
          </a:p>
          <a:p>
            <a:pPr algn="ctr" fontAlgn="auto">
              <a:spcAft>
                <a:spcPts val="100"/>
              </a:spcAft>
              <a:defRPr/>
            </a:pPr>
            <a:r>
              <a:rPr lang="ru-RU" sz="3400" b="1" dirty="0">
                <a:latin typeface="Cambria" pitchFamily="18" charset="0"/>
              </a:rPr>
              <a:t>26 августа 1812 </a:t>
            </a:r>
            <a:r>
              <a:rPr lang="ru-RU" sz="3400" b="1" dirty="0" smtClean="0">
                <a:latin typeface="Cambria" pitchFamily="18" charset="0"/>
              </a:rPr>
              <a:t>года</a:t>
            </a:r>
            <a:endParaRPr lang="ru-RU" sz="3400" b="1" dirty="0">
              <a:latin typeface="Cambria" pitchFamily="18"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Рисунок 3" descr="map.gif"/>
          <p:cNvPicPr>
            <a:picLocks noChangeAspect="1" noChangeArrowheads="1"/>
          </p:cNvPicPr>
          <p:nvPr/>
        </p:nvPicPr>
        <p:blipFill>
          <a:blip r:embed="rId3"/>
          <a:srcRect/>
          <a:stretch>
            <a:fillRect/>
          </a:stretch>
        </p:blipFill>
        <p:spPr bwMode="auto">
          <a:xfrm>
            <a:off x="-19050" y="0"/>
            <a:ext cx="9163050" cy="6870700"/>
          </a:xfrm>
          <a:prstGeom prst="rect">
            <a:avLst/>
          </a:prstGeom>
          <a:noFill/>
          <a:ln w="9525">
            <a:noFill/>
            <a:miter lim="800000"/>
            <a:headEnd/>
            <a:tailEnd/>
          </a:ln>
        </p:spPr>
      </p:pic>
      <p:pic>
        <p:nvPicPr>
          <p:cNvPr id="9" name="Picture 4"/>
          <p:cNvPicPr>
            <a:picLocks noChangeAspect="1" noChangeArrowheads="1"/>
          </p:cNvPicPr>
          <p:nvPr/>
        </p:nvPicPr>
        <p:blipFill>
          <a:blip r:embed="rId4"/>
          <a:srcRect/>
          <a:stretch>
            <a:fillRect/>
          </a:stretch>
        </p:blipFill>
        <p:spPr bwMode="auto">
          <a:xfrm>
            <a:off x="2214546" y="1643050"/>
            <a:ext cx="6929454" cy="5214950"/>
          </a:xfrm>
          <a:prstGeom prst="rect">
            <a:avLst/>
          </a:prstGeom>
          <a:noFill/>
          <a:ln w="9525">
            <a:noFill/>
            <a:miter lim="800000"/>
            <a:headEnd/>
            <a:tailEnd/>
          </a:ln>
        </p:spPr>
      </p:pic>
      <p:sp>
        <p:nvSpPr>
          <p:cNvPr id="10" name="Прямоугольник 9"/>
          <p:cNvSpPr/>
          <p:nvPr/>
        </p:nvSpPr>
        <p:spPr>
          <a:xfrm>
            <a:off x="214282" y="0"/>
            <a:ext cx="8715436" cy="1938992"/>
          </a:xfrm>
          <a:prstGeom prst="rect">
            <a:avLst/>
          </a:prstGeom>
        </p:spPr>
        <p:txBody>
          <a:bodyPr wrap="square">
            <a:spAutoFit/>
          </a:bodyPr>
          <a:lstStyle/>
          <a:p>
            <a:r>
              <a:rPr lang="ru-RU" sz="2400" dirty="0" smtClean="0">
                <a:latin typeface="Times New Roman" pitchFamily="18" charset="0"/>
                <a:cs typeface="Times New Roman" pitchFamily="18" charset="0"/>
              </a:rPr>
              <a:t>«Сей день пребудет вечным памятником мужества и отличной храбрости российских воинов, где вся пехота, кавалерия и артиллерия дрались отчаянно. Желание всякого было умереть на месте и не уступить неприятелю», – так оценил итоги битвы М.И. Кутузов.</a:t>
            </a:r>
            <a:endParaRPr lang="ru-RU" sz="2400" dirty="0">
              <a:latin typeface="Times New Roman" pitchFamily="18" charset="0"/>
              <a:cs typeface="Times New Roman" pitchFamily="18" charset="0"/>
            </a:endParaRPr>
          </a:p>
        </p:txBody>
      </p:sp>
      <p:sp>
        <p:nvSpPr>
          <p:cNvPr id="11" name="Прямоугольник 10"/>
          <p:cNvSpPr/>
          <p:nvPr/>
        </p:nvSpPr>
        <p:spPr>
          <a:xfrm>
            <a:off x="214282" y="4214818"/>
            <a:ext cx="2000264" cy="2677656"/>
          </a:xfrm>
          <a:prstGeom prst="rect">
            <a:avLst/>
          </a:prstGeom>
        </p:spPr>
        <p:txBody>
          <a:bodyPr wrap="square">
            <a:spAutoFit/>
          </a:bodyPr>
          <a:lstStyle/>
          <a:p>
            <a:r>
              <a:rPr lang="ru-RU" sz="2400" dirty="0" smtClean="0">
                <a:latin typeface="Times New Roman" pitchFamily="18" charset="0"/>
                <a:cs typeface="Times New Roman" pitchFamily="18" charset="0"/>
              </a:rPr>
              <a:t>Кутузов на командном пункте в день Бородинского сражения. А. Шепелюк (1951)</a:t>
            </a:r>
            <a:endParaRPr lang="ru-RU" sz="2400" dirty="0">
              <a:latin typeface="Times New Roman" pitchFamily="18" charset="0"/>
              <a:cs typeface="Times New Roman" pitchFamily="18" charset="0"/>
            </a:endParaRPr>
          </a:p>
        </p:txBody>
      </p:sp>
    </p:spTree>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4" descr="brdn023"/>
          <p:cNvPicPr>
            <a:picLocks noChangeAspect="1" noChangeArrowheads="1"/>
          </p:cNvPicPr>
          <p:nvPr/>
        </p:nvPicPr>
        <p:blipFill>
          <a:blip r:embed="rId2"/>
          <a:srcRect/>
          <a:stretch>
            <a:fillRect/>
          </a:stretch>
        </p:blipFill>
        <p:spPr bwMode="auto">
          <a:xfrm>
            <a:off x="0" y="0"/>
            <a:ext cx="9144000" cy="6862763"/>
          </a:xfrm>
          <a:prstGeom prst="rect">
            <a:avLst/>
          </a:prstGeom>
          <a:noFill/>
          <a:ln w="9525">
            <a:noFill/>
            <a:miter lim="800000"/>
            <a:headEnd/>
            <a:tailEnd/>
          </a:ln>
        </p:spPr>
      </p:pic>
      <p:sp>
        <p:nvSpPr>
          <p:cNvPr id="49154" name="Rectangle 2"/>
          <p:cNvSpPr>
            <a:spLocks noGrp="1" noChangeArrowheads="1"/>
          </p:cNvSpPr>
          <p:nvPr>
            <p:ph type="title" idx="4294967295"/>
          </p:nvPr>
        </p:nvSpPr>
        <p:spPr>
          <a:xfrm>
            <a:off x="0" y="0"/>
            <a:ext cx="9144000" cy="714356"/>
          </a:xfrm>
          <a:solidFill>
            <a:schemeClr val="bg2">
              <a:lumMod val="60000"/>
              <a:lumOff val="40000"/>
            </a:schemeClr>
          </a:solidFill>
        </p:spPr>
        <p:txBody>
          <a:bodyPr/>
          <a:lstStyle/>
          <a:p>
            <a:pPr eaLnBrk="1" hangingPunct="1"/>
            <a:r>
              <a:rPr lang="ru-RU" sz="4000" dirty="0" smtClean="0"/>
              <a:t>Умирающий Багратион</a:t>
            </a:r>
          </a:p>
        </p:txBody>
      </p:sp>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5" descr="brdn012"/>
          <p:cNvPicPr>
            <a:picLocks noGrp="1" noChangeAspect="1" noChangeArrowheads="1"/>
          </p:cNvPicPr>
          <p:nvPr>
            <p:ph idx="1"/>
          </p:nvPr>
        </p:nvPicPr>
        <p:blipFill>
          <a:blip r:embed="rId2"/>
          <a:srcRect/>
          <a:stretch>
            <a:fillRect/>
          </a:stretch>
        </p:blipFill>
        <p:spPr bwMode="auto">
          <a:xfrm>
            <a:off x="1" y="0"/>
            <a:ext cx="9144000" cy="6858000"/>
          </a:xfrm>
          <a:noFill/>
        </p:spPr>
      </p:pic>
      <p:pic>
        <p:nvPicPr>
          <p:cNvPr id="5" name="Picture 2" descr="Kutuzov"/>
          <p:cNvPicPr>
            <a:picLocks noChangeAspect="1" noChangeArrowheads="1"/>
          </p:cNvPicPr>
          <p:nvPr/>
        </p:nvPicPr>
        <p:blipFill>
          <a:blip r:embed="rId3" cstate="email"/>
          <a:srcRect/>
          <a:stretch>
            <a:fillRect/>
          </a:stretch>
        </p:blipFill>
        <p:spPr bwMode="auto">
          <a:xfrm>
            <a:off x="2051050" y="333375"/>
            <a:ext cx="4965700" cy="6264275"/>
          </a:xfrm>
          <a:prstGeom prst="rect">
            <a:avLst/>
          </a:prstGeom>
          <a:noFill/>
          <a:ln w="57150">
            <a:solidFill>
              <a:schemeClr val="bg1"/>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6" presetClass="path" presetSubtype="0" accel="50000" decel="50000" fill="hold" nodeType="clickEffect">
                                  <p:stCondLst>
                                    <p:cond delay="0"/>
                                  </p:stCondLst>
                                  <p:childTnLst>
                                    <p:animMotion origin="layout" path="M -3.33333E-6 3.38575E-6 L 0.32709 -0.22572 " pathEditMode="relative" rAng="0" ptsTypes="AA">
                                      <p:cBhvr>
                                        <p:cTn id="12" dur="2000" fill="hold"/>
                                        <p:tgtEl>
                                          <p:spTgt spid="5"/>
                                        </p:tgtEl>
                                        <p:attrNameLst>
                                          <p:attrName>ppt_x</p:attrName>
                                          <p:attrName>ppt_y</p:attrName>
                                        </p:attrNameLst>
                                      </p:cBhvr>
                                      <p:rCtr x="164" y="-113"/>
                                    </p:animMotion>
                                  </p:childTnLst>
                                </p:cTn>
                              </p:par>
                              <p:par>
                                <p:cTn id="13" presetID="6" presetClass="emph" presetSubtype="0" fill="hold" nodeType="withEffect">
                                  <p:stCondLst>
                                    <p:cond delay="0"/>
                                  </p:stCondLst>
                                  <p:childTnLst>
                                    <p:animScale>
                                      <p:cBhvr>
                                        <p:cTn id="14" dur="2000" fill="hold"/>
                                        <p:tgtEl>
                                          <p:spTgt spid="5"/>
                                        </p:tgtEl>
                                      </p:cBhvr>
                                      <p:by x="55000" y="5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535</Words>
  <Application>Microsoft Office PowerPoint</Application>
  <PresentationFormat>Экран (4:3)</PresentationFormat>
  <Paragraphs>91</Paragraphs>
  <Slides>35</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Оформление по умолчанию</vt:lpstr>
      <vt:lpstr>Слайд 1</vt:lpstr>
      <vt:lpstr>Слайд 2</vt:lpstr>
      <vt:lpstr>Слайд 3</vt:lpstr>
      <vt:lpstr>Слайд 4</vt:lpstr>
      <vt:lpstr>Бородинское сражение</vt:lpstr>
      <vt:lpstr>Слайд 6</vt:lpstr>
      <vt:lpstr>Слайд 7</vt:lpstr>
      <vt:lpstr>Умирающий Багратион</vt:lpstr>
      <vt:lpstr>Слайд 9</vt:lpstr>
      <vt:lpstr>В войне 1812 года были крестьянские и армейские партизанские отряды</vt:lpstr>
      <vt:lpstr>Слайд 11</vt:lpstr>
      <vt:lpstr>Слайд 12</vt:lpstr>
      <vt:lpstr>   Д.В. Давыдов</vt:lpstr>
      <vt:lpstr>А.Н. Сеславин</vt:lpstr>
      <vt:lpstr>Слайд 15</vt:lpstr>
      <vt:lpstr>Слайд 16</vt:lpstr>
      <vt:lpstr>«У русского царя  в чертогах есть палата,  Но не найдете в ней  ни серебра, ни злата…»</vt:lpstr>
      <vt:lpstr>Слайд 18</vt:lpstr>
      <vt:lpstr>Слайд 19</vt:lpstr>
      <vt:lpstr>Слайд 20</vt:lpstr>
      <vt:lpstr>Слайд 21</vt:lpstr>
      <vt:lpstr>Слайд 22</vt:lpstr>
      <vt:lpstr>Слайд 23</vt:lpstr>
      <vt:lpstr>Слайд 24</vt:lpstr>
      <vt:lpstr>Слайд 25</vt:lpstr>
      <vt:lpstr> Кутузов говорил: «Я счастлив, предводительствуя русскими. Но какой полководец не поражал врагов, подобно мне, с сим мужественным народом!»   Своего солдата никогда не забудут русские душой люди. Во всех городах и селах, где оставила свой след война 1812 года, поставлены памятники, соборы, открыты музеи и экспозиции, в память о тех, кто, не пожалев живота своего, встал на защиту Родины, кто с дрожью в голосе от волнения тогда произнес для всех и прежде всего для самого себя: “Это моя Земля!”  </vt:lpstr>
      <vt:lpstr>Слайд 27</vt:lpstr>
      <vt:lpstr>Слайд 28</vt:lpstr>
      <vt:lpstr>Слайд 29</vt:lpstr>
      <vt:lpstr>Слайд 30</vt:lpstr>
      <vt:lpstr>Слайд 31</vt:lpstr>
      <vt:lpstr>Слайд 32</vt:lpstr>
      <vt:lpstr>Слайд 33</vt:lpstr>
      <vt:lpstr>Слайд 34</vt:lpstr>
      <vt:lpstr>Слайд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1</cp:lastModifiedBy>
  <cp:revision>89</cp:revision>
  <dcterms:created xsi:type="dcterms:W3CDTF">2005-04-02T19:11:40Z</dcterms:created>
  <dcterms:modified xsi:type="dcterms:W3CDTF">2012-12-05T16:17:11Z</dcterms:modified>
</cp:coreProperties>
</file>