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block_big.html" TargetMode="External"/><Relationship Id="rId13" Type="http://schemas.openxmlformats.org/officeDocument/2006/relationships/hyperlink" Target="http://vk.com/block_big.html" TargetMode="External"/><Relationship Id="rId18" Type="http://schemas.openxmlformats.org/officeDocument/2006/relationships/hyperlink" Target="http://www.serpentes.ru/Page-16.html" TargetMode="External"/><Relationship Id="rId3" Type="http://schemas.openxmlformats.org/officeDocument/2006/relationships/hyperlink" Target="http://foto-zverey.ru/begemoty.htm" TargetMode="External"/><Relationship Id="rId21" Type="http://schemas.openxmlformats.org/officeDocument/2006/relationships/hyperlink" Target="http://by-anna.com/publ/zhivotnyj_mir/ptichki/9-4-2" TargetMode="External"/><Relationship Id="rId7" Type="http://schemas.openxmlformats.org/officeDocument/2006/relationships/hyperlink" Target="http://petlike.me/wall/view/5841" TargetMode="External"/><Relationship Id="rId12" Type="http://schemas.openxmlformats.org/officeDocument/2006/relationships/hyperlink" Target="http://andrei-stoliar.ru/post134221015/" TargetMode="External"/><Relationship Id="rId17" Type="http://schemas.openxmlformats.org/officeDocument/2006/relationships/hyperlink" Target="http://sovy-nezhnye.livejournal.com/336687.html" TargetMode="External"/><Relationship Id="rId2" Type="http://schemas.openxmlformats.org/officeDocument/2006/relationships/hyperlink" Target="http://www.leopardshow.ru/gallery31.html" TargetMode="External"/><Relationship Id="rId16" Type="http://schemas.openxmlformats.org/officeDocument/2006/relationships/hyperlink" Target="http://photo.i.ua/block_big.html" TargetMode="External"/><Relationship Id="rId20" Type="http://schemas.openxmlformats.org/officeDocument/2006/relationships/hyperlink" Target="http://priroda.inc.ru/animation/drevo/drevo1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rg-gorod-tomsk.livejournal.com/562011.html" TargetMode="External"/><Relationship Id="rId11" Type="http://schemas.openxmlformats.org/officeDocument/2006/relationships/hyperlink" Target="http://zateevo.ru/?section=page&amp;alias=zebra" TargetMode="External"/><Relationship Id="rId5" Type="http://schemas.openxmlformats.org/officeDocument/2006/relationships/hyperlink" Target="http://lisologa.ru/biologicheskaja-klassifikacija-lisic" TargetMode="External"/><Relationship Id="rId15" Type="http://schemas.openxmlformats.org/officeDocument/2006/relationships/hyperlink" Target="http://lenagold.ru/fon/clipart/s/sova.html" TargetMode="External"/><Relationship Id="rId23" Type="http://schemas.openxmlformats.org/officeDocument/2006/relationships/hyperlink" Target="http://kira-scrap.ru/dir/jivotnie/sovy/sovy/386-1-0-4258" TargetMode="External"/><Relationship Id="rId10" Type="http://schemas.openxmlformats.org/officeDocument/2006/relationships/hyperlink" Target="http://www.pochemu.biz/pochemu-u-zhirafa-dlinnaya-sheya/" TargetMode="External"/><Relationship Id="rId19" Type="http://schemas.openxmlformats.org/officeDocument/2006/relationships/hyperlink" Target="http://hq-wallpaper.ru/zhivotnye/sovinaya-semya/" TargetMode="External"/><Relationship Id="rId4" Type="http://schemas.openxmlformats.org/officeDocument/2006/relationships/hyperlink" Target="http://www.brackenbird.com/parrots" TargetMode="External"/><Relationship Id="rId9" Type="http://schemas.openxmlformats.org/officeDocument/2006/relationships/hyperlink" Target="http://fototelegraf.ru/block_big.html" TargetMode="External"/><Relationship Id="rId14" Type="http://schemas.openxmlformats.org/officeDocument/2006/relationships/hyperlink" Target="http://www.numama.ru/" TargetMode="External"/><Relationship Id="rId22" Type="http://schemas.openxmlformats.org/officeDocument/2006/relationships/hyperlink" Target="http://lenagold.ru/fon/clipart/alf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img0.liveinternet.ru/images/attach/c/2/69/228/69228524_90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236683" y="0"/>
            <a:ext cx="9600757" cy="66484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19812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Интегрированный 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обучения 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грамоте в 1 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классе</a:t>
            </a:r>
            <a: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Звуки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[с], [з]. Отражение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характеристики</a:t>
            </a:r>
            <a:b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звуков в модели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слова. Правильное  употребление  слов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данными звуками в свободной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речи</a:t>
            </a:r>
            <a:r>
              <a:rPr lang="ru-RU" sz="27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7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315200" cy="1981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Работу выполнили: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учитель начальных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классов высшей категории                                                         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Григорьева Елена Викторовна,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учитель-логопед 1 категории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Быкова Ольга Петровна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zitiv-news.ru/wp-content/uploads/2012/10/Luchshiye-foto-24-600x4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04800" y="228600"/>
            <a:ext cx="8560026" cy="6405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hq-wallpaper.ru/wallpapers/zhivotnye/sovinaya-semy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04800" y="192882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tphotoshop.ru/_nw/0/50768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1600200" cy="1600200"/>
          </a:xfrm>
          <a:prstGeom prst="rect">
            <a:avLst/>
          </a:prstGeom>
          <a:noFill/>
        </p:spPr>
      </p:pic>
      <p:pic>
        <p:nvPicPr>
          <p:cNvPr id="25602" name="Picture 2" descr="http://img-fotki.yandex.ru/get/9353/102699435.969/0_ac5e2_516af967_XL.pn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981200" y="755432"/>
            <a:ext cx="4800600" cy="5569168"/>
          </a:xfrm>
          <a:prstGeom prst="rect">
            <a:avLst/>
          </a:prstGeom>
          <a:noFill/>
        </p:spPr>
      </p:pic>
      <p:pic>
        <p:nvPicPr>
          <p:cNvPr id="25604" name="Picture 4" descr="http://stphotoshop.ru/_nw/0/50768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1600200" cy="160020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1828800" cy="146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stphotoshop.ru/_nw/0/50768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600200" cy="1600200"/>
          </a:xfrm>
          <a:prstGeom prst="rect">
            <a:avLst/>
          </a:prstGeom>
          <a:noFill/>
        </p:spPr>
      </p:pic>
      <p:pic>
        <p:nvPicPr>
          <p:cNvPr id="8" name="Picture 4" descr="http://stphotoshop.ru/_nw/0/50768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76800"/>
            <a:ext cx="1600200" cy="1600200"/>
          </a:xfrm>
          <a:prstGeom prst="rect">
            <a:avLst/>
          </a:prstGeom>
          <a:noFill/>
        </p:spPr>
      </p:pic>
      <p:pic>
        <p:nvPicPr>
          <p:cNvPr id="9" name="Picture 4" descr="http://stphotoshop.ru/_nw/0/50768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92593E-6 L -0.55833 -5.925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://www.rldom.ru/files/images/IMG_3165-2007-09-05-600x45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11" descr="http://kira-scrap.ru/KATALOG/ZVETY/3/0_8c076_618ee5e2_M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8254" b="49758"/>
          <a:stretch>
            <a:fillRect/>
          </a:stretch>
        </p:blipFill>
        <p:spPr bwMode="auto">
          <a:xfrm rot="8330357" flipH="1" flipV="1">
            <a:off x="4963677" y="322592"/>
            <a:ext cx="2301719" cy="2286000"/>
          </a:xfrm>
          <a:prstGeom prst="rect">
            <a:avLst/>
          </a:prstGeom>
          <a:noFill/>
        </p:spPr>
      </p:pic>
      <p:pic>
        <p:nvPicPr>
          <p:cNvPr id="26626" name="Picture 2" descr="http://img1.liveinternet.ru/images/attach/c/10/110/674/110674283_large_11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28600" y="322894"/>
            <a:ext cx="7924800" cy="5984846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22388" r="38806" b="60402"/>
          <a:stretch>
            <a:fillRect/>
          </a:stretch>
        </p:blipFill>
        <p:spPr bwMode="auto">
          <a:xfrm>
            <a:off x="1219200" y="310273"/>
            <a:ext cx="2133600" cy="174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http://img-fotki.yandex.ru/get/6433/16969765.d5/0_6ef9d_920dcf3b_L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58662" t="4863" b="5167"/>
          <a:stretch>
            <a:fillRect/>
          </a:stretch>
        </p:blipFill>
        <p:spPr bwMode="auto">
          <a:xfrm rot="1179940">
            <a:off x="7197403" y="2122525"/>
            <a:ext cx="2321929" cy="3325212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25641" t="86373" r="54651"/>
          <a:stretch>
            <a:fillRect/>
          </a:stretch>
        </p:blipFill>
        <p:spPr bwMode="auto">
          <a:xfrm rot="21157044" flipH="1">
            <a:off x="1219108" y="4614980"/>
            <a:ext cx="2057119" cy="131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45249" t="82857" r="32127"/>
          <a:stretch>
            <a:fillRect/>
          </a:stretch>
        </p:blipFill>
        <p:spPr bwMode="auto">
          <a:xfrm rot="643424" flipH="1">
            <a:off x="5405165" y="4836618"/>
            <a:ext cx="1764528" cy="151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22899" t="88729" r="54751"/>
          <a:stretch>
            <a:fillRect/>
          </a:stretch>
        </p:blipFill>
        <p:spPr bwMode="auto">
          <a:xfrm flipH="1">
            <a:off x="6096000" y="5227411"/>
            <a:ext cx="2438400" cy="1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45249" t="82857" r="32126"/>
          <a:stretch>
            <a:fillRect/>
          </a:stretch>
        </p:blipFill>
        <p:spPr bwMode="auto">
          <a:xfrm rot="21183203" flipH="1">
            <a:off x="2686798" y="5178460"/>
            <a:ext cx="183713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 descr="http://kira-scrap.ru/KATALOG/ZVETY/3/0_8c076_618ee5e2_M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r="60142" b="42029"/>
          <a:stretch>
            <a:fillRect/>
          </a:stretch>
        </p:blipFill>
        <p:spPr bwMode="auto">
          <a:xfrm rot="18581061" flipH="1">
            <a:off x="3959371" y="266305"/>
            <a:ext cx="2319095" cy="2199252"/>
          </a:xfrm>
          <a:prstGeom prst="rect">
            <a:avLst/>
          </a:prstGeom>
          <a:noFill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74333" flipH="1">
            <a:off x="1238156" y="2395847"/>
            <a:ext cx="1417370" cy="14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384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66800"/>
            <a:ext cx="3550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Пантера - </a:t>
            </a:r>
            <a:r>
              <a:rPr lang="en-US" sz="1200" dirty="0" smtClean="0">
                <a:hlinkClick r:id="rId2"/>
              </a:rPr>
              <a:t>http://www.leopardshow.ru/gallery31.html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Бегемот - </a:t>
            </a:r>
            <a:r>
              <a:rPr lang="en-US" sz="1200" dirty="0" smtClean="0">
                <a:hlinkClick r:id="rId3"/>
              </a:rPr>
              <a:t>http://foto-zverey.ru/begemoty.htm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Попугай - </a:t>
            </a:r>
            <a:r>
              <a:rPr lang="en-US" sz="1200" dirty="0" smtClean="0">
                <a:hlinkClick r:id="rId4"/>
              </a:rPr>
              <a:t>http://www.brackenbird.com/parrots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Лисица - </a:t>
            </a:r>
            <a:r>
              <a:rPr lang="en-US" sz="1200" dirty="0" smtClean="0">
                <a:hlinkClick r:id="rId5"/>
              </a:rPr>
              <a:t>http://lisologa.ru/biologicheskaja-klassifikacija-lisic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Обезьяна - </a:t>
            </a:r>
            <a:r>
              <a:rPr lang="en-US" sz="1200" dirty="0" smtClean="0">
                <a:hlinkClick r:id="rId6"/>
              </a:rPr>
              <a:t>http://org-gorod-tomsk.livejournal.com/562011.html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1336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Крокодил - </a:t>
            </a:r>
            <a:r>
              <a:rPr lang="en-US" sz="1200" dirty="0" smtClean="0">
                <a:hlinkClick r:id="rId7"/>
              </a:rPr>
              <a:t>http://petlike.me/wall/view/5841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860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Тигрица - </a:t>
            </a:r>
            <a:r>
              <a:rPr lang="en-US" sz="1200" dirty="0" smtClean="0">
                <a:hlinkClick r:id="rId8"/>
              </a:rPr>
              <a:t>http://www.liveinternet.ru/block_big.html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438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Гамадрил - </a:t>
            </a:r>
            <a:r>
              <a:rPr lang="en-US" sz="1200" dirty="0" smtClean="0">
                <a:hlinkClick r:id="rId9"/>
              </a:rPr>
              <a:t>http://fototelegraf.ru/block_big.html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590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Жираф - </a:t>
            </a:r>
            <a:r>
              <a:rPr lang="en-US" sz="1200" dirty="0" smtClean="0">
                <a:hlinkClick r:id="rId10"/>
              </a:rPr>
              <a:t>http://www.pochemu.biz/pochemu-u-zhirafa-dlinnaya-sheya/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9234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Зебра- </a:t>
            </a:r>
            <a:r>
              <a:rPr lang="en-US" sz="1200" dirty="0" smtClean="0">
                <a:hlinkClick r:id="rId11"/>
              </a:rPr>
              <a:t>http://zateevo.ru/?section=page&amp;alias=zebra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Заяц - </a:t>
            </a:r>
            <a:r>
              <a:rPr lang="en-US" sz="1200" dirty="0" smtClean="0">
                <a:hlinkClick r:id="rId11"/>
              </a:rPr>
              <a:t>http://zateevo.ru/?section=page&amp;alias=zebra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2004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Рысь - </a:t>
            </a:r>
            <a:r>
              <a:rPr lang="en-US" sz="1200" dirty="0" smtClean="0">
                <a:hlinkClick r:id="rId12"/>
              </a:rPr>
              <a:t>http://andrei-stoliar.ru/post134221015/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352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Сорока - </a:t>
            </a:r>
            <a:r>
              <a:rPr lang="en-US" sz="1200" dirty="0" smtClean="0">
                <a:hlinkClick r:id="rId13"/>
              </a:rPr>
              <a:t>http://vk.com/block_big.html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Загадки - </a:t>
            </a:r>
            <a:r>
              <a:rPr lang="en-US" sz="1200" dirty="0" smtClean="0">
                <a:hlinkClick r:id="rId14"/>
              </a:rPr>
              <a:t>http://www.numama.ru/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657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Сова –  </a:t>
            </a:r>
            <a:r>
              <a:rPr lang="en-US" sz="1200" dirty="0" smtClean="0">
                <a:hlinkClick r:id="rId15"/>
              </a:rPr>
              <a:t>http://lenagold.ru/fon/clipart/s/sova.html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Гусь –  </a:t>
            </a:r>
            <a:r>
              <a:rPr lang="en-US" sz="1200" dirty="0" smtClean="0">
                <a:hlinkClick r:id="rId15"/>
              </a:rPr>
              <a:t>http://lenagold.ru/fon/clipart/s/sova.html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Змея - </a:t>
            </a:r>
            <a:r>
              <a:rPr lang="en-US" sz="1200" dirty="0" smtClean="0">
                <a:hlinkClick r:id="rId15"/>
              </a:rPr>
              <a:t>http://lenagold.ru/fon/clipart/s/sova.html</a:t>
            </a:r>
            <a:r>
              <a:rPr lang="ru-RU" sz="1200" dirty="0" smtClean="0"/>
              <a:t>  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191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Гусь с гусенком - </a:t>
            </a:r>
            <a:r>
              <a:rPr lang="en-US" sz="1200" dirty="0" smtClean="0">
                <a:hlinkClick r:id="rId16"/>
              </a:rPr>
              <a:t>http://photo.i.ua/block_big.html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343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Сова с совенком -  </a:t>
            </a:r>
            <a:r>
              <a:rPr lang="en-US" sz="1200" dirty="0" smtClean="0">
                <a:hlinkClick r:id="rId17"/>
              </a:rPr>
              <a:t>http://sovy-nezhnye.</a:t>
            </a:r>
            <a:endParaRPr lang="ru-RU" sz="1200" dirty="0" smtClean="0">
              <a:hlinkClick r:id="rId17"/>
            </a:endParaRPr>
          </a:p>
          <a:p>
            <a:r>
              <a:rPr lang="en-US" sz="1200" dirty="0" smtClean="0">
                <a:hlinkClick r:id="rId17"/>
              </a:rPr>
              <a:t>livejournal.com/336687.html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Ангольский питон и его детеныш - </a:t>
            </a:r>
            <a:r>
              <a:rPr lang="en-US" sz="1200" dirty="0" smtClean="0">
                <a:hlinkClick r:id="rId18"/>
              </a:rPr>
              <a:t>http://www.serpentes.ru</a:t>
            </a:r>
            <a:endParaRPr lang="ru-RU" sz="1200" dirty="0" smtClean="0">
              <a:hlinkClick r:id="rId18"/>
            </a:endParaRPr>
          </a:p>
          <a:p>
            <a:r>
              <a:rPr lang="en-US" sz="1200" dirty="0" smtClean="0">
                <a:hlinkClick r:id="rId18"/>
              </a:rPr>
              <a:t>/Page-16.html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Совиная семья  - </a:t>
            </a:r>
            <a:r>
              <a:rPr lang="en-US" sz="1200" dirty="0" smtClean="0">
                <a:hlinkClick r:id="rId19"/>
              </a:rPr>
              <a:t>http://hq-wallpaper.ru/</a:t>
            </a:r>
            <a:endParaRPr lang="ru-RU" sz="1200" dirty="0" smtClean="0">
              <a:hlinkClick r:id="rId19"/>
            </a:endParaRPr>
          </a:p>
          <a:p>
            <a:r>
              <a:rPr lang="en-US" sz="1200" dirty="0" smtClean="0">
                <a:hlinkClick r:id="rId19"/>
              </a:rPr>
              <a:t>zhivotnye/sovinaya-semya/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53340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Дерево - </a:t>
            </a:r>
            <a:r>
              <a:rPr lang="en-US" sz="1200" dirty="0" smtClean="0">
                <a:hlinkClick r:id="rId20"/>
              </a:rPr>
              <a:t>http://priroda.inc.ru/animation/drevo/drevo1.shtml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486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Аисты - </a:t>
            </a:r>
            <a:r>
              <a:rPr lang="en-US" sz="1200" dirty="0" smtClean="0">
                <a:hlinkClick r:id="rId21"/>
              </a:rPr>
              <a:t>http://by-anna.com/publ/zhivotnyj_</a:t>
            </a:r>
            <a:endParaRPr lang="ru-RU" sz="1200" dirty="0" smtClean="0">
              <a:hlinkClick r:id="rId21"/>
            </a:endParaRPr>
          </a:p>
          <a:p>
            <a:r>
              <a:rPr lang="en-US" sz="1200" dirty="0" smtClean="0">
                <a:hlinkClick r:id="rId21"/>
              </a:rPr>
              <a:t>mir/ptichki/9-4-2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581900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Лось - </a:t>
            </a:r>
            <a:r>
              <a:rPr lang="en-US" sz="1200" dirty="0" smtClean="0">
                <a:hlinkClick r:id="rId8"/>
              </a:rPr>
              <a:t>http://www.liveinternet.ru/block_big.html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4572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Заяц –  </a:t>
            </a:r>
            <a:r>
              <a:rPr lang="en-US" sz="1200" dirty="0" smtClean="0">
                <a:hlinkClick r:id="rId22"/>
              </a:rPr>
              <a:t>http://lenagold.ru/fon/clipart/alf.html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Лиса – </a:t>
            </a:r>
            <a:r>
              <a:rPr lang="en-US" sz="1200" dirty="0" smtClean="0">
                <a:hlinkClick r:id="rId22"/>
              </a:rPr>
              <a:t>http://lenagold.ru/fon/clipart/alf.html</a:t>
            </a:r>
            <a:endParaRPr lang="ru-RU" sz="1200" dirty="0" smtClean="0"/>
          </a:p>
          <a:p>
            <a:r>
              <a:rPr lang="ru-RU" sz="1200" dirty="0" smtClean="0"/>
              <a:t>Гусь – </a:t>
            </a:r>
            <a:r>
              <a:rPr lang="en-US" sz="1200" dirty="0" smtClean="0">
                <a:hlinkClick r:id="rId22"/>
              </a:rPr>
              <a:t>http://lenagold.ru/fon/clipart/alf.html</a:t>
            </a:r>
            <a:endParaRPr lang="ru-RU" sz="1200" dirty="0" smtClean="0"/>
          </a:p>
          <a:p>
            <a:r>
              <a:rPr lang="ru-RU" sz="1200" dirty="0" smtClean="0"/>
              <a:t>Змея – </a:t>
            </a:r>
            <a:r>
              <a:rPr lang="en-US" sz="1200" dirty="0" smtClean="0">
                <a:hlinkClick r:id="rId22"/>
              </a:rPr>
              <a:t>http://lenagold.ru/fon/clipart/alf.html</a:t>
            </a:r>
            <a:endParaRPr lang="ru-RU" sz="1200" dirty="0" smtClean="0"/>
          </a:p>
          <a:p>
            <a:r>
              <a:rPr lang="ru-RU" sz="1200" dirty="0" smtClean="0"/>
              <a:t>Сова - </a:t>
            </a:r>
            <a:r>
              <a:rPr lang="en-US" sz="1200" dirty="0" smtClean="0">
                <a:hlinkClick r:id="rId23"/>
              </a:rPr>
              <a:t>http://kira-scrap.ru/dir/jivotnie/sovy/sovy/386-1-0-4258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15518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Жирафы - </a:t>
            </a:r>
            <a:r>
              <a:rPr lang="en-US" sz="1200" dirty="0" smtClean="0">
                <a:hlinkClick r:id="rId8"/>
              </a:rPr>
              <a:t>http://www.liveinternet.ru/block_big.html</a:t>
            </a:r>
            <a:endParaRPr lang="ru-RU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7200" y="457200"/>
            <a:ext cx="2209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57600" y="1219200"/>
            <a:ext cx="1905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9600" y="2590800"/>
            <a:ext cx="19812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4876800"/>
            <a:ext cx="19812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05600" y="4876800"/>
            <a:ext cx="1752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76600" y="5029200"/>
            <a:ext cx="28194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5200" y="3200400"/>
            <a:ext cx="2362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53200" y="457200"/>
            <a:ext cx="20574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 descr="http://foto-zverey.ru/begenoty/begenot-3.jpg"/>
          <p:cNvPicPr>
            <a:picLocks noChangeAspect="1" noChangeArrowheads="1"/>
          </p:cNvPicPr>
          <p:nvPr/>
        </p:nvPicPr>
        <p:blipFill>
          <a:blip r:embed="rId2" cstate="print"/>
          <a:srcRect l="10465" r="8435"/>
          <a:stretch>
            <a:fillRect/>
          </a:stretch>
        </p:blipFill>
        <p:spPr bwMode="auto">
          <a:xfrm>
            <a:off x="381000" y="381000"/>
            <a:ext cx="2362200" cy="191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http://img0.joyreactor.cc/pics/post/full/%D0%B6%D0%B8%D0%B2%D0%BD%D0%BE%D1%81%D1%82%D1%8C-%D0%BE%D0%B1%D0%B5%D0%B7%D1%8C%D1%8F%D0%BD%D0%B0-%D0%BF%D0%B5%D1%81%D0%BE%D1%87%D0%BD%D0%B8%D1%86%D0%B0-1038076.jpeg"/>
          <p:cNvPicPr>
            <a:picLocks noChangeAspect="1" noChangeArrowheads="1"/>
          </p:cNvPicPr>
          <p:nvPr/>
        </p:nvPicPr>
        <p:blipFill>
          <a:blip r:embed="rId3" cstate="print"/>
          <a:srcRect l="10870" r="10870" b="4128"/>
          <a:stretch>
            <a:fillRect/>
          </a:stretch>
        </p:blipFill>
        <p:spPr bwMode="auto">
          <a:xfrm>
            <a:off x="3581400" y="1066800"/>
            <a:ext cx="207818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://www.brackenbird.com/wp-content/uploads/2011/11/1240875650gKPfeC4.jpeg"/>
          <p:cNvPicPr>
            <a:picLocks noChangeAspect="1" noChangeArrowheads="1"/>
          </p:cNvPicPr>
          <p:nvPr/>
        </p:nvPicPr>
        <p:blipFill>
          <a:blip r:embed="rId4" cstate="print"/>
          <a:srcRect l="9000" t="156" r="14000"/>
          <a:stretch>
            <a:fillRect/>
          </a:stretch>
        </p:blipFill>
        <p:spPr bwMode="auto">
          <a:xfrm>
            <a:off x="6626542" y="4648200"/>
            <a:ext cx="1984057" cy="206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2" name="Picture 28" descr="http://www.pochemu.biz/wp-content/uploads/2014/03/pugds1.jpg"/>
          <p:cNvPicPr>
            <a:picLocks noChangeAspect="1" noChangeArrowheads="1"/>
          </p:cNvPicPr>
          <p:nvPr/>
        </p:nvPicPr>
        <p:blipFill>
          <a:blip r:embed="rId5" cstate="print"/>
          <a:srcRect l="14857" t="6362" r="16571"/>
          <a:stretch>
            <a:fillRect/>
          </a:stretch>
        </p:blipFill>
        <p:spPr bwMode="auto">
          <a:xfrm>
            <a:off x="533400" y="2514600"/>
            <a:ext cx="2133600" cy="209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http://lisologa.ru/uploads/wiki/lisica-obyknovennaja.jpg"/>
          <p:cNvPicPr>
            <a:picLocks noChangeAspect="1" noChangeArrowheads="1"/>
          </p:cNvPicPr>
          <p:nvPr/>
        </p:nvPicPr>
        <p:blipFill>
          <a:blip r:embed="rId6" cstate="print"/>
          <a:srcRect l="6000" t="13109" r="11000"/>
          <a:stretch>
            <a:fillRect/>
          </a:stretch>
        </p:blipFill>
        <p:spPr bwMode="auto">
          <a:xfrm>
            <a:off x="3429000" y="3048000"/>
            <a:ext cx="2514600" cy="17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leopardshow.ru/images/39.jpg"/>
          <p:cNvPicPr>
            <a:picLocks noChangeAspect="1" noChangeArrowheads="1"/>
          </p:cNvPicPr>
          <p:nvPr/>
        </p:nvPicPr>
        <p:blipFill>
          <a:blip r:embed="rId7" cstate="print"/>
          <a:srcRect l="2078" r="21039"/>
          <a:stretch>
            <a:fillRect/>
          </a:stretch>
        </p:blipFill>
        <p:spPr bwMode="auto">
          <a:xfrm>
            <a:off x="533400" y="4800600"/>
            <a:ext cx="2169319" cy="187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 descr="http://petlike.me/image_all/wall/5/5841/wall_584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8067" y="4953000"/>
            <a:ext cx="3014133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705600" y="2667000"/>
            <a:ext cx="1905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6" name="Picture 22" descr="http://podrobnosti.ua/upload/news/2011/09/13/791265_3.jpg"/>
          <p:cNvPicPr>
            <a:picLocks noChangeAspect="1" noChangeArrowheads="1"/>
          </p:cNvPicPr>
          <p:nvPr/>
        </p:nvPicPr>
        <p:blipFill>
          <a:blip r:embed="rId9" cstate="print"/>
          <a:srcRect l="2222" r="3232"/>
          <a:stretch>
            <a:fillRect/>
          </a:stretch>
        </p:blipFill>
        <p:spPr bwMode="auto">
          <a:xfrm>
            <a:off x="6477000" y="380999"/>
            <a:ext cx="2286000" cy="193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0" name="Picture 26" descr="https://img-fotki.yandex.ru/get/5802/larviktorova.47/0_4e624_330636b3_L.jpg"/>
          <p:cNvPicPr>
            <a:picLocks noChangeAspect="1" noChangeArrowheads="1"/>
          </p:cNvPicPr>
          <p:nvPr/>
        </p:nvPicPr>
        <p:blipFill>
          <a:blip r:embed="rId10" cstate="print"/>
          <a:srcRect l="19200" t="2133" r="8800" b="3310"/>
          <a:stretch>
            <a:fillRect/>
          </a:stretch>
        </p:blipFill>
        <p:spPr bwMode="auto">
          <a:xfrm>
            <a:off x="6629400" y="2438400"/>
            <a:ext cx="2057400" cy="202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895600" y="1524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ЗООПАРК</a:t>
            </a:r>
            <a:endParaRPr lang="ru-RU" sz="6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72386"/>
            <a:ext cx="32004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Комочек пуха,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Длинное ухо, 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Прыгает ловко,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морковку.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886200"/>
            <a:ext cx="2514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utu.my1.ru/_si/0/25929445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3000" r="13000"/>
          <a:stretch>
            <a:fillRect/>
          </a:stretch>
        </p:blipFill>
        <p:spPr bwMode="auto">
          <a:xfrm>
            <a:off x="3733800" y="304800"/>
            <a:ext cx="4953000" cy="501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86600" y="57150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00800" y="57150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57150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57150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43400" y="5715000"/>
            <a:ext cx="68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43400" y="57150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Посмотрите! Конь в матроске!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чёрно-белую полоску!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Нет, я вовсе не лошадка!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А о ком тогда загадка?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838200"/>
            <a:ext cx="2032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zateevo.ru/userfiles/image/Zveri_Dikie/Zebra/chapmanszebra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76400" y="2133600"/>
            <a:ext cx="5705475" cy="356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14800" y="58674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9000" y="586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00600" y="58674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86400" y="586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5867400"/>
            <a:ext cx="68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43200" y="58674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400" y="59436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5943600"/>
            <a:ext cx="68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Пятнистая хищница, леса гроза,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ушках по кисточке, злые глаза.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Живёт она в тёмной чаще лесной</a:t>
            </a:r>
            <a:b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лучше её обходить стороной.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8705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1.liveinternet.ru/images/attach/c/1/63/711/63711183_Luchs1_16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52471"/>
            <a:ext cx="5410200" cy="346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90800" y="59436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5943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Одета скромно эта птица.</a:t>
            </a:r>
            <a:b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Она как будто ученица -</a:t>
            </a:r>
            <a:b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Бело-чёрный весь наряд.</a:t>
            </a:r>
            <a:b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s622726.vk.me/v622726226/eb40/Ko-aOwtQtd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9066" b="7077"/>
          <a:stretch>
            <a:fillRect/>
          </a:stretch>
        </p:blipFill>
        <p:spPr bwMode="auto">
          <a:xfrm>
            <a:off x="1655805" y="2590800"/>
            <a:ext cx="535459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244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Воровка, люди говорят.</a:t>
            </a:r>
            <a:b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 блестящее хватает,</a:t>
            </a:r>
            <a:b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спросив, и улетает.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524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19600" y="586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62200" y="5867400"/>
            <a:ext cx="68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05400" y="58674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33800" y="58674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586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867400"/>
            <a:ext cx="685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1200" y="586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Елена Викторовна\Мои документы\Downloads\гусь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flipH="1">
            <a:off x="6629400" y="1480821"/>
            <a:ext cx="2190394" cy="2938779"/>
          </a:xfrm>
          <a:prstGeom prst="rect">
            <a:avLst/>
          </a:prstGeom>
          <a:noFill/>
        </p:spPr>
      </p:pic>
      <p:pic>
        <p:nvPicPr>
          <p:cNvPr id="14" name="Picture 2" descr="C:\Documents and Settings\Елена Викторовна\Мои документы\Downloads\сова 1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1447800"/>
            <a:ext cx="2421727" cy="2651911"/>
          </a:xfrm>
          <a:prstGeom prst="rect">
            <a:avLst/>
          </a:prstGeom>
          <a:noFill/>
        </p:spPr>
      </p:pic>
      <p:pic>
        <p:nvPicPr>
          <p:cNvPr id="15" name="Picture 2" descr="C:\Documents and Settings\Елена Викторовна\Мои документы\Downloads\змея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95600" y="3640614"/>
            <a:ext cx="2819400" cy="1388586"/>
          </a:xfrm>
          <a:prstGeom prst="rect">
            <a:avLst/>
          </a:prstGeom>
          <a:noFill/>
        </p:spPr>
      </p:pic>
      <p:pic>
        <p:nvPicPr>
          <p:cNvPr id="1026" name="Picture 2" descr="C:\Documents and Settings\Елена Викторовна\Мои документы\Downloads\сова 1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3400" y="1752600"/>
            <a:ext cx="3048000" cy="3337711"/>
          </a:xfrm>
          <a:prstGeom prst="rect">
            <a:avLst/>
          </a:prstGeom>
          <a:noFill/>
        </p:spPr>
      </p:pic>
      <p:pic>
        <p:nvPicPr>
          <p:cNvPr id="3" name="Picture 2" descr="C:\Documents and Settings\Елена Викторовна\Мои документы\Downloads\змея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67000" y="4724400"/>
            <a:ext cx="3431317" cy="1689962"/>
          </a:xfrm>
          <a:prstGeom prst="rect">
            <a:avLst/>
          </a:prstGeom>
          <a:noFill/>
        </p:spPr>
      </p:pic>
      <p:pic>
        <p:nvPicPr>
          <p:cNvPr id="1027" name="Picture 3" descr="C:\Documents and Settings\Елена Викторовна\Мои документы\Downloads\гусь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flipH="1">
            <a:off x="5562600" y="1600200"/>
            <a:ext cx="3124200" cy="4191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2474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28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9" y="228600"/>
            <a:ext cx="144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28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сь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28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00139 L -0.14584 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0139 L 0.14583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139 L -0.19167 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542E-6 L 0.15417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s1.i.ua/3/1/7456069_54c2da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0049"/>
            <a:ext cx="8001000" cy="6000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16719.vk.me/v416719359/3703/2jrKbi2E8jQ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8326"/>
          <a:stretch>
            <a:fillRect/>
          </a:stretch>
        </p:blipFill>
        <p:spPr bwMode="auto">
          <a:xfrm>
            <a:off x="1600200" y="1219200"/>
            <a:ext cx="7391401" cy="5486400"/>
          </a:xfrm>
          <a:prstGeom prst="rect">
            <a:avLst/>
          </a:prstGeom>
          <a:noFill/>
        </p:spPr>
      </p:pic>
      <p:pic>
        <p:nvPicPr>
          <p:cNvPr id="3074" name="Picture 2" descr="http://cs618530.vk.me/v618530359/19345/4oeZgARBwLQ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6250"/>
          <a:stretch>
            <a:fillRect/>
          </a:stretch>
        </p:blipFill>
        <p:spPr bwMode="auto">
          <a:xfrm>
            <a:off x="152400" y="152400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242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Интегрированный  урок  обучения грамоте в 1 классе Звуки [с], [з]. Отражение характеристики  звуков в модели слова. Правильное  употребление  слов с данными звуками в свободной речи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Викторовна</cp:lastModifiedBy>
  <cp:revision>100</cp:revision>
  <dcterms:modified xsi:type="dcterms:W3CDTF">2015-01-29T10:22:47Z</dcterms:modified>
</cp:coreProperties>
</file>