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7" r:id="rId3"/>
    <p:sldId id="30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4" r:id="rId19"/>
    <p:sldId id="273" r:id="rId20"/>
    <p:sldId id="271" r:id="rId21"/>
    <p:sldId id="280" r:id="rId22"/>
    <p:sldId id="279" r:id="rId23"/>
    <p:sldId id="278" r:id="rId24"/>
    <p:sldId id="277" r:id="rId25"/>
    <p:sldId id="276" r:id="rId26"/>
    <p:sldId id="275" r:id="rId27"/>
    <p:sldId id="281" r:id="rId28"/>
    <p:sldId id="285" r:id="rId29"/>
    <p:sldId id="284" r:id="rId30"/>
    <p:sldId id="283" r:id="rId31"/>
    <p:sldId id="282" r:id="rId32"/>
    <p:sldId id="286" r:id="rId33"/>
    <p:sldId id="290" r:id="rId34"/>
    <p:sldId id="289" r:id="rId35"/>
    <p:sldId id="288" r:id="rId36"/>
    <p:sldId id="287" r:id="rId37"/>
    <p:sldId id="291" r:id="rId38"/>
    <p:sldId id="292" r:id="rId39"/>
    <p:sldId id="299" r:id="rId40"/>
    <p:sldId id="298" r:id="rId41"/>
    <p:sldId id="297" r:id="rId42"/>
    <p:sldId id="296" r:id="rId43"/>
    <p:sldId id="295" r:id="rId44"/>
    <p:sldId id="294" r:id="rId45"/>
    <p:sldId id="305" r:id="rId46"/>
    <p:sldId id="304" r:id="rId47"/>
    <p:sldId id="303" r:id="rId48"/>
    <p:sldId id="302" r:id="rId49"/>
    <p:sldId id="306" r:id="rId50"/>
    <p:sldId id="301" r:id="rId51"/>
    <p:sldId id="308" r:id="rId52"/>
    <p:sldId id="307" r:id="rId53"/>
    <p:sldId id="309" r:id="rId54"/>
    <p:sldId id="311" r:id="rId55"/>
    <p:sldId id="313" r:id="rId56"/>
    <p:sldId id="310" r:id="rId57"/>
    <p:sldId id="312" r:id="rId58"/>
    <p:sldId id="314" r:id="rId59"/>
    <p:sldId id="315" r:id="rId60"/>
    <p:sldId id="316" r:id="rId61"/>
    <p:sldId id="344" r:id="rId62"/>
    <p:sldId id="345" r:id="rId63"/>
    <p:sldId id="346" r:id="rId64"/>
    <p:sldId id="318" r:id="rId65"/>
    <p:sldId id="321" r:id="rId66"/>
    <p:sldId id="322" r:id="rId67"/>
    <p:sldId id="323" r:id="rId68"/>
    <p:sldId id="324" r:id="rId69"/>
    <p:sldId id="326" r:id="rId70"/>
    <p:sldId id="325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7" r:id="rId81"/>
    <p:sldId id="336" r:id="rId82"/>
    <p:sldId id="338" r:id="rId83"/>
    <p:sldId id="339" r:id="rId84"/>
    <p:sldId id="340" r:id="rId85"/>
    <p:sldId id="341" r:id="rId86"/>
    <p:sldId id="343" r:id="rId87"/>
    <p:sldId id="347" r:id="rId88"/>
    <p:sldId id="348" r:id="rId89"/>
    <p:sldId id="349" r:id="rId90"/>
    <p:sldId id="350" r:id="rId9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7" autoAdjust="0"/>
    <p:restoredTop sz="93783" autoAdjust="0"/>
  </p:normalViewPr>
  <p:slideViewPr>
    <p:cSldViewPr>
      <p:cViewPr>
        <p:scale>
          <a:sx n="66" d="100"/>
          <a:sy n="66" d="100"/>
        </p:scale>
        <p:origin x="-786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D3F51-5F82-488A-B296-2132C62956B4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8E25C-39EB-4333-AA97-1341DA890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2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46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90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106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0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668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68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1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3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19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510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31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0AD65-6390-4867-B40F-22365C1F8367}" type="datetimeFigureOut">
              <a:rPr lang="ru-RU" smtClean="0"/>
              <a:t>12.04.2015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5E30E-028A-4F82-9B52-1583E2EB9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9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8.jpe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festival.1september.ru/" TargetMode="External"/><Relationship Id="rId2" Type="http://schemas.openxmlformats.org/officeDocument/2006/relationships/hyperlink" Target="http://www.goodfon.ru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9" y="-1611560"/>
            <a:ext cx="9252519" cy="8712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353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Устный журнал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3338" y="476672"/>
            <a:ext cx="5872121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 </a:t>
            </a:r>
          </a:p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НАС </a:t>
            </a:r>
          </a:p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ОДНА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6176" y="5777388"/>
            <a:ext cx="3096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г.Мурманск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СОШ №1</a:t>
            </a:r>
          </a:p>
          <a:p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Тарусова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М.С.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г.Мурманск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СОШ №27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Никитин А.А.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04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Тиглатпаласар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убил 1000 львов.</a:t>
            </a:r>
          </a:p>
          <a:p>
            <a:pPr marL="0" indent="0" algn="ctr">
              <a:buNone/>
            </a:pPr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Август Саксонский убил 3412 оленей.</a:t>
            </a:r>
          </a:p>
          <a:p>
            <a:pPr marL="0" indent="0" algn="ctr">
              <a:buNone/>
            </a:pPr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Буффало Билл убил 4280 бизонов.</a:t>
            </a: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8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Беловержская пущ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843736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13967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Земле 2 млн. видов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живых организмов.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 них животных – </a:t>
            </a:r>
          </a:p>
          <a:p>
            <a:pPr marL="0" indent="0" algn="ctr"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1,5 млн. видов.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600200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6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800"/>
    </mc:Choice>
    <mc:Fallback xmlns="">
      <p:transition spd="slow" advClick="0" advTm="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xit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Беловержская пущя обрез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661248"/>
            <a:ext cx="609600" cy="609600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2204864"/>
            <a:ext cx="91440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первые семнадцать столетий нашей эры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 уничтожил 50 видов. 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41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"/>
    </mc:Choice>
    <mc:Fallback xmlns=""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xit" presetSubtype="21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2775198"/>
            <a:ext cx="91440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XIX 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века </a:t>
            </a:r>
            <a:r>
              <a:rPr lang="en-US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ещё 50 видов. </a:t>
            </a: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00"/>
    </mc:Choice>
    <mc:Fallback xmlns="">
      <p:transition spd="slow" advClick="0" advTm="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42317" y="2708920"/>
            <a:ext cx="82296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XX 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век </a:t>
            </a:r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ещё 100 видов животных. 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42317" y="9492480"/>
            <a:ext cx="8229600" cy="1396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Красную Книгу России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внесено 150 видов животных.  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2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2060848"/>
            <a:ext cx="91440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Красную Книгу России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внесено 430 видов животных.</a:t>
            </a:r>
            <a:r>
              <a:rPr lang="ru-RU" sz="5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3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2276872"/>
            <a:ext cx="82296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8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Пожалейте нас, люди!</a:t>
            </a:r>
            <a:endParaRPr lang="ru-RU" sz="8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0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-314616"/>
            <a:ext cx="5328434" cy="7200000"/>
          </a:xfrm>
        </p:spPr>
      </p:pic>
      <p:sp>
        <p:nvSpPr>
          <p:cNvPr id="8" name="Прямоугольник 7"/>
          <p:cNvSpPr/>
          <p:nvPr/>
        </p:nvSpPr>
        <p:spPr>
          <a:xfrm>
            <a:off x="1907704" y="6093296"/>
            <a:ext cx="5328592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699792" y="6012577"/>
            <a:ext cx="3718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Зубр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1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2008"/>
            <a:ext cx="9158523" cy="6741368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6093296"/>
            <a:ext cx="914400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Азиатский гепард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540568" y="-243408"/>
            <a:ext cx="9865096" cy="73448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9392"/>
            <a:ext cx="9180512" cy="6957392"/>
          </a:xfrm>
        </p:spPr>
      </p:pic>
      <p:sp>
        <p:nvSpPr>
          <p:cNvPr id="8" name="Прямоугольник 7"/>
          <p:cNvSpPr/>
          <p:nvPr/>
        </p:nvSpPr>
        <p:spPr>
          <a:xfrm>
            <a:off x="-36512" y="6093296"/>
            <a:ext cx="9217024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378346" y="6012577"/>
            <a:ext cx="6387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Белобрюхий тюлень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66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9269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5805264"/>
            <a:ext cx="9144000" cy="105273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Earth From Space HD - Blender 2.62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082" end="24042.912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92696"/>
            <a:ext cx="9144000" cy="5143952"/>
          </a:xfrm>
        </p:spPr>
      </p:pic>
      <p:pic>
        <p:nvPicPr>
          <p:cNvPr id="8" name="Фуга Бах - Токката Реминор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6672" y="2547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1000"/>
    </mc:Choice>
    <mc:Fallback xmlns="">
      <p:transition spd="slow" advClick="0" advTm="1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06"/>
            <a:ext cx="9144000" cy="6770970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6093296"/>
            <a:ext cx="914400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Бородач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2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-62001"/>
            <a:ext cx="5184576" cy="7019393"/>
          </a:xfrm>
        </p:spPr>
      </p:pic>
      <p:sp>
        <p:nvSpPr>
          <p:cNvPr id="6" name="Прямоугольник 5"/>
          <p:cNvSpPr/>
          <p:nvPr/>
        </p:nvSpPr>
        <p:spPr>
          <a:xfrm>
            <a:off x="1979712" y="6093296"/>
            <a:ext cx="5184576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Винторогий козёл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48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812" y="-243408"/>
            <a:ext cx="5361484" cy="7344816"/>
          </a:xfrm>
        </p:spPr>
      </p:pic>
      <p:sp>
        <p:nvSpPr>
          <p:cNvPr id="8" name="Прямоугольник 7"/>
          <p:cNvSpPr/>
          <p:nvPr/>
        </p:nvSpPr>
        <p:spPr>
          <a:xfrm>
            <a:off x="1872208" y="6093296"/>
            <a:ext cx="5364088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Вихляй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-234323"/>
            <a:ext cx="5400600" cy="7407739"/>
          </a:xfrm>
        </p:spPr>
      </p:pic>
      <p:sp>
        <p:nvSpPr>
          <p:cNvPr id="6" name="Прямоугольник 5"/>
          <p:cNvSpPr/>
          <p:nvPr/>
        </p:nvSpPr>
        <p:spPr>
          <a:xfrm>
            <a:off x="1835696" y="6093296"/>
            <a:ext cx="540060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Краснозобая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казарка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30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-171400"/>
            <a:ext cx="5400600" cy="7312730"/>
          </a:xfrm>
        </p:spPr>
      </p:pic>
      <p:sp>
        <p:nvSpPr>
          <p:cNvPr id="6" name="Прямоугольник 5"/>
          <p:cNvSpPr/>
          <p:nvPr/>
        </p:nvSpPr>
        <p:spPr>
          <a:xfrm>
            <a:off x="1835696" y="6093296"/>
            <a:ext cx="540060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Реликтовая чайка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6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-387424"/>
            <a:ext cx="5760640" cy="7812231"/>
          </a:xfrm>
        </p:spPr>
      </p:pic>
      <p:sp>
        <p:nvSpPr>
          <p:cNvPr id="6" name="Прямоугольник 5"/>
          <p:cNvSpPr/>
          <p:nvPr/>
        </p:nvSpPr>
        <p:spPr>
          <a:xfrm>
            <a:off x="1691680" y="6093296"/>
            <a:ext cx="576064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Северный горбач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28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-315416"/>
            <a:ext cx="5472608" cy="7481122"/>
          </a:xfrm>
        </p:spPr>
      </p:pic>
      <p:sp>
        <p:nvSpPr>
          <p:cNvPr id="6" name="Прямоугольник 5"/>
          <p:cNvSpPr/>
          <p:nvPr/>
        </p:nvSpPr>
        <p:spPr>
          <a:xfrm>
            <a:off x="1835696" y="6093296"/>
            <a:ext cx="5472608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Серпоклюв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96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-315416"/>
            <a:ext cx="5472608" cy="7382216"/>
          </a:xfrm>
        </p:spPr>
      </p:pic>
      <p:sp>
        <p:nvSpPr>
          <p:cNvPr id="6" name="Прямоугольник 5"/>
          <p:cNvSpPr/>
          <p:nvPr/>
        </p:nvSpPr>
        <p:spPr>
          <a:xfrm>
            <a:off x="1835696" y="6093296"/>
            <a:ext cx="5472608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Снежный барс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40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-315416"/>
            <a:ext cx="5544616" cy="7594989"/>
          </a:xfrm>
        </p:spPr>
      </p:pic>
      <p:sp>
        <p:nvSpPr>
          <p:cNvPr id="6" name="Прямоугольник 5"/>
          <p:cNvSpPr/>
          <p:nvPr/>
        </p:nvSpPr>
        <p:spPr>
          <a:xfrm>
            <a:off x="1763688" y="6093296"/>
            <a:ext cx="5544616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Белый журавль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1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-402190"/>
            <a:ext cx="5904656" cy="7863637"/>
          </a:xfrm>
        </p:spPr>
      </p:pic>
      <p:sp>
        <p:nvSpPr>
          <p:cNvPr id="6" name="Прямоугольник 5"/>
          <p:cNvSpPr/>
          <p:nvPr/>
        </p:nvSpPr>
        <p:spPr>
          <a:xfrm>
            <a:off x="1619672" y="6093296"/>
            <a:ext cx="5904656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Туркменский горный баран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81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19" y="-1611560"/>
            <a:ext cx="9252519" cy="8712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9912" y="3533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Устный журнал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3338" y="476672"/>
            <a:ext cx="5872121" cy="54014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ЗЕМЛЯ </a:t>
            </a:r>
          </a:p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НАС </a:t>
            </a:r>
          </a:p>
          <a:p>
            <a:pPr algn="ctr"/>
            <a:r>
              <a:rPr lang="ru-RU" sz="115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ОДНА</a:t>
            </a:r>
            <a:endParaRPr lang="ru-RU" sz="115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558"/>
            <a:ext cx="9144000" cy="6754818"/>
          </a:xfrm>
        </p:spPr>
      </p:pic>
      <p:sp>
        <p:nvSpPr>
          <p:cNvPr id="8" name="Прямоугольник 7"/>
          <p:cNvSpPr/>
          <p:nvPr/>
        </p:nvSpPr>
        <p:spPr>
          <a:xfrm>
            <a:off x="0" y="6093296"/>
            <a:ext cx="914400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Туркменский кулан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5" y="44624"/>
            <a:ext cx="9181227" cy="6813376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6093296"/>
            <a:ext cx="914400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Рыжеголовый пустынный сокол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rezha Paramonov обре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6309320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-675456"/>
            <a:ext cx="8229600" cy="1080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«Птицы, рыбы и звери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души людям смотрят.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 их жалейте, люди!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убивайте зря!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Ведь небо без птиц – не небо;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море без рыб – не море;</a:t>
            </a:r>
          </a:p>
          <a:p>
            <a:pPr marL="0" indent="0" algn="ctr">
              <a:buNone/>
            </a:pP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Земля без зверей – не Земля!»</a:t>
            </a:r>
          </a:p>
          <a:p>
            <a:pPr marL="0" indent="0" algn="ctr">
              <a:buNone/>
            </a:pP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4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36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  <a14:imgEffect>
                      <a14:brightnessContrast bright="5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80728" y="-30471"/>
            <a:ext cx="11754207" cy="7059871"/>
          </a:xfrm>
        </p:spPr>
      </p:pic>
      <p:sp>
        <p:nvSpPr>
          <p:cNvPr id="6" name="Прямоугольник 5"/>
          <p:cNvSpPr/>
          <p:nvPr/>
        </p:nvSpPr>
        <p:spPr>
          <a:xfrm>
            <a:off x="-396552" y="134044"/>
            <a:ext cx="9217024" cy="64633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Жизнь </a:t>
            </a:r>
            <a:r>
              <a:rPr lang="ru-RU" sz="13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сохранитеживым</a:t>
            </a:r>
            <a:endParaRPr lang="ru-RU" sz="1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553544" y="-85402"/>
            <a:ext cx="5915000" cy="922114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Страница 3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0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5445224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Константин Паустовский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Уничтожая леса,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люди подрезают 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основу своего существования.</a:t>
            </a:r>
          </a:p>
          <a:p>
            <a:pPr marL="0" indent="0">
              <a:buNone/>
            </a:pP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1628800"/>
            <a:ext cx="91440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Земле 2 млн. видов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живых организмов.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 них растений –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500 тыс. видов.</a:t>
            </a:r>
            <a:endParaRPr lang="ru-RU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54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xit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Есть на свете обрез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987752"/>
            <a:ext cx="609600" cy="609600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1628800"/>
            <a:ext cx="91440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ближайшем будущем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могут исчезнуть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6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20 000 </a:t>
            </a:r>
            <a:r>
              <a:rPr lang="ru-RU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видов.</a:t>
            </a:r>
            <a:endParaRPr lang="ru-RU" sz="6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9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8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0" y="1628800"/>
            <a:ext cx="9144000" cy="1396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itchFamily="34" charset="0"/>
              <a:buNone/>
            </a:pPr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России взяты под охрану 533 вида растений.</a:t>
            </a:r>
            <a:endParaRPr lang="ru-RU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4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-171400"/>
            <a:ext cx="5113747" cy="7029400"/>
          </a:xfrm>
        </p:spPr>
      </p:pic>
      <p:sp>
        <p:nvSpPr>
          <p:cNvPr id="8" name="Прямоугольник 7"/>
          <p:cNvSpPr/>
          <p:nvPr/>
        </p:nvSpPr>
        <p:spPr>
          <a:xfrm>
            <a:off x="1979712" y="6093296"/>
            <a:ext cx="5112568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Марьин корень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-171400"/>
            <a:ext cx="5616624" cy="7272808"/>
          </a:xfrm>
        </p:spPr>
      </p:pic>
      <p:sp>
        <p:nvSpPr>
          <p:cNvPr id="6" name="Прямоугольник 5"/>
          <p:cNvSpPr/>
          <p:nvPr/>
        </p:nvSpPr>
        <p:spPr>
          <a:xfrm>
            <a:off x="1763688" y="6093296"/>
            <a:ext cx="5616624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Башмачок крупноцветный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9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-99392"/>
            <a:ext cx="12601400" cy="822044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10889"/>
            <a:ext cx="5915000" cy="922114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Страница 1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964821" y="373855"/>
            <a:ext cx="12929309" cy="6093976"/>
          </a:xfrm>
          <a:prstGeom prst="rect">
            <a:avLst/>
          </a:prstGeom>
          <a:noFill/>
          <a:effectLst>
            <a:outerShdw blurRad="88900" dist="50800" dir="5400000" algn="ctr" rotWithShape="0">
              <a:srgbClr val="000000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3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Океан</a:t>
            </a:r>
          </a:p>
          <a:p>
            <a:pPr algn="ctr"/>
            <a:r>
              <a:rPr lang="ru-RU" sz="13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просит</a:t>
            </a:r>
          </a:p>
          <a:p>
            <a:pPr algn="ctr"/>
            <a:r>
              <a:rPr lang="ru-RU" sz="13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помощи</a:t>
            </a:r>
            <a:endParaRPr lang="ru-RU" sz="13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1" y="-29344"/>
            <a:ext cx="4896544" cy="6887344"/>
          </a:xfrm>
        </p:spPr>
      </p:pic>
      <p:sp>
        <p:nvSpPr>
          <p:cNvPr id="6" name="Прямоугольник 5"/>
          <p:cNvSpPr/>
          <p:nvPr/>
        </p:nvSpPr>
        <p:spPr>
          <a:xfrm>
            <a:off x="2051720" y="6093296"/>
            <a:ext cx="4896544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Башмачок настоящий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-171400"/>
            <a:ext cx="5616624" cy="7324906"/>
          </a:xfrm>
        </p:spPr>
      </p:pic>
      <p:sp>
        <p:nvSpPr>
          <p:cNvPr id="6" name="Прямоугольник 5"/>
          <p:cNvSpPr/>
          <p:nvPr/>
        </p:nvSpPr>
        <p:spPr>
          <a:xfrm>
            <a:off x="1763688" y="6093296"/>
            <a:ext cx="5616624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Ветреница лесная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-83002"/>
            <a:ext cx="5328592" cy="7256418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6093296"/>
            <a:ext cx="5328592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Горечавка легочная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3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-171400"/>
            <a:ext cx="5472608" cy="7538250"/>
          </a:xfrm>
        </p:spPr>
      </p:pic>
      <p:sp>
        <p:nvSpPr>
          <p:cNvPr id="6" name="Прямоугольник 5"/>
          <p:cNvSpPr/>
          <p:nvPr/>
        </p:nvSpPr>
        <p:spPr>
          <a:xfrm>
            <a:off x="1835696" y="6093296"/>
            <a:ext cx="5472608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Горицвет весенний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-315416"/>
            <a:ext cx="5760640" cy="7859657"/>
          </a:xfrm>
        </p:spPr>
      </p:pic>
      <p:sp>
        <p:nvSpPr>
          <p:cNvPr id="6" name="Прямоугольник 5"/>
          <p:cNvSpPr/>
          <p:nvPr/>
        </p:nvSpPr>
        <p:spPr>
          <a:xfrm>
            <a:off x="1691680" y="6093296"/>
            <a:ext cx="576064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Колокольчик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персиколистный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8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-116722"/>
            <a:ext cx="5760640" cy="7146122"/>
          </a:xfrm>
        </p:spPr>
      </p:pic>
      <p:sp>
        <p:nvSpPr>
          <p:cNvPr id="6" name="Прямоугольник 5"/>
          <p:cNvSpPr/>
          <p:nvPr/>
        </p:nvSpPr>
        <p:spPr>
          <a:xfrm>
            <a:off x="1691680" y="6093296"/>
            <a:ext cx="576064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Колокольчик широколистный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7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599" y="-171400"/>
            <a:ext cx="5387705" cy="7344816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6093296"/>
            <a:ext cx="540060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Кубышка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1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-171400"/>
            <a:ext cx="5328592" cy="7373819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6093296"/>
            <a:ext cx="5328592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Кувшинка белая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-27384"/>
            <a:ext cx="5760640" cy="7128792"/>
          </a:xfrm>
        </p:spPr>
      </p:pic>
      <p:sp>
        <p:nvSpPr>
          <p:cNvPr id="6" name="Прямоугольник 5"/>
          <p:cNvSpPr/>
          <p:nvPr/>
        </p:nvSpPr>
        <p:spPr>
          <a:xfrm>
            <a:off x="1691680" y="6093296"/>
            <a:ext cx="576064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Кукушкин цвет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12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3" y="-243408"/>
            <a:ext cx="5328593" cy="7272808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6093296"/>
            <a:ext cx="5328592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Купена лекарственная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59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71600" y="980728"/>
            <a:ext cx="71287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Вода! … ты не просто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необходима для жизни,</a:t>
            </a:r>
          </a:p>
          <a:p>
            <a:pPr>
              <a:lnSpc>
                <a:spcPct val="150000"/>
              </a:lnSpc>
            </a:pPr>
            <a:r>
              <a:rPr lang="ru-RU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ты и есть сама жизнь</a:t>
            </a:r>
          </a:p>
          <a:p>
            <a:endParaRPr lang="ru-RU" sz="4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Антуан Сент-Экзюпери</a:t>
            </a:r>
            <a:endParaRPr lang="ru-RU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22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612" y="-171400"/>
            <a:ext cx="5341684" cy="7344816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6093296"/>
            <a:ext cx="5328592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Ландыш майский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6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-271857"/>
            <a:ext cx="5760640" cy="7445273"/>
          </a:xfrm>
        </p:spPr>
      </p:pic>
      <p:sp>
        <p:nvSpPr>
          <p:cNvPr id="6" name="Прямоугольник 5"/>
          <p:cNvSpPr/>
          <p:nvPr/>
        </p:nvSpPr>
        <p:spPr>
          <a:xfrm>
            <a:off x="1691680" y="6093296"/>
            <a:ext cx="5760640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Любка двулистная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5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-243408"/>
            <a:ext cx="5472608" cy="7542722"/>
          </a:xfrm>
        </p:spPr>
      </p:pic>
      <p:sp>
        <p:nvSpPr>
          <p:cNvPr id="6" name="Прямоугольник 5"/>
          <p:cNvSpPr/>
          <p:nvPr/>
        </p:nvSpPr>
        <p:spPr>
          <a:xfrm>
            <a:off x="1835696" y="6093296"/>
            <a:ext cx="5472608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Медуница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21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-243408"/>
            <a:ext cx="5472608" cy="7337482"/>
          </a:xfrm>
        </p:spPr>
      </p:pic>
      <p:sp>
        <p:nvSpPr>
          <p:cNvPr id="6" name="Прямоугольник 5"/>
          <p:cNvSpPr/>
          <p:nvPr/>
        </p:nvSpPr>
        <p:spPr>
          <a:xfrm>
            <a:off x="1835696" y="6093296"/>
            <a:ext cx="5472608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43354"/>
            <a:ext cx="63367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Можжевельник обыкновенный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50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-675456"/>
            <a:ext cx="5904656" cy="8186483"/>
          </a:xfrm>
        </p:spPr>
      </p:pic>
      <p:sp>
        <p:nvSpPr>
          <p:cNvPr id="6" name="Прямоугольник 5"/>
          <p:cNvSpPr/>
          <p:nvPr/>
        </p:nvSpPr>
        <p:spPr>
          <a:xfrm>
            <a:off x="1619672" y="6093296"/>
            <a:ext cx="5904656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Печеночница (перелеска)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1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-243408"/>
            <a:ext cx="5328592" cy="7344816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6093296"/>
            <a:ext cx="5328592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Подснежник белоснежный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4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199" y="-171400"/>
            <a:ext cx="5777121" cy="7560840"/>
          </a:xfrm>
        </p:spPr>
      </p:pic>
      <p:sp>
        <p:nvSpPr>
          <p:cNvPr id="6" name="Прямоугольник 5"/>
          <p:cNvSpPr/>
          <p:nvPr/>
        </p:nvSpPr>
        <p:spPr>
          <a:xfrm>
            <a:off x="1656184" y="6093296"/>
            <a:ext cx="5796136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Прострел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2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153" y="-156232"/>
            <a:ext cx="5325143" cy="7329648"/>
          </a:xfrm>
        </p:spPr>
      </p:pic>
      <p:sp>
        <p:nvSpPr>
          <p:cNvPr id="6" name="Прямоугольник 5"/>
          <p:cNvSpPr/>
          <p:nvPr/>
        </p:nvSpPr>
        <p:spPr>
          <a:xfrm>
            <a:off x="1907704" y="6093296"/>
            <a:ext cx="5328592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1257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Хохлатки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7" y="-243408"/>
            <a:ext cx="5627087" cy="7560840"/>
          </a:xfrm>
        </p:spPr>
      </p:pic>
      <p:sp>
        <p:nvSpPr>
          <p:cNvPr id="6" name="Прямоугольник 5"/>
          <p:cNvSpPr/>
          <p:nvPr/>
        </p:nvSpPr>
        <p:spPr>
          <a:xfrm>
            <a:off x="1763688" y="6093296"/>
            <a:ext cx="5616624" cy="504056"/>
          </a:xfrm>
          <a:prstGeom prst="rect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48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3648" y="6021288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Шпажник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4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должен над цветами наклониться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для того, чтоб рвать или срезать,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чтоб увидеть добрые их лица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доброе лицо им показать.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Самед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Вургун</a:t>
            </a:r>
            <a:endParaRPr lang="ru-RU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3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032" y="2348880"/>
            <a:ext cx="9036496" cy="398904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ru-RU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миллионов старых резиновых сандалий;</a:t>
            </a:r>
          </a:p>
          <a:p>
            <a:pPr algn="just">
              <a:lnSpc>
                <a:spcPct val="150000"/>
              </a:lnSpc>
            </a:pPr>
            <a:r>
              <a:rPr lang="ru-RU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35 миллионов пластмассовых бутылок;</a:t>
            </a:r>
          </a:p>
          <a:p>
            <a:pPr algn="just">
              <a:lnSpc>
                <a:spcPct val="150000"/>
              </a:lnSpc>
            </a:pPr>
            <a:r>
              <a:rPr lang="ru-RU" sz="3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 миллионов стеклянных поплавков. </a:t>
            </a:r>
            <a:endParaRPr lang="ru-RU" sz="3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57200" y="1279612"/>
            <a:ext cx="8229600" cy="781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северной части Тихого океана плавает:</a:t>
            </a:r>
          </a:p>
        </p:txBody>
      </p:sp>
    </p:spTree>
    <p:extLst>
      <p:ext uri="{BB962C8B-B14F-4D97-AF65-F5344CB8AC3E}">
        <p14:creationId xmlns:p14="http://schemas.microsoft.com/office/powerpoint/2010/main" val="15729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5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5401"/>
            <a:ext cx="9185327" cy="6943402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609328" y="-85402"/>
            <a:ext cx="5915000" cy="922114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Страница 4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Берегите эти земли эти воды,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Даже малую былиночку любя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Берегите всех зверей внутри природы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Убивайте лишь зверей внутри себя.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ru-RU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Евгений Евтушенко</a:t>
            </a:r>
          </a:p>
          <a:p>
            <a:pPr marL="0" indent="0" algn="ctr">
              <a:buNone/>
            </a:pPr>
            <a:endParaRPr lang="ru-RU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6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Беловержская пущ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5843736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1262" y="-27384"/>
            <a:ext cx="9144000" cy="68853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6512" y="880120"/>
            <a:ext cx="9144000" cy="1396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Есть такое твёрдое правило: встал рано поутру, умылся, привёл себя в порядок – и сразу приведи в порядок свою планету</a:t>
            </a:r>
            <a:r>
              <a:rPr lang="ru-RU" sz="4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ru-RU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Антуан Сент-Экзюпери</a:t>
            </a:r>
          </a:p>
          <a:p>
            <a:pPr marL="0" indent="0">
              <a:buNone/>
            </a:pPr>
            <a:endParaRPr lang="ru-RU" sz="4400" dirty="0"/>
          </a:p>
          <a:p>
            <a:pPr marL="0" indent="0" algn="ctr">
              <a:buNone/>
            </a:pPr>
            <a:endParaRPr lang="ru-RU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600200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L._Leschenko_orkestr обрез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28600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Беловержская пущ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5843736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600200"/>
            <a:ext cx="878497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758898"/>
            <a:ext cx="9433048" cy="53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2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9285"/>
            <a:ext cx="9144000" cy="5202003"/>
          </a:xfrm>
        </p:spPr>
      </p:pic>
    </p:spTree>
    <p:extLst>
      <p:ext uri="{BB962C8B-B14F-4D97-AF65-F5344CB8AC3E}">
        <p14:creationId xmlns:p14="http://schemas.microsoft.com/office/powerpoint/2010/main" val="197318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551261"/>
            <a:ext cx="9180512" cy="5830067"/>
          </a:xfrm>
        </p:spPr>
      </p:pic>
    </p:spTree>
    <p:extLst>
      <p:ext uri="{BB962C8B-B14F-4D97-AF65-F5344CB8AC3E}">
        <p14:creationId xmlns:p14="http://schemas.microsoft.com/office/powerpoint/2010/main" val="6807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5" y="548680"/>
            <a:ext cx="9165275" cy="5756702"/>
          </a:xfrm>
        </p:spPr>
      </p:pic>
    </p:spTree>
    <p:extLst>
      <p:ext uri="{BB962C8B-B14F-4D97-AF65-F5344CB8AC3E}">
        <p14:creationId xmlns:p14="http://schemas.microsoft.com/office/powerpoint/2010/main" val="8832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140990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8" y="836712"/>
            <a:ext cx="9151888" cy="5145425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00608" y="0"/>
            <a:ext cx="12423442" cy="69847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143000"/>
          </a:xfrm>
        </p:spPr>
        <p:txBody>
          <a:bodyPr>
            <a:noAutofit/>
          </a:bodyPr>
          <a:lstStyle/>
          <a:p>
            <a:r>
              <a:rPr lang="ru-RU" sz="8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Уважайте воду!</a:t>
            </a:r>
            <a:endParaRPr lang="ru-RU" sz="8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9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0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05" y="836712"/>
            <a:ext cx="9148112" cy="5143302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28564"/>
            <a:ext cx="9468544" cy="7101410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755576" y="5805264"/>
            <a:ext cx="5915000" cy="922114"/>
          </a:xfrm>
          <a:prstGeom prst="rect">
            <a:avLst/>
          </a:prstGeom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Страница 2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437318" y="-387424"/>
            <a:ext cx="8825742" cy="5401479"/>
          </a:xfrm>
          <a:prstGeom prst="rect">
            <a:avLst/>
          </a:prstGeom>
          <a:noFill/>
          <a:effectLst>
            <a:glow rad="254000">
              <a:schemeClr val="accent3">
                <a:satMod val="175000"/>
                <a:alpha val="79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Защитим </a:t>
            </a:r>
          </a:p>
          <a:p>
            <a:pPr algn="ctr"/>
            <a:r>
              <a:rPr lang="ru-RU" sz="11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соседей</a:t>
            </a:r>
          </a:p>
          <a:p>
            <a:pPr algn="ctr"/>
            <a:r>
              <a:rPr lang="ru-RU" sz="11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планете</a:t>
            </a:r>
            <a:endParaRPr lang="ru-RU" sz="13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2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500">
        <p:circle/>
      </p:transition>
    </mc:Choice>
    <mc:Fallback xmlns="">
      <p:transition spd="slow" advClick="0" advTm="35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149" y="836712"/>
            <a:ext cx="9164149" cy="5152318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0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8112" cy="5143302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764704"/>
            <a:ext cx="9349601" cy="5256584"/>
          </a:xfrm>
        </p:spPr>
      </p:pic>
    </p:spTree>
    <p:extLst>
      <p:ext uri="{BB962C8B-B14F-4D97-AF65-F5344CB8AC3E}">
        <p14:creationId xmlns:p14="http://schemas.microsoft.com/office/powerpoint/2010/main" val="316881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36712"/>
            <a:ext cx="9217024" cy="5182046"/>
          </a:xfrm>
        </p:spPr>
      </p:pic>
    </p:spTree>
    <p:extLst>
      <p:ext uri="{BB962C8B-B14F-4D97-AF65-F5344CB8AC3E}">
        <p14:creationId xmlns:p14="http://schemas.microsoft.com/office/powerpoint/2010/main" val="244213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140990"/>
          </a:xfrm>
        </p:spPr>
      </p:pic>
    </p:spTree>
    <p:extLst>
      <p:ext uri="{BB962C8B-B14F-4D97-AF65-F5344CB8AC3E}">
        <p14:creationId xmlns:p14="http://schemas.microsoft.com/office/powerpoint/2010/main" val="23166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1012" y="836712"/>
            <a:ext cx="9221524" cy="5184576"/>
          </a:xfrm>
        </p:spPr>
      </p:pic>
    </p:spTree>
    <p:extLst>
      <p:ext uri="{BB962C8B-B14F-4D97-AF65-F5344CB8AC3E}">
        <p14:creationId xmlns:p14="http://schemas.microsoft.com/office/powerpoint/2010/main" val="23166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501" y="116632"/>
            <a:ext cx="10118061" cy="5688632"/>
          </a:xfrm>
        </p:spPr>
      </p:pic>
      <p:sp>
        <p:nvSpPr>
          <p:cNvPr id="6" name="TextBox 5"/>
          <p:cNvSpPr txBox="1"/>
          <p:nvPr/>
        </p:nvSpPr>
        <p:spPr>
          <a:xfrm>
            <a:off x="1331640" y="6021288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35285"/>
            <a:ext cx="8784976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Чтоб дел не натворить бесповоротных,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Перепиши скорей из Книги Красной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Названья исчезающих животных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помоги им выжить в час опасный…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6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Источники: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www.goodfon.ru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festival.1september.ru</a:t>
            </a:r>
            <a:endParaRPr lang="en-US" sz="2800" dirty="0" smtClean="0"/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Растения под охраной, М. «Изобразительное искусство» 1981 г.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Их надо спасти, М. «Изобразительное искусство» 1979 г.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И. С. Бах – фуга токката ре-минор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 Пахмутова Н. Добронравов – Беловежская пуща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 Пахмутова Н.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Добронравов – Притяжение Земли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Пахмутова Н. </a:t>
            </a:r>
            <a:r>
              <a:rPr lang="ru-RU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Заболотский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аненная птица</a:t>
            </a:r>
            <a:endParaRPr lang="en-US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513</Words>
  <Application>Microsoft Office PowerPoint</Application>
  <PresentationFormat>Экран (4:3)</PresentationFormat>
  <Paragraphs>140</Paragraphs>
  <Slides>90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Тема Office</vt:lpstr>
      <vt:lpstr>Презентация PowerPoint</vt:lpstr>
      <vt:lpstr>Презентация PowerPoint</vt:lpstr>
      <vt:lpstr>Презентация PowerPoint</vt:lpstr>
      <vt:lpstr>Страница 1</vt:lpstr>
      <vt:lpstr>Презентация PowerPoint</vt:lpstr>
      <vt:lpstr>Презентация PowerPoint</vt:lpstr>
      <vt:lpstr>Уважайте воду!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Константин Паустовский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Саша</dc:creator>
  <cp:lastModifiedBy>User</cp:lastModifiedBy>
  <cp:revision>78</cp:revision>
  <dcterms:created xsi:type="dcterms:W3CDTF">2015-01-28T18:20:50Z</dcterms:created>
  <dcterms:modified xsi:type="dcterms:W3CDTF">2015-04-12T08:48:03Z</dcterms:modified>
</cp:coreProperties>
</file>