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574" autoAdjust="0"/>
  </p:normalViewPr>
  <p:slideViewPr>
    <p:cSldViewPr>
      <p:cViewPr varScale="1">
        <p:scale>
          <a:sx n="45" d="100"/>
          <a:sy n="45" d="100"/>
        </p:scale>
        <p:origin x="-109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20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46367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>
            <a:off x="4708525" y="3549650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Овал 5"/>
          <p:cNvSpPr/>
          <p:nvPr/>
        </p:nvSpPr>
        <p:spPr>
          <a:xfrm>
            <a:off x="4540250" y="3525838"/>
            <a:ext cx="46038" cy="46037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D11C1-FD8D-42C2-AA8E-CDEF4C2507FE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8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5F1900-5EAD-43A9-83A2-D1116F92B8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2FF119-F0D3-47A4-8C1C-AF8179E790F3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41381-0AFF-492A-AFD7-16B2917F9CE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398FB6-8578-4D4F-98B7-19C56C2D503A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E2DDC-1856-4E0C-9DEC-B3545FFB70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CAB20D-6BAA-4898-BBB3-523BBC9E726A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5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E113EC-36A6-4E67-BFE0-94F536BA64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685800" y="4916488"/>
            <a:ext cx="7924800" cy="4762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2FC708-7A4E-4322-928B-5018D540A8DE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57CE3E-8833-4B61-96A0-002201E06E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D26BA-21AA-4131-9652-39AE49E21E88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B50A2-1D97-45D2-A353-89F73B3111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Прямая соединительная линия 6"/>
          <p:cNvCxnSpPr/>
          <p:nvPr/>
        </p:nvCxnSpPr>
        <p:spPr>
          <a:xfrm>
            <a:off x="563563" y="2179638"/>
            <a:ext cx="3748087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754563" y="2179638"/>
            <a:ext cx="3749675" cy="1587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7D12C-02E2-45BA-BBC9-F4CD6D608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BE1F-51CC-4787-B861-A382FBA84438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2E5C4A-88BD-427D-9C20-1060DBD2AF37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4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9093FD-D6CB-4BF0-96E4-C73A916887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21F97-2053-4F66-9BC4-DE76470D0443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3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071C11-1845-4920-AF8D-24FD824AE9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7F873-E43A-4137-BADF-66ECEE950665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F07B4D-72C9-49D0-A24E-820A2FF9250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2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28FDC4-9111-41C2-BAD9-E381FDFA2494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6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33AFE-D08F-4FB6-B6D7-237CEDF861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Текст 8"/>
          <p:cNvSpPr>
            <a:spLocks noGrp="1"/>
          </p:cNvSpPr>
          <p:nvPr>
            <p:ph type="body" idx="1"/>
          </p:nvPr>
        </p:nvSpPr>
        <p:spPr bwMode="auto">
          <a:xfrm>
            <a:off x="457200" y="1447800"/>
            <a:ext cx="8229600" cy="467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950"/>
            <a:ext cx="2590800" cy="384175"/>
          </a:xfrm>
          <a:prstGeom prst="rect">
            <a:avLst/>
          </a:prstGeom>
        </p:spPr>
        <p:txBody>
          <a:bodyPr vert="horz" anchor="ctr" anchorCtr="0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E4CDDB3-8419-442F-B55F-1508D80677EC}" type="datetimeFigureOut">
              <a:rPr lang="ru-RU"/>
              <a:pPr>
                <a:defRPr/>
              </a:pPr>
              <a:t>29.03.2015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950"/>
            <a:ext cx="3581400" cy="384175"/>
          </a:xfrm>
          <a:prstGeom prst="rect">
            <a:avLst/>
          </a:prstGeom>
        </p:spPr>
        <p:txBody>
          <a:bodyPr vert="horz"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725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600" baseline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1CE6238-ECC2-4E8E-88A5-119DD82E93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1" r:id="rId1"/>
    <p:sldLayoutId id="2147483743" r:id="rId2"/>
    <p:sldLayoutId id="2147483752" r:id="rId3"/>
    <p:sldLayoutId id="2147483744" r:id="rId4"/>
    <p:sldLayoutId id="2147483753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lang="en-US" sz="4200" kern="1200" spc="-10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200">
          <a:solidFill>
            <a:srgbClr val="F9F9F9"/>
          </a:solidFill>
          <a:latin typeface="Constantia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300"/>
        </a:spcBef>
        <a:spcAft>
          <a:spcPct val="0"/>
        </a:spcAft>
        <a:buClr>
          <a:srgbClr val="A94543"/>
        </a:buClr>
        <a:buSzPct val="85000"/>
        <a:buFont typeface="Wingdings 2" pitchFamily="18" charset="2"/>
        <a:buChar char=""/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4888" indent="-228600" algn="l" rtl="0" eaLnBrk="0" fontAlgn="base" hangingPunct="0">
        <a:spcBef>
          <a:spcPts val="300"/>
        </a:spcBef>
        <a:spcAft>
          <a:spcPct val="0"/>
        </a:spcAft>
        <a:buClr>
          <a:srgbClr val="8C3836"/>
        </a:buClr>
        <a:buSzPct val="85000"/>
        <a:buFont typeface="Wingdings 2" pitchFamily="18" charset="2"/>
        <a:buChar char="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79525" indent="-228600" algn="l" rtl="0" eaLnBrk="0" fontAlgn="base" hangingPunct="0">
        <a:spcBef>
          <a:spcPts val="300"/>
        </a:spcBef>
        <a:spcAft>
          <a:spcPct val="0"/>
        </a:spcAft>
        <a:buClr>
          <a:srgbClr val="A94543"/>
        </a:buClr>
        <a:buSzPct val="85000"/>
        <a:buFont typeface="Wingdings 2" pitchFamily="18" charset="2"/>
        <a:buChar char="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163" indent="-228600" algn="l" rtl="0" eaLnBrk="0" fontAlgn="base" hangingPunct="0">
        <a:spcBef>
          <a:spcPts val="338"/>
        </a:spcBef>
        <a:spcAft>
          <a:spcPct val="0"/>
        </a:spcAft>
        <a:buClr>
          <a:srgbClr val="A94543"/>
        </a:buClr>
        <a:buSzPct val="85000"/>
        <a:buFont typeface="Wingdings 2" pitchFamily="18" charset="2"/>
        <a:buChar char="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&#1045;&#1074;&#1075;&#1077;&#1085;&#1080;&#1081;\Desktop\&#1042;&#1088;&#1077;&#1084;&#1077;&#1085;&#1072;%20&#1075;&#1086;&#1076;&#1072;\&#1055;&#1088;&#1080;&#1083;&#1086;&#1078;&#1077;&#1085;&#1080;&#1103;\Antonio_Vival_di_-_Vesna_mart_muzofon.com.mp3" TargetMode="Externa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&#1045;&#1074;&#1075;&#1077;&#1085;&#1080;&#1081;\Desktop\&#1042;&#1088;&#1077;&#1084;&#1077;&#1085;&#1072;%20&#1075;&#1086;&#1076;&#1072;\&#1055;&#1088;&#1080;&#1083;&#1086;&#1078;&#1077;&#1085;&#1080;&#1103;\Antonio-Vival_di-Vesna-Chast_-2-Aprel_-Largo(muzofon.com).mp3" TargetMode="Externa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8.xml"/><Relationship Id="rId1" Type="http://schemas.openxmlformats.org/officeDocument/2006/relationships/audio" Target="file:///C:\Users\&#1045;&#1074;&#1075;&#1077;&#1085;&#1080;&#1081;\Desktop\&#1042;&#1088;&#1077;&#1084;&#1077;&#1085;&#1072;%20&#1075;&#1086;&#1076;&#1072;\&#1055;&#1088;&#1080;&#1083;&#1086;&#1078;&#1077;&#1085;&#1080;&#1103;\Antonio_Vival_di_-_Vremena_goda_Vesna_May_muzofon.com.mp3" TargetMode="Externa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8305800" cy="25922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mtClean="0"/>
              <a:t>Антонио </a:t>
            </a:r>
            <a:br>
              <a:rPr lang="ru-RU" smtClean="0"/>
            </a:br>
            <a:r>
              <a:rPr lang="ru-RU" err="1" smtClean="0"/>
              <a:t>Вивальди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«Времена года»</a:t>
            </a:r>
            <a:br>
              <a:rPr lang="ru-RU" smtClean="0"/>
            </a:br>
            <a:r>
              <a:rPr lang="ru-RU" smtClean="0"/>
              <a:t> (Весна)</a:t>
            </a:r>
            <a:endParaRPr lang="ru-RU"/>
          </a:p>
        </p:txBody>
      </p:sp>
      <p:pic>
        <p:nvPicPr>
          <p:cNvPr id="5123" name="Рисунок 3" descr="001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771775" y="3860800"/>
            <a:ext cx="3600450" cy="1338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5300663"/>
            <a:ext cx="8305800" cy="954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Автор: Гончаренко Таисия Ивановна</a:t>
            </a:r>
          </a:p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239-769-118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mtClean="0"/>
              <a:t>Антонио </a:t>
            </a:r>
            <a:r>
              <a:rPr lang="ru-RU" err="1" smtClean="0"/>
              <a:t>Люцио</a:t>
            </a:r>
            <a:r>
              <a:rPr lang="ru-RU" smtClean="0"/>
              <a:t> </a:t>
            </a:r>
            <a:r>
              <a:rPr lang="ru-RU" err="1" smtClean="0"/>
              <a:t>Вивальди</a:t>
            </a:r>
            <a:r>
              <a:rPr lang="ru-RU" smtClean="0"/>
              <a:t/>
            </a:r>
            <a:br>
              <a:rPr lang="ru-RU" smtClean="0"/>
            </a:br>
            <a:r>
              <a:rPr lang="ru-RU" smtClean="0"/>
              <a:t> (1678 — 1741)</a:t>
            </a:r>
            <a:endParaRPr lang="ru-RU"/>
          </a:p>
        </p:txBody>
      </p:sp>
      <p:pic>
        <p:nvPicPr>
          <p:cNvPr id="6147" name="Содержимое 4" descr="Vivaldi.jpg"/>
          <p:cNvPicPr>
            <a:picLocks noGrp="1" noChangeAspect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9552" y="1556792"/>
            <a:ext cx="3816350" cy="4524375"/>
          </a:xfrm>
        </p:spPr>
      </p:pic>
      <p:sp>
        <p:nvSpPr>
          <p:cNvPr id="6148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238" cy="4572000"/>
          </a:xfrm>
        </p:spPr>
        <p:txBody>
          <a:bodyPr/>
          <a:lstStyle/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	Скрипач-виртуоз, дирижёр и педагог, один из величайших композиторов </a:t>
            </a:r>
            <a:r>
              <a:rPr lang="en-US" smtClean="0"/>
              <a:t>XVII-XVIII </a:t>
            </a:r>
            <a:r>
              <a:rPr lang="ru-RU" smtClean="0"/>
              <a:t>веков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	Создатель жанра инструментального концерта</a:t>
            </a:r>
          </a:p>
          <a:p>
            <a:pPr algn="ctr" eaLnBrk="1" hangingPunct="1">
              <a:buFont typeface="Wingdings 2" pitchFamily="18" charset="2"/>
              <a:buNone/>
            </a:pPr>
            <a:r>
              <a:rPr lang="ru-RU" smtClean="0"/>
              <a:t>	Жил и творил в эпоху Барокко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83644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mtClean="0"/>
              <a:t>«Времена года» – цикл из четырех скрипичных концертов – шедевр музыкального искусства</a:t>
            </a:r>
            <a:endParaRPr lang="ru-RU"/>
          </a:p>
        </p:txBody>
      </p:sp>
      <p:sp>
        <p:nvSpPr>
          <p:cNvPr id="3" name="Блок-схема: узел 2"/>
          <p:cNvSpPr/>
          <p:nvPr/>
        </p:nvSpPr>
        <p:spPr>
          <a:xfrm>
            <a:off x="3851275" y="2060575"/>
            <a:ext cx="1657350" cy="1439863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172" name="TextBox 3"/>
          <p:cNvSpPr txBox="1">
            <a:spLocks noChangeArrowheads="1"/>
          </p:cNvSpPr>
          <p:nvPr/>
        </p:nvSpPr>
        <p:spPr bwMode="auto">
          <a:xfrm>
            <a:off x="4067175" y="2349500"/>
            <a:ext cx="1296988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>
                <a:solidFill>
                  <a:schemeClr val="bg1"/>
                </a:solidFill>
              </a:rPr>
              <a:t>Цикл «Времена года»</a:t>
            </a:r>
          </a:p>
        </p:txBody>
      </p:sp>
      <p:sp>
        <p:nvSpPr>
          <p:cNvPr id="5" name="Блок-схема: узел 4"/>
          <p:cNvSpPr/>
          <p:nvPr/>
        </p:nvSpPr>
        <p:spPr>
          <a:xfrm>
            <a:off x="611188" y="3789363"/>
            <a:ext cx="1439862" cy="1295400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«Весна»</a:t>
            </a:r>
          </a:p>
        </p:txBody>
      </p:sp>
      <p:sp>
        <p:nvSpPr>
          <p:cNvPr id="6" name="Блок-схема: узел 5"/>
          <p:cNvSpPr/>
          <p:nvPr/>
        </p:nvSpPr>
        <p:spPr>
          <a:xfrm>
            <a:off x="2843213" y="3789363"/>
            <a:ext cx="1368425" cy="1223962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«Лето»</a:t>
            </a:r>
          </a:p>
        </p:txBody>
      </p:sp>
      <p:sp>
        <p:nvSpPr>
          <p:cNvPr id="7" name="Блок-схема: узел 6"/>
          <p:cNvSpPr/>
          <p:nvPr/>
        </p:nvSpPr>
        <p:spPr>
          <a:xfrm>
            <a:off x="5148263" y="3789363"/>
            <a:ext cx="1511300" cy="1368425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«Осень»</a:t>
            </a:r>
          </a:p>
        </p:txBody>
      </p:sp>
      <p:sp>
        <p:nvSpPr>
          <p:cNvPr id="8" name="Блок-схема: узел 7"/>
          <p:cNvSpPr/>
          <p:nvPr/>
        </p:nvSpPr>
        <p:spPr>
          <a:xfrm>
            <a:off x="7380288" y="3860800"/>
            <a:ext cx="1368425" cy="1223963"/>
          </a:xfrm>
          <a:prstGeom prst="flowChartConnector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«Зима»</a:t>
            </a:r>
          </a:p>
        </p:txBody>
      </p:sp>
      <p:cxnSp>
        <p:nvCxnSpPr>
          <p:cNvPr id="13" name="Прямая со стрелкой 12"/>
          <p:cNvCxnSpPr>
            <a:stCxn id="3" idx="2"/>
            <a:endCxn id="5" idx="0"/>
          </p:cNvCxnSpPr>
          <p:nvPr/>
        </p:nvCxnSpPr>
        <p:spPr>
          <a:xfrm flipH="1">
            <a:off x="1331913" y="2781300"/>
            <a:ext cx="2519362" cy="1008063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endCxn id="6" idx="0"/>
          </p:cNvCxnSpPr>
          <p:nvPr/>
        </p:nvCxnSpPr>
        <p:spPr>
          <a:xfrm flipH="1">
            <a:off x="3527425" y="3284538"/>
            <a:ext cx="539750" cy="504825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3" idx="5"/>
            <a:endCxn id="7" idx="0"/>
          </p:cNvCxnSpPr>
          <p:nvPr/>
        </p:nvCxnSpPr>
        <p:spPr>
          <a:xfrm>
            <a:off x="5265738" y="3290888"/>
            <a:ext cx="638175" cy="498475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3" idx="6"/>
            <a:endCxn id="8" idx="0"/>
          </p:cNvCxnSpPr>
          <p:nvPr/>
        </p:nvCxnSpPr>
        <p:spPr>
          <a:xfrm>
            <a:off x="5508625" y="2781300"/>
            <a:ext cx="2555875" cy="1079500"/>
          </a:xfrm>
          <a:prstGeom prst="straightConnector1">
            <a:avLst/>
          </a:prstGeom>
          <a:ln w="25400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95288" y="5157788"/>
            <a:ext cx="8424862" cy="1384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dirty="0">
                <a:latin typeface="+mn-lt"/>
              </a:rPr>
              <a:t>Каждый</a:t>
            </a:r>
            <a:r>
              <a:rPr lang="ru-RU" sz="2000" dirty="0"/>
              <a:t> </a:t>
            </a:r>
            <a:r>
              <a:rPr lang="ru-RU" sz="2800" dirty="0">
                <a:latin typeface="+mn-lt"/>
              </a:rPr>
              <a:t>концерт посвящен одному времени года и состоит из трех частей, соответствующих каждому месяцу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ntonio_Vival_di_-_Vesna_mart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51725" y="47625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Содержимое 4" descr="002.jpg"/>
          <p:cNvPicPr>
            <a:picLocks noGrp="1" noChangeAspect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539750" y="476250"/>
            <a:ext cx="4032250" cy="5832475"/>
          </a:xfrm>
        </p:spPr>
      </p:pic>
      <p:sp>
        <p:nvSpPr>
          <p:cNvPr id="8196" name="Текст 2"/>
          <p:cNvSpPr>
            <a:spLocks noGrp="1"/>
          </p:cNvSpPr>
          <p:nvPr>
            <p:ph type="body" idx="2"/>
          </p:nvPr>
        </p:nvSpPr>
        <p:spPr>
          <a:xfrm>
            <a:off x="4787900" y="836613"/>
            <a:ext cx="3978275" cy="5184775"/>
          </a:xfrm>
        </p:spPr>
        <p:txBody>
          <a:bodyPr/>
          <a:lstStyle/>
          <a:p>
            <a:pPr algn="ctr" eaLnBrk="1" hangingPunct="1"/>
            <a:r>
              <a:rPr lang="ru-RU" sz="1800" smtClean="0"/>
              <a:t>Светит солнце, дуют весенние ветры Зефир и Борей, просыпаются растения, журчат ручьи, тает снег, щебечут птицы. Природа просыпается.</a:t>
            </a:r>
          </a:p>
          <a:p>
            <a:pPr algn="ctr" eaLnBrk="1" hangingPunct="1"/>
            <a:r>
              <a:rPr lang="en-US" sz="1800" smtClean="0"/>
              <a:t>Allegro.</a:t>
            </a:r>
            <a:r>
              <a:rPr lang="ru-RU" sz="1800" smtClean="0"/>
              <a:t> «Пришла весна»</a:t>
            </a:r>
          </a:p>
          <a:p>
            <a:pPr algn="ctr" eaLnBrk="1" hangingPunct="1"/>
            <a:r>
              <a:rPr lang="ru-RU" sz="1800" smtClean="0"/>
              <a:t>1-я часть быстрая, энергичная, обычно медленного вступления</a:t>
            </a:r>
          </a:p>
          <a:p>
            <a:pPr algn="ctr" eaLnBrk="1" hangingPunct="1"/>
            <a:r>
              <a:rPr lang="ru-RU" sz="1800" smtClean="0"/>
              <a:t>Весь оркестр – громкое радостное ликование от прихода весны, очень высокое пение скрипок – пение птиц, стремительно и грозно несущиеся вперёд звуки всего оркестра – раскаты грома.</a:t>
            </a:r>
          </a:p>
          <a:p>
            <a:pPr eaLnBrk="1" hangingPunct="1"/>
            <a:endParaRPr lang="ru-RU" smtClean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787900" y="333375"/>
            <a:ext cx="3975100" cy="59531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3200" dirty="0" smtClean="0"/>
              <a:t>Март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62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ntonio-Vival_di-Vesna-Chast_-2-Aprel_-Largo(muzofon.co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596188" y="69215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9" name="Содержимое 4" descr="003.jpg"/>
          <p:cNvPicPr>
            <a:picLocks noGrp="1" noChangeAspect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684213" y="620713"/>
            <a:ext cx="3959225" cy="5616575"/>
          </a:xfrm>
        </p:spPr>
      </p:pic>
      <p:sp>
        <p:nvSpPr>
          <p:cNvPr id="9220" name="Текст 2"/>
          <p:cNvSpPr>
            <a:spLocks noGrp="1"/>
          </p:cNvSpPr>
          <p:nvPr>
            <p:ph type="body" idx="2"/>
          </p:nvPr>
        </p:nvSpPr>
        <p:spPr>
          <a:xfrm>
            <a:off x="4859338" y="1052513"/>
            <a:ext cx="3906837" cy="4824412"/>
          </a:xfrm>
        </p:spPr>
        <p:txBody>
          <a:bodyPr/>
          <a:lstStyle/>
          <a:p>
            <a:pPr algn="ctr" eaLnBrk="1" hangingPunct="1"/>
            <a:r>
              <a:rPr lang="ru-RU" sz="1800" smtClean="0"/>
              <a:t>Зеленеет трава, природа полна грёз, температура воздуха повышается, дыхание весны еще ярче. Животные радуются первой зелёной траве.</a:t>
            </a:r>
          </a:p>
          <a:p>
            <a:pPr algn="ctr" eaLnBrk="1" hangingPunct="1"/>
            <a:r>
              <a:rPr lang="en-US" sz="1800" smtClean="0"/>
              <a:t>Largo e pianissimo sempre. </a:t>
            </a:r>
            <a:r>
              <a:rPr lang="ru-RU" sz="1800" smtClean="0"/>
              <a:t>«Спящий пастух»</a:t>
            </a:r>
          </a:p>
          <a:p>
            <a:pPr algn="ctr" eaLnBrk="1" hangingPunct="1"/>
            <a:r>
              <a:rPr lang="ru-RU" sz="1800" smtClean="0"/>
              <a:t>Мелодия солирующей скрипки иллюстрирует сладкий сон крестьянина. В мягком пунктирном ритме играют все скрипки оркестра, рисуя шелест листвы. Альты изображают лай собаки, охраняющей сон хозяина.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08625" y="476250"/>
            <a:ext cx="2413000" cy="576263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200" dirty="0" smtClean="0"/>
              <a:t>Апрель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20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ntonio_Vival_di_-_Vremena_goda_Vesna_May_muzofon.com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5825" y="692150"/>
            <a:ext cx="244475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Текст 2"/>
          <p:cNvSpPr>
            <a:spLocks noGrp="1"/>
          </p:cNvSpPr>
          <p:nvPr>
            <p:ph type="body" idx="2"/>
          </p:nvPr>
        </p:nvSpPr>
        <p:spPr>
          <a:xfrm>
            <a:off x="4859338" y="1125538"/>
            <a:ext cx="3906837" cy="4824412"/>
          </a:xfrm>
        </p:spPr>
        <p:txBody>
          <a:bodyPr/>
          <a:lstStyle/>
          <a:p>
            <a:pPr algn="ctr" eaLnBrk="1" hangingPunct="1"/>
            <a:r>
              <a:rPr lang="ru-RU" sz="1800" smtClean="0"/>
              <a:t>Распускаются фруктовые деревья, воздух вокруг теплеет ещё больше, щебет птиц, пение соловья, над полями звук пастушеской волынки.</a:t>
            </a:r>
          </a:p>
          <a:p>
            <a:pPr algn="ctr" eaLnBrk="1" hangingPunct="1"/>
            <a:r>
              <a:rPr lang="en-US" sz="1800" smtClean="0"/>
              <a:t>Allergo</a:t>
            </a:r>
            <a:r>
              <a:rPr lang="ru-RU" sz="1800" smtClean="0"/>
              <a:t>.</a:t>
            </a:r>
            <a:r>
              <a:rPr lang="en-US" sz="1800" smtClean="0"/>
              <a:t> Danza pactorale. </a:t>
            </a:r>
            <a:r>
              <a:rPr lang="ru-RU" sz="1800" smtClean="0"/>
              <a:t>«Деревенский танец»</a:t>
            </a:r>
          </a:p>
          <a:p>
            <a:pPr algn="ctr" eaLnBrk="1" hangingPunct="1"/>
            <a:r>
              <a:rPr lang="ru-RU" sz="1800" smtClean="0"/>
              <a:t>Танец пастораль. На небольшом звуковом пространстве композитору удается передать столько оттенков радости, вплоть до своеобразной радости «грусти» (в минорном эпизоде).</a:t>
            </a: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508625" y="476250"/>
            <a:ext cx="2413000" cy="576263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3200" dirty="0" smtClean="0"/>
              <a:t>Май</a:t>
            </a:r>
            <a:endParaRPr lang="ru-RU" sz="3200" dirty="0"/>
          </a:p>
        </p:txBody>
      </p:sp>
      <p:pic>
        <p:nvPicPr>
          <p:cNvPr id="10245" name="Содержимое 8" descr="004.jpg"/>
          <p:cNvPicPr>
            <a:picLocks noGrp="1" noChangeAspect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755650" y="1412875"/>
            <a:ext cx="4043363" cy="39608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94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Содержимое 4" descr="Времена-Года.jpg"/>
          <p:cNvPicPr>
            <a:picLocks noGrp="1" noChangeAspect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908175" y="1412875"/>
            <a:ext cx="5256213" cy="3024188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11636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 smtClean="0"/>
              <a:t>«Времена года»</a:t>
            </a:r>
            <a:r>
              <a:rPr lang="ru-RU" sz="3200" smtClean="0"/>
              <a:t> с полной уверенностью можно отнести к «популярной классике»</a:t>
            </a:r>
            <a:endParaRPr lang="ru-RU" sz="3200"/>
          </a:p>
        </p:txBody>
      </p:sp>
      <p:sp>
        <p:nvSpPr>
          <p:cNvPr id="4" name="TextBox 3"/>
          <p:cNvSpPr txBox="1"/>
          <p:nvPr/>
        </p:nvSpPr>
        <p:spPr>
          <a:xfrm>
            <a:off x="539750" y="4724400"/>
            <a:ext cx="8135938" cy="1385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dirty="0">
                <a:latin typeface="+mn-lt"/>
              </a:rPr>
              <a:t>В</a:t>
            </a:r>
            <a:r>
              <a:rPr lang="ru-RU" sz="2000" dirty="0">
                <a:latin typeface="+mn-lt"/>
              </a:rPr>
              <a:t> целом содержание цикла намного богаче, чем просто музыкальное описание природных изменений.</a:t>
            </a:r>
            <a:r>
              <a:rPr lang="ru-RU" sz="2000" b="1" dirty="0">
                <a:latin typeface="+mn-lt"/>
              </a:rPr>
              <a:t> </a:t>
            </a:r>
            <a:r>
              <a:rPr lang="ru-RU" sz="2000" b="1" dirty="0" err="1">
                <a:latin typeface="+mn-lt"/>
              </a:rPr>
              <a:t>Вивальди</a:t>
            </a:r>
            <a:r>
              <a:rPr lang="ru-RU" sz="2000" dirty="0">
                <a:latin typeface="+mn-lt"/>
              </a:rPr>
              <a:t> смог передать всю палитру природных красок звуками оркестра, все оттенки радости – пассажами скрипок!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157192"/>
            <a:ext cx="7924800" cy="1224136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4000" smtClean="0"/>
              <a:t>«И это все—весенних дней приметы!»</a:t>
            </a:r>
            <a:endParaRPr lang="ru-RU" sz="4000"/>
          </a:p>
        </p:txBody>
      </p:sp>
      <p:pic>
        <p:nvPicPr>
          <p:cNvPr id="12291" name="Рисунок 3" descr="005.jp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627313" y="620713"/>
            <a:ext cx="3978275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Рисунок 4" descr="164px-Antonio_Vivaldi_signature.svg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348038" y="3644900"/>
            <a:ext cx="2840037" cy="72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172</TotalTime>
  <Words>299</Words>
  <Application>Microsoft Office PowerPoint</Application>
  <PresentationFormat>Экран (4:3)</PresentationFormat>
  <Paragraphs>30</Paragraphs>
  <Slides>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Constantia</vt:lpstr>
      <vt:lpstr>Wingdings 2</vt:lpstr>
      <vt:lpstr>Calibri</vt:lpstr>
      <vt:lpstr>Бумажная</vt:lpstr>
      <vt:lpstr>Антонио  Вивальди  «Времена года»  (Весна)</vt:lpstr>
      <vt:lpstr>Антонио Люцио Вивальди  (1678 — 1741)</vt:lpstr>
      <vt:lpstr>«Времена года» – цикл из четырех скрипичных концертов – шедевр музыкального искусства</vt:lpstr>
      <vt:lpstr>Март</vt:lpstr>
      <vt:lpstr>Апрель</vt:lpstr>
      <vt:lpstr>Май</vt:lpstr>
      <vt:lpstr>«Времена года» с полной уверенностью можно отнести к «популярной классике»</vt:lpstr>
      <vt:lpstr>«И это все—весенних дней приметы!»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Антонио  Вивальди «Времена года» (Весна)</dc:title>
  <dc:creator>Евгений</dc:creator>
  <cp:lastModifiedBy>re</cp:lastModifiedBy>
  <cp:revision>28</cp:revision>
  <dcterms:created xsi:type="dcterms:W3CDTF">2015-01-25T10:20:48Z</dcterms:created>
  <dcterms:modified xsi:type="dcterms:W3CDTF">2015-03-29T13:47:33Z</dcterms:modified>
</cp:coreProperties>
</file>