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9"/>
  </p:notesMasterIdLst>
  <p:sldIdLst>
    <p:sldId id="329" r:id="rId2"/>
    <p:sldId id="388" r:id="rId3"/>
    <p:sldId id="256" r:id="rId4"/>
    <p:sldId id="258" r:id="rId5"/>
    <p:sldId id="260" r:id="rId6"/>
    <p:sldId id="261" r:id="rId7"/>
    <p:sldId id="262" r:id="rId8"/>
    <p:sldId id="328" r:id="rId9"/>
    <p:sldId id="334" r:id="rId10"/>
    <p:sldId id="335" r:id="rId11"/>
    <p:sldId id="337" r:id="rId12"/>
    <p:sldId id="338" r:id="rId13"/>
    <p:sldId id="339" r:id="rId14"/>
    <p:sldId id="336" r:id="rId15"/>
    <p:sldId id="371" r:id="rId16"/>
    <p:sldId id="332" r:id="rId17"/>
    <p:sldId id="265" r:id="rId18"/>
    <p:sldId id="266" r:id="rId19"/>
    <p:sldId id="267" r:id="rId20"/>
    <p:sldId id="370" r:id="rId21"/>
    <p:sldId id="268" r:id="rId22"/>
    <p:sldId id="333" r:id="rId23"/>
    <p:sldId id="372" r:id="rId24"/>
    <p:sldId id="270" r:id="rId25"/>
    <p:sldId id="271" r:id="rId26"/>
    <p:sldId id="272" r:id="rId27"/>
    <p:sldId id="373" r:id="rId28"/>
    <p:sldId id="340" r:id="rId29"/>
    <p:sldId id="415" r:id="rId30"/>
    <p:sldId id="417" r:id="rId31"/>
    <p:sldId id="412" r:id="rId32"/>
    <p:sldId id="403" r:id="rId33"/>
    <p:sldId id="413" r:id="rId34"/>
    <p:sldId id="404" r:id="rId35"/>
    <p:sldId id="414" r:id="rId36"/>
    <p:sldId id="277" r:id="rId37"/>
    <p:sldId id="278" r:id="rId38"/>
    <p:sldId id="416" r:id="rId39"/>
    <p:sldId id="290" r:id="rId40"/>
    <p:sldId id="389" r:id="rId41"/>
    <p:sldId id="300" r:id="rId42"/>
    <p:sldId id="348" r:id="rId43"/>
    <p:sldId id="302" r:id="rId44"/>
    <p:sldId id="303" r:id="rId45"/>
    <p:sldId id="358" r:id="rId46"/>
    <p:sldId id="304" r:id="rId47"/>
    <p:sldId id="305" r:id="rId48"/>
    <p:sldId id="382" r:id="rId49"/>
    <p:sldId id="307" r:id="rId50"/>
    <p:sldId id="308" r:id="rId51"/>
    <p:sldId id="383" r:id="rId52"/>
    <p:sldId id="311" r:id="rId53"/>
    <p:sldId id="312" r:id="rId54"/>
    <p:sldId id="313" r:id="rId55"/>
    <p:sldId id="314" r:id="rId56"/>
    <p:sldId id="315" r:id="rId57"/>
    <p:sldId id="359" r:id="rId58"/>
    <p:sldId id="316" r:id="rId59"/>
    <p:sldId id="317" r:id="rId60"/>
    <p:sldId id="318" r:id="rId61"/>
    <p:sldId id="319" r:id="rId62"/>
    <p:sldId id="320" r:id="rId63"/>
    <p:sldId id="384" r:id="rId64"/>
    <p:sldId id="418" r:id="rId65"/>
    <p:sldId id="391" r:id="rId66"/>
    <p:sldId id="394" r:id="rId67"/>
    <p:sldId id="420" r:id="rId68"/>
    <p:sldId id="393" r:id="rId69"/>
    <p:sldId id="400" r:id="rId70"/>
    <p:sldId id="401" r:id="rId71"/>
    <p:sldId id="406" r:id="rId72"/>
    <p:sldId id="407" r:id="rId73"/>
    <p:sldId id="405" r:id="rId74"/>
    <p:sldId id="395" r:id="rId75"/>
    <p:sldId id="396" r:id="rId76"/>
    <p:sldId id="398" r:id="rId77"/>
    <p:sldId id="421" r:id="rId78"/>
    <p:sldId id="422" r:id="rId79"/>
    <p:sldId id="423" r:id="rId80"/>
    <p:sldId id="425" r:id="rId81"/>
    <p:sldId id="424" r:id="rId82"/>
    <p:sldId id="362" r:id="rId83"/>
    <p:sldId id="426" r:id="rId84"/>
    <p:sldId id="427" r:id="rId85"/>
    <p:sldId id="428" r:id="rId86"/>
    <p:sldId id="429" r:id="rId87"/>
    <p:sldId id="326" r:id="rId8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673D"/>
    <a:srgbClr val="A89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34" autoAdjust="0"/>
    <p:restoredTop sz="96232" autoAdjust="0"/>
  </p:normalViewPr>
  <p:slideViewPr>
    <p:cSldViewPr>
      <p:cViewPr>
        <p:scale>
          <a:sx n="90" d="100"/>
          <a:sy n="90" d="100"/>
        </p:scale>
        <p:origin x="-107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77D28C4-D06E-4D25-B8FD-17624A772DC2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319203-E267-4D36-A8F7-3E05A1830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34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EDA93A-204C-45A0-8716-E9AAE8010DE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F976-4F99-42F8-A886-DF1E834FD9FF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13618-E0CC-4DA3-9308-8EDA7D72F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E15CD-9279-48A7-912F-CCB025990641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440FF-E931-4AE0-A2E2-5FD76F4B9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4B75A-94F1-4923-BDE4-21BFA79336A3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A99B3-83EB-4101-B7B1-185A83D26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2E156-8C3C-4EC5-8C2C-3B05622ABD10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8E71E-3896-4722-8E55-66109F674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CA936-BFC4-48CF-8458-41C52B15C5D4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C6C4F-099C-4838-AA24-769B0DAFB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B1EB8-6DF3-4782-95D7-E2FF3BC1A8F4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7A955-B517-46A2-8189-502B1BE16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3B1EA-1064-48A5-8E94-D1C8E63CC17A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656F2-4ED6-4935-BB6B-EAB64176C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DDBDC-1F52-4E68-890A-539ADC8611BA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A8E0C-DF85-4314-B761-D1E4EB2BA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DA3D3-4F7D-4D9A-A917-433F10369D33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C1E7A-3DD3-49D3-A8FD-447307A36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59E31-953F-4CC2-A9ED-D0BCEC92B9BF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2095-2563-4BC4-B735-A2B674C0D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6B8C6-F752-43FC-810A-2582381623A2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90F64-0DCE-4DA7-BC19-9F1923235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1324CE-0386-4D1E-B5D7-C431B2222057}" type="datetimeFigureOut">
              <a:rPr lang="ru-RU"/>
              <a:pPr>
                <a:defRPr/>
              </a:pPr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160515-AAA8-49B3-94D9-A27CFE9DF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1\&#1042;&#1089;&#1090;&#1072;&#1074;&#1072;&#1081;%20&#1089;&#1090;&#1088;&#1072;&#1085;&#1072;%20&#1086;&#1075;&#1088;&#1086;&#1084;&#1085;&#1072;&#1103;.avi" TargetMode="Externa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png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2\&#1058;&#1099;%20&#1084;&#1086;&#1103;%20&#1052;&#1086;&#1089;&#1082;&#1074;&#1072;.mpg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3\&#1057;&#1090;&#1072;&#1083;&#1080;&#1085;&#1075;&#1088;&#1072;&#1076;&#1089;&#1082;&#1072;&#1103;%20&#1073;&#1080;&#1090;&#1074;&#1072;.m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4\&#1058;&#1072;&#1085;&#1082;&#1086;&#1074;&#1086;&#1077;%20&#1089;&#1088;&#1072;&#1078;&#1077;&#1085;&#1080;&#1077;%20&#1087;&#1086;&#1076;%20&#1055;&#1088;&#1086;&#1093;&#1086;&#1088;&#1086;&#1074;&#1082;&#1086;&#1081;.mpg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5\&#1046;&#1091;&#1088;&#1072;&#1074;&#1083;&#1080;.avi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6\&#1042;&#1086;&#1089;&#1087;&#1086;&#1084;&#1080;&#1085;&#1072;&#1085;&#1080;&#1103;%20&#1091;&#1079;&#1085;&#1080;&#1082;&#1086;&#1074;.m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7\&#1044;&#1077;&#1085;&#1100;%20&#1055;&#1086;&#1073;&#1077;&#1076;&#1099;.m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omWiz%20B0482\Desktop\&#1053;&#1080;&#1082;&#1090;&#1086;-&#1085;&#1077;%20&#1079;&#1072;&#1073;&#1099;&#1090;,%20&#1085;&#1080;&#1095;&#1090;&#1086;-&#1085;&#1077;%20&#1079;&#1072;&#1073;&#1099;&#1090;&#1086;\&#1082;&#1083;&#1080;&#1087;&#1099;\&#1055;&#1088;&#1080;&#1083;&#1086;&#1078;&#1077;&#1085;&#1080;&#1077;%2015\&#1056;&#1072;&#1073;&#1086;&#1090;&#1072;%20&#1087;&#1086;&#1080;&#1089;&#1082;&#1086;&#1074;&#1080;&#1082;&#1086;&#1074;.avi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jpeg"/><Relationship Id="rId4" Type="http://schemas.openxmlformats.org/officeDocument/2006/relationships/image" Target="../media/image10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7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50;&#1056;&#1040;&#1048;&#1053;&#1040;\&#1055;&#1072;&#1084;&#1103;&#1090;&#1100;%20&#1085;&#1077;%20&#1091;&#1093;&#1086;&#1076;&#1080;&#1090;%20&#1074;%20&#1086;&#1090;&#1089;&#1090;&#1072;&#1074;&#1082;&#1091;\&#1055;&#1088;&#1080;&#1083;&#1086;&#1078;&#1077;&#1085;&#1080;&#1103;\&#1055;&#1088;&#1080;&#1083;&#1086;&#1078;&#1077;&#1085;&#1080;&#1077;%2010\&#1054;&#1092;&#1080;&#1094;&#1077;&#1088;&#1099;.mpg" TargetMode="Externa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5" name="Picture 2" descr="D:\вся информация - здесь\школа\Фотографии\школьные разные фотографии\9мая каритнки\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-571536" y="214290"/>
            <a:ext cx="8253613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lt"/>
                <a:cs typeface="+mn-cs"/>
              </a:rPr>
              <a:t>Художественно-документальная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lt"/>
                <a:cs typeface="+mn-cs"/>
              </a:rPr>
              <a:t> программа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C:\Users\igor\Desktop\РАСТИМ ПАТРИОТОВ\10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Picture 2" descr="C:\Users\igor\Desktop\РАСТИМ ПАТРИОТОВ\c0c8a3168ff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6047"/>
          <a:stretch>
            <a:fillRect/>
          </a:stretch>
        </p:blipFill>
        <p:spPr>
          <a:xfrm>
            <a:off x="215153" y="277365"/>
            <a:ext cx="5714169" cy="3794577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6286500" y="527050"/>
            <a:ext cx="2643188" cy="2308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49263" algn="just">
              <a:defRPr/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Тишину наступившей ночи, по-летнему тёплой, благоухающей, во многих городах и сёлах нарушали счастливые голоса молодых людей, праздновавших свой выпускной вечер и вступление во взрослую жизнь…</a:t>
            </a:r>
            <a:endParaRPr lang="ru-RU" sz="1600" dirty="0">
              <a:solidFill>
                <a:schemeClr val="tx1"/>
              </a:solidFill>
              <a:cs typeface="Calibri" pitchFamily="34" charset="0"/>
            </a:endParaRPr>
          </a:p>
        </p:txBody>
      </p:sp>
      <p:pic>
        <p:nvPicPr>
          <p:cNvPr id="91140" name="Picture 4" descr="C:\Users\igor\Desktop\РАСТИМ ПАТРИОТОВ\2d8b56b763b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32753">
            <a:off x="4453740" y="3678030"/>
            <a:ext cx="4336975" cy="28062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1141" name="Picture 5" descr="C:\Users\igor\Desktop\РАСТИМ ПАТРИОТОВ\360557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253498"/>
            <a:ext cx="3714776" cy="24235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Users\igor\Desktop\РАСТИМ ПАТРИОТОВ\360557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лако 3"/>
          <p:cNvSpPr/>
          <p:nvPr/>
        </p:nvSpPr>
        <p:spPr>
          <a:xfrm>
            <a:off x="1071563" y="142875"/>
            <a:ext cx="4500562" cy="1452563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0850">
              <a:defRPr/>
            </a:pP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Июнь. Россия. Воскресенье.</a:t>
            </a:r>
          </a:p>
          <a:p>
            <a:pPr indent="450850" eaLnBrk="0" hangingPunct="0">
              <a:defRPr/>
            </a:pP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Рассвет в объятьях тишины.</a:t>
            </a:r>
          </a:p>
          <a:p>
            <a:pPr indent="450850" eaLnBrk="0" hangingPunct="0">
              <a:defRPr/>
            </a:pP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Осталось хрупкое мгновенье</a:t>
            </a:r>
          </a:p>
          <a:p>
            <a:pPr indent="450850" eaLnBrk="0" hangingPunct="0">
              <a:defRPr/>
            </a:pP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До первых выстрелов войны.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igor\Desktop\РАСТИМ ПАТРИОТОВ\10846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Облако 3"/>
          <p:cNvSpPr/>
          <p:nvPr/>
        </p:nvSpPr>
        <p:spPr>
          <a:xfrm>
            <a:off x="214313" y="5072063"/>
            <a:ext cx="5000625" cy="1639887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0850" algn="just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Через секунду мир взорвется,</a:t>
            </a:r>
          </a:p>
          <a:p>
            <a:pPr indent="450850" algn="just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Смерть поведет парад-алле,</a:t>
            </a:r>
          </a:p>
          <a:p>
            <a:pPr indent="450850" algn="just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И навсегда погаснет солнце</a:t>
            </a:r>
          </a:p>
          <a:p>
            <a:pPr indent="450850" algn="just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Для миллионов на земле.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C:\Users\igor\Desktop\РАСТИМ ПАТРИОТОВ\м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766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2428875" y="5780088"/>
            <a:ext cx="4000500" cy="10779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450850" algn="just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Безумный шквал огня и стали</a:t>
            </a:r>
          </a:p>
          <a:p>
            <a:pPr indent="450850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Не повернется сам назад.</a:t>
            </a:r>
          </a:p>
          <a:p>
            <a:pPr indent="450850" algn="just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Два «супербога»: Гитлер – Сталин,</a:t>
            </a:r>
          </a:p>
          <a:p>
            <a:pPr indent="450850" algn="just" eaLnBrk="0" hangingPunct="0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А между ними страшный ад.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igor\Desktop\РАСТИМ ПАТРИОТОВ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0" y="404664"/>
            <a:ext cx="3888432" cy="1477328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rgbClr val="C00000"/>
                </a:solidFill>
              </a:rPr>
              <a:t>22 июня 1941 года тревожный голос Левитана сообщил по радио, что сегодня, в 4 утра, германские войска без объявления войны вероломно напали на Советский Союз.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3779838" y="3086100"/>
          <a:ext cx="1585912" cy="687388"/>
        </p:xfrm>
        <a:graphic>
          <a:graphicData uri="http://schemas.openxmlformats.org/presentationml/2006/ole">
            <p:oleObj spid="_x0000_s1026" name="Объект упаковщика для оболочки" showAsIcon="1" r:id="rId4" imgW="1586160" imgH="686880" progId="Package">
              <p:embed/>
            </p:oleObj>
          </a:graphicData>
        </a:graphic>
      </p:graphicFrame>
      <p:pic>
        <p:nvPicPr>
          <p:cNvPr id="6" name="Вставай страна огромная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вся информация - здесь\школа\ВОВ\Артобстрел советских укреплений в приграничной полосе. 22 июня 1941 г.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083" r="2343"/>
          <a:stretch>
            <a:fillRect/>
          </a:stretch>
        </p:blipFill>
        <p:spPr>
          <a:xfrm>
            <a:off x="214282" y="142852"/>
            <a:ext cx="8811210" cy="6572296"/>
          </a:xfrm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5286412" cy="1323439"/>
          </a:xfrm>
          <a:prstGeom prst="rect">
            <a:avLst/>
          </a:prstGeom>
          <a:scene3d>
            <a:camera prst="perspectiveRight"/>
            <a:lightRig rig="threePt" dir="t"/>
          </a:scene3d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К концу сентября 1941 года войска гитлеровской Германии и ее союзников достигли значительных успехов на Ленинградском и Киевском направлениях, преодолели сопротивление сил Красной Армии в Смоленском сражении.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вся информация - здесь\школа\ВОВ\Войска Гудериана на марше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-771"/>
          <a:stretch>
            <a:fillRect/>
          </a:stretch>
        </p:blipFill>
        <p:spPr>
          <a:xfrm>
            <a:off x="0" y="0"/>
            <a:ext cx="9144000" cy="5857892"/>
          </a:xfrm>
        </p:spPr>
      </p:pic>
      <p:sp>
        <p:nvSpPr>
          <p:cNvPr id="4" name="TextBox 3"/>
          <p:cNvSpPr txBox="1"/>
          <p:nvPr/>
        </p:nvSpPr>
        <p:spPr>
          <a:xfrm>
            <a:off x="0" y="5780088"/>
            <a:ext cx="9144000" cy="10779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sz="1600">
                <a:solidFill>
                  <a:srgbClr val="000000"/>
                </a:solidFill>
                <a:cs typeface="Arial" charset="0"/>
              </a:rPr>
              <a:t>В течение 30 сентября – 2 октября 1941 г. </a:t>
            </a:r>
            <a:r>
              <a:rPr lang="ru-RU" sz="1600">
                <a:solidFill>
                  <a:srgbClr val="000000"/>
                </a:solidFill>
                <a:latin typeface="Arial" charset="0"/>
                <a:cs typeface="Arial" charset="0"/>
              </a:rPr>
              <a:t>н</a:t>
            </a:r>
            <a:r>
              <a:rPr lang="ru-RU" sz="1600">
                <a:solidFill>
                  <a:srgbClr val="000000"/>
                </a:solidFill>
                <a:cs typeface="Arial" charset="0"/>
              </a:rPr>
              <a:t>а различных участках фронтов, оборонявших московское направление, немецко-фашистские войска нанесли ряд ударов и прорвали оборону. Прорыв германских танковых клиньев открыл поразительную истину: дорога на Москву противнику была открыта.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вся информация - здесь\школа\ВОВ\Войска Гудериана на марше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-771"/>
          <a:stretch>
            <a:fillRect/>
          </a:stretch>
        </p:blipFill>
        <p:spPr>
          <a:xfrm>
            <a:off x="0" y="0"/>
            <a:ext cx="9144000" cy="5857892"/>
          </a:xfrm>
        </p:spPr>
      </p:pic>
      <p:sp>
        <p:nvSpPr>
          <p:cNvPr id="4" name="TextBox 3"/>
          <p:cNvSpPr txBox="1"/>
          <p:nvPr/>
        </p:nvSpPr>
        <p:spPr>
          <a:xfrm>
            <a:off x="0" y="5780088"/>
            <a:ext cx="9144000" cy="10779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Но на фронте не было ни одного человека, который бы поверил, что Москва может пасть.               Люди хорошо вооружены. У них есть танки, отличная артиллерия, пулеметы, автоматы, минометы.   Но, если придет такая минута, русские люди будут перегрызать немцам горло зубами, потому что за спиной самое дорогое, что есть у русского человека – Москва.</a:t>
            </a:r>
          </a:p>
        </p:txBody>
      </p:sp>
      <p:pic>
        <p:nvPicPr>
          <p:cNvPr id="64513" name="Picture 1" descr="D:\вся информация - здесь\школа\ВОВ\5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4300" y="-142875"/>
            <a:ext cx="9258300" cy="585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714375" y="428625"/>
            <a:ext cx="7786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Стихотворение битва за Москву</a:t>
            </a:r>
          </a:p>
        </p:txBody>
      </p:sp>
      <p:pic>
        <p:nvPicPr>
          <p:cNvPr id="20484" name="Picture 4" descr="5c0d0749e9b7258c332044e4f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395288" y="5300663"/>
            <a:ext cx="3744912" cy="1190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Штыки от стужи побелели, </a:t>
            </a:r>
            <a:br>
              <a:rPr lang="ru-RU" dirty="0"/>
            </a:br>
            <a:r>
              <a:rPr lang="ru-RU" dirty="0"/>
              <a:t>Снега мерцали синевой. </a:t>
            </a:r>
            <a:br>
              <a:rPr lang="ru-RU" dirty="0"/>
            </a:br>
            <a:r>
              <a:rPr lang="ru-RU" dirty="0"/>
              <a:t>Мы, в первый раз надев шинели, </a:t>
            </a:r>
            <a:br>
              <a:rPr lang="ru-RU" dirty="0"/>
            </a:br>
            <a:r>
              <a:rPr lang="ru-RU" dirty="0"/>
              <a:t>Сурово бились под Москвой.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вся информация - здесь\школа\Фотографии\школьные разные фотографии\9мая каритнки\2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2" descr="C:\Users\igor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94933">
            <a:off x="443488" y="2670743"/>
            <a:ext cx="5089245" cy="38169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142976" y="357166"/>
            <a:ext cx="7000924" cy="2143140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Память не уходит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 в отставку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8" name="Рисунок 1" descr="uu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8625" y="5267325"/>
            <a:ext cx="3309938" cy="952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sz="1400">
                <a:solidFill>
                  <a:schemeClr val="tx1"/>
                </a:solidFill>
                <a:cs typeface="Arial" charset="0"/>
              </a:rPr>
              <a:t>Безусые, почти что дети,</a:t>
            </a:r>
            <a:br>
              <a:rPr lang="ru-RU" sz="1400">
                <a:solidFill>
                  <a:schemeClr val="tx1"/>
                </a:solidFill>
                <a:cs typeface="Arial" charset="0"/>
              </a:rPr>
            </a:br>
            <a:r>
              <a:rPr lang="ru-RU" sz="1400">
                <a:solidFill>
                  <a:schemeClr val="tx1"/>
                </a:solidFill>
                <a:cs typeface="Arial" charset="0"/>
              </a:rPr>
              <a:t>Мы знали в яростный тот год,</a:t>
            </a:r>
            <a:br>
              <a:rPr lang="ru-RU" sz="1400">
                <a:solidFill>
                  <a:schemeClr val="tx1"/>
                </a:solidFill>
                <a:cs typeface="Arial" charset="0"/>
              </a:rPr>
            </a:br>
            <a:r>
              <a:rPr lang="ru-RU" sz="1400">
                <a:solidFill>
                  <a:schemeClr val="tx1"/>
                </a:solidFill>
                <a:cs typeface="Arial" charset="0"/>
              </a:rPr>
              <a:t>Что вместо нас никто на свете</a:t>
            </a:r>
            <a:br>
              <a:rPr lang="ru-RU" sz="1400">
                <a:solidFill>
                  <a:schemeClr val="tx1"/>
                </a:solidFill>
                <a:cs typeface="Arial" charset="0"/>
              </a:rPr>
            </a:br>
            <a:r>
              <a:rPr lang="ru-RU" sz="1400">
                <a:solidFill>
                  <a:schemeClr val="tx1"/>
                </a:solidFill>
                <a:cs typeface="Arial" charset="0"/>
              </a:rPr>
              <a:t>За этот город не умрет.</a:t>
            </a:r>
            <a:endParaRPr lang="ru-RU" sz="140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00750"/>
            <a:ext cx="9144000" cy="8620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6 декабря части Красной Армии нанесли контрудар по передовым группировкам немецких войск севернее и южнее столицы. Воодушевление наступающих восполняло отсутствие техники.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531" name="Picture 2" descr="D:\вся информация - здесь\школа\ВОВ\5129.PNG"/>
          <p:cNvPicPr>
            <a:picLocks noChangeAspect="1" noChangeArrowheads="1"/>
          </p:cNvPicPr>
          <p:nvPr/>
        </p:nvPicPr>
        <p:blipFill>
          <a:blip r:embed="rId2" cstate="print"/>
          <a:srcRect l="3801" t="3505" r="3716" b="5373"/>
          <a:stretch>
            <a:fillRect/>
          </a:stretch>
        </p:blipFill>
        <p:spPr bwMode="auto">
          <a:xfrm>
            <a:off x="0" y="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D:\вся информация - здесь\школа\ВОВ\523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970" t="12766" r="3970" b="567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571472" y="214290"/>
            <a:ext cx="7643866" cy="1077218"/>
          </a:xfrm>
          <a:prstGeom prst="rect">
            <a:avLst/>
          </a:prstGeom>
          <a:scene3d>
            <a:camera prst="perspective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Противник держался стойко, но сказывалась неподготовленность к ведению военных действий в зимних условиях, недостаток резервов. Таким образом, непосредственная угроза Москве была устранена, а главное, был развеян миф о непобедимости гитлеровских войск.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Ты моя Москва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igor\Desktop\РАСТИМ ПАТРИОТОВ\1277150460_97022_image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89" r="4688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4071902" y="4929198"/>
            <a:ext cx="5072098" cy="1323439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C00000"/>
                </a:solidFill>
              </a:rPr>
              <a:t>Но враг по-прежнему рвался вперед. В 1942 году у стен Сталинграда решалась судьба всего цивилизованного мира. В междуречье Волги и Дона развернулось величайшее в истории войн сражение, в котором сражалось более двух миллионов человек.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:\Users\igor\Desktop\РАСТИМ ПАТРИОТОВ\vkv8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458"/>
          <a:stretch>
            <a:fillRect/>
          </a:stretch>
        </p:blipFill>
        <p:spPr>
          <a:xfrm>
            <a:off x="0" y="0"/>
            <a:ext cx="9144000" cy="6072188"/>
          </a:xfrm>
        </p:spPr>
      </p:pic>
      <p:sp>
        <p:nvSpPr>
          <p:cNvPr id="4" name="TextBox 3"/>
          <p:cNvSpPr txBox="1"/>
          <p:nvPr/>
        </p:nvSpPr>
        <p:spPr>
          <a:xfrm>
            <a:off x="0" y="5905500"/>
            <a:ext cx="9144000" cy="9525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>
                <a:solidFill>
                  <a:srgbClr val="C00000"/>
                </a:solidFill>
                <a:cs typeface="Arial" charset="0"/>
              </a:rPr>
              <a:t>Сталинградская битва явила примеры массового героизма, в которых ярко проявились лучшие качества воинов-патриотов – от солдата до маршала – Якова Павлова, Василия Ефремова, Василия Зайцева, Михаила Баранова, Алексея Хользунова, Николая Заболотного, Василия Чуйкова, Михаила Шумилова, Андрея Еременко, Александра Василевского, Константина Рокоссовского, Георгия Жукова…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igor\Desktop\РАСТИМ ПАТРИОТОВ\0_4c5ce_d6425b5c_XL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5572125"/>
          </a:xfrm>
        </p:spPr>
      </p:pic>
      <p:sp>
        <p:nvSpPr>
          <p:cNvPr id="4" name="TextBox 3"/>
          <p:cNvSpPr txBox="1"/>
          <p:nvPr/>
        </p:nvSpPr>
        <p:spPr>
          <a:xfrm>
            <a:off x="0" y="5534025"/>
            <a:ext cx="9144000" cy="13239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srgbClr val="C00000"/>
                </a:solidFill>
                <a:cs typeface="Arial" charset="0"/>
              </a:rPr>
              <a:t>В суровые дни битвы на Волге советские войска сохранили и приумножили лучшие традиции российского воинства</a:t>
            </a:r>
            <a:r>
              <a:rPr lang="ru-RU" sz="1600" dirty="0">
                <a:solidFill>
                  <a:srgbClr val="C00000"/>
                </a:solidFill>
                <a:latin typeface="Arial" charset="0"/>
                <a:cs typeface="Arial" charset="0"/>
              </a:rPr>
              <a:t> и</a:t>
            </a:r>
            <a:r>
              <a:rPr lang="ru-RU" sz="1600" dirty="0">
                <a:solidFill>
                  <a:srgbClr val="C00000"/>
                </a:solidFill>
                <a:cs typeface="Arial" charset="0"/>
              </a:rPr>
              <a:t> такие ценности, как любовь к Родине, честь и воинский долг, несгибаемая воля к победе, стойкость в обороне, твердая решительность в наступлении, беззаветное мужество и храбрость, воинское братство народов нашей страны, стали священными для защитников Сталинграда.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Сталинградская битва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9" descr="C:\Users\igor\Desktop\РАСТИМ ПАТРИОТОВ\map warsa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Rectangle 4"/>
          <p:cNvSpPr>
            <a:spLocks noGrp="1" noChangeArrowheads="1"/>
          </p:cNvSpPr>
          <p:nvPr>
            <p:ph idx="1"/>
          </p:nvPr>
        </p:nvSpPr>
        <p:spPr>
          <a:xfrm>
            <a:off x="0" y="5780088"/>
            <a:ext cx="9144000" cy="10779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Победа под Сталинградом оказала значительное влияние на жизнь оккупированных народов, вселила надежду на освобождение. На стенах многих варшавских домов появился рисунок — сердце, пронзённое большим кинжалом. На сердце надпись «Великая Германия», а на клинке — «Сталинград».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8551" name="Picture 7" descr="C:\Users\igor\Desktop\РАСТИМ ПАТРИОТОВ\1338812748_gitler-svi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85728"/>
            <a:ext cx="4136665" cy="2599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8552" name="Picture 8" descr="C:\Users\igor\Desktop\РАСТИМ ПАТРИОТОВ\getto85109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66333">
            <a:off x="105965" y="1517986"/>
            <a:ext cx="4843458" cy="3285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8554" name="Picture 10" descr="C:\Users\igor\Desktop\РАСТИМ ПАТРИОТОВ\352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571876"/>
            <a:ext cx="3481388" cy="2282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0001-001-Kuliev-Ajdyn-5-A-STALINGRADSKAJA-BITVA-200-dnej-kotorye-potrjas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5735638" y="0"/>
            <a:ext cx="3408362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/>
              <a:t>Когда Он умирал под Сталинградом,</a:t>
            </a:r>
            <a:br>
              <a:rPr lang="ru-RU" sz="1200" b="1"/>
            </a:br>
            <a:r>
              <a:rPr lang="ru-RU" sz="1200" b="1"/>
              <a:t>Двадцатый век стоял понуро рядом</a:t>
            </a:r>
            <a:br>
              <a:rPr lang="ru-RU" sz="1200" b="1"/>
            </a:br>
            <a:r>
              <a:rPr lang="ru-RU" sz="1200" b="1"/>
              <a:t>И принимал в суровый час прощанья</a:t>
            </a:r>
            <a:br>
              <a:rPr lang="ru-RU" sz="1200" b="1"/>
            </a:br>
            <a:r>
              <a:rPr lang="ru-RU" sz="1200" b="1"/>
              <a:t>Написанное кровью завещанье:</a:t>
            </a:r>
            <a:br>
              <a:rPr lang="ru-RU" sz="1200" b="1"/>
            </a:br>
            <a:r>
              <a:rPr lang="ru-RU" sz="1200" b="1"/>
              <a:t/>
            </a:r>
            <a:br>
              <a:rPr lang="ru-RU" sz="1200" b="1"/>
            </a:br>
            <a:r>
              <a:rPr lang="ru-RU" sz="1200" b="1"/>
              <a:t>"Я завещаю всё, что уцелело, –</a:t>
            </a:r>
            <a:br>
              <a:rPr lang="ru-RU" sz="1200" b="1"/>
            </a:br>
            <a:r>
              <a:rPr lang="ru-RU" sz="1200" b="1"/>
              <a:t>Свою мечту, душа с которой пела,</a:t>
            </a:r>
            <a:br>
              <a:rPr lang="ru-RU" sz="1200" b="1"/>
            </a:br>
            <a:r>
              <a:rPr lang="ru-RU" sz="1200" b="1"/>
              <a:t>Свою любовь, светившую в ненастье,</a:t>
            </a:r>
            <a:br>
              <a:rPr lang="ru-RU" sz="1200" b="1"/>
            </a:br>
            <a:r>
              <a:rPr lang="ru-RU" sz="1200" b="1"/>
              <a:t>Тебе, двадцатый, может быть, на счастье.</a:t>
            </a:r>
            <a:br>
              <a:rPr lang="ru-RU" sz="1200" b="1"/>
            </a:br>
            <a:r>
              <a:rPr lang="ru-RU" sz="1200" b="1"/>
              <a:t/>
            </a:r>
            <a:br>
              <a:rPr lang="ru-RU" sz="1200" b="1"/>
            </a:br>
            <a:r>
              <a:rPr lang="ru-RU" sz="1200" b="1"/>
              <a:t>Впредь не позорь судьбу свою земную,</a:t>
            </a:r>
            <a:br>
              <a:rPr lang="ru-RU" sz="1200" b="1"/>
            </a:br>
            <a:r>
              <a:rPr lang="ru-RU" sz="1200" b="1"/>
              <a:t>Не поджигай планету голубую.</a:t>
            </a:r>
            <a:br>
              <a:rPr lang="ru-RU" sz="1200" b="1"/>
            </a:br>
            <a:r>
              <a:rPr lang="ru-RU" sz="1200" b="1"/>
              <a:t>Останови враждующие кланы,</a:t>
            </a:r>
            <a:br>
              <a:rPr lang="ru-RU" sz="1200" b="1"/>
            </a:br>
            <a:r>
              <a:rPr lang="ru-RU" sz="1200" b="1"/>
              <a:t>Поставь для войн надёжные капканы!</a:t>
            </a:r>
            <a:br>
              <a:rPr lang="ru-RU" sz="1200" b="1"/>
            </a:br>
            <a:r>
              <a:rPr lang="ru-RU" sz="1200" b="1"/>
              <a:t/>
            </a:r>
            <a:br>
              <a:rPr lang="ru-RU" sz="1200" b="1"/>
            </a:br>
            <a:r>
              <a:rPr lang="ru-RU" sz="1200" b="1"/>
              <a:t>Да не забудь и мне доставить радость,</a:t>
            </a:r>
            <a:br>
              <a:rPr lang="ru-RU" sz="1200" b="1"/>
            </a:br>
            <a:r>
              <a:rPr lang="ru-RU" sz="1200" b="1"/>
              <a:t>Уважив незатейливую слабость:</a:t>
            </a:r>
            <a:br>
              <a:rPr lang="ru-RU" sz="1200" b="1"/>
            </a:br>
            <a:r>
              <a:rPr lang="ru-RU" sz="1200" b="1"/>
              <a:t>Нарви цветов, шагая мирным садом,</a:t>
            </a:r>
            <a:br>
              <a:rPr lang="ru-RU" sz="1200" b="1"/>
            </a:br>
            <a:r>
              <a:rPr lang="ru-RU" sz="1200" b="1"/>
              <a:t>Тому, кто умирал под Сталинградом."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00A09402DC86_8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140200" y="5657850"/>
            <a:ext cx="4357688" cy="1200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Давайте всё расставим по местам: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сердцах своих мы воскресим погибших,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Поклонимся российским матерям,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Помолимся за них перед Всевышним,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C:\Users\igor\Desktop\РАСТИМ ПАТРИОТОВ\Новая папка\battle_kursk_t_34s_and_infantry.4hmhk5op1cow84wgk40g88wkg.ejcuplo1l0oo0sk8c40s8osc4.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6388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0" y="5915025"/>
            <a:ext cx="9144000" cy="954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	</a:t>
            </a:r>
            <a:r>
              <a:rPr lang="ru-RU" sz="1400" b="1" dirty="0"/>
              <a:t>Курская битва – одна из крупнейших битв Великой Отечественной войны 1941-1945,  в которой Советская Армия сорвала последнее крупное наступление </a:t>
            </a:r>
            <a:r>
              <a:rPr lang="ru-RU" sz="1400" b="1" dirty="0" err="1"/>
              <a:t>немецко</a:t>
            </a:r>
            <a:r>
              <a:rPr lang="ru-RU" sz="1400" b="1" dirty="0"/>
              <a:t> - </a:t>
            </a:r>
            <a:r>
              <a:rPr lang="ru-RU" sz="1400" b="1" dirty="0" err="1"/>
              <a:t>фашитских</a:t>
            </a:r>
            <a:r>
              <a:rPr lang="ru-RU" sz="1400" b="1" dirty="0"/>
              <a:t> войск на </a:t>
            </a:r>
            <a:r>
              <a:rPr lang="ru-RU" sz="1400" b="1" dirty="0" err="1"/>
              <a:t>советско</a:t>
            </a:r>
            <a:r>
              <a:rPr lang="ru-RU" sz="1400" b="1" dirty="0"/>
              <a:t> – германском фронте и окончательно закрепила стратегическую инициативу в своих руках.</a:t>
            </a:r>
          </a:p>
          <a:p>
            <a:pPr>
              <a:defRPr/>
            </a:pP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6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435600" y="4797425"/>
            <a:ext cx="3289300" cy="18557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 </a:t>
            </a:r>
            <a:r>
              <a:rPr lang="ru-RU" sz="1400" dirty="0"/>
              <a:t>"Чтоб Вермахт вновь овеять славой,</a:t>
            </a:r>
            <a:br>
              <a:rPr lang="ru-RU" sz="1400" dirty="0"/>
            </a:br>
            <a:r>
              <a:rPr lang="ru-RU" sz="1400" dirty="0"/>
              <a:t> Затем форсировать Ла-Манш –</a:t>
            </a:r>
            <a:br>
              <a:rPr lang="ru-RU" sz="1400" dirty="0"/>
            </a:br>
            <a:r>
              <a:rPr lang="ru-RU" sz="1400" dirty="0"/>
              <a:t> Дать русским нужно бой кровавый</a:t>
            </a:r>
            <a:br>
              <a:rPr lang="ru-RU" sz="1400" dirty="0"/>
            </a:br>
            <a:r>
              <a:rPr lang="ru-RU" sz="1400" dirty="0"/>
              <a:t> И взять, желанный нам, реванш!..”-</a:t>
            </a:r>
            <a:br>
              <a:rPr lang="ru-RU" sz="1400" dirty="0"/>
            </a:br>
            <a:r>
              <a:rPr lang="ru-RU" sz="1400" dirty="0"/>
              <a:t> Так Гитлер, брызгая слюною,</a:t>
            </a:r>
            <a:br>
              <a:rPr lang="ru-RU" sz="1400" dirty="0"/>
            </a:br>
            <a:r>
              <a:rPr lang="ru-RU" sz="1400" dirty="0"/>
              <a:t> Зло генералам заявил</a:t>
            </a:r>
            <a:br>
              <a:rPr lang="ru-RU" sz="1400" dirty="0"/>
            </a:br>
            <a:r>
              <a:rPr lang="ru-RU" sz="1400" dirty="0"/>
              <a:t> И своей, собственной, рукою -</a:t>
            </a:r>
            <a:br>
              <a:rPr lang="ru-RU" sz="1400" dirty="0"/>
            </a:br>
            <a:r>
              <a:rPr lang="ru-RU" sz="1400" dirty="0"/>
              <a:t> На Курске крестик начертил…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курс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5003800" y="5516563"/>
            <a:ext cx="3851275" cy="9540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Тот план тогда они назвали,</a:t>
            </a:r>
            <a:br>
              <a:rPr lang="ru-RU" sz="1400"/>
            </a:br>
            <a:r>
              <a:rPr lang="ru-RU" sz="1400"/>
              <a:t> Известным словом - “Цитадель”…</a:t>
            </a:r>
            <a:br>
              <a:rPr lang="ru-RU" sz="1400"/>
            </a:br>
            <a:r>
              <a:rPr lang="ru-RU" sz="1400"/>
              <a:t> Близость победы - предвкушали:</a:t>
            </a:r>
            <a:br>
              <a:rPr lang="ru-RU" sz="1400"/>
            </a:br>
            <a:r>
              <a:rPr lang="ru-RU" sz="1400"/>
              <a:t> В теченье нескольких недель.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у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79388" y="4797425"/>
            <a:ext cx="2613025" cy="1878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+mj-lt"/>
              </a:rPr>
              <a:t> И мы там дрались, погибали…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Смешалось всё: и день, и ночь,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Живые с мёртвыми лежали…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И им никто не мог помочь.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Остервенелые атаки,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Всё чаще, чаще, повторялись: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Никто такой не видел “драки”,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Так ещё в Мире не сражались!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kyrskaya-bitva-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5724525" y="188913"/>
            <a:ext cx="3097213" cy="1816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latin typeface="+mj-lt"/>
              </a:rPr>
              <a:t>“Пантеры”, “Тигры”, “</a:t>
            </a:r>
            <a:r>
              <a:rPr lang="ru-RU" sz="1400" dirty="0" err="1">
                <a:latin typeface="+mj-lt"/>
              </a:rPr>
              <a:t>Фердинанды</a:t>
            </a:r>
            <a:r>
              <a:rPr lang="ru-RU" sz="1400" dirty="0">
                <a:latin typeface="+mj-lt"/>
              </a:rPr>
              <a:t>”,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Утюжа, полосы земли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Адольфа Гитлера – гаранты</a:t>
            </a:r>
          </a:p>
          <a:p>
            <a:pPr>
              <a:defRPr/>
            </a:pPr>
            <a:r>
              <a:rPr lang="ru-RU" sz="1400" dirty="0">
                <a:latin typeface="+mj-lt"/>
              </a:rPr>
              <a:t> К нам, словно призраки, ползли.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Да… не сбылась мечта реванша: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Мы оказались всё ж сильней,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Заслуга в этом только наша…</a:t>
            </a:r>
            <a:br>
              <a:rPr lang="ru-RU" sz="1400" dirty="0">
                <a:latin typeface="+mj-lt"/>
              </a:rPr>
            </a:br>
            <a:r>
              <a:rPr lang="ru-RU" sz="1400" dirty="0">
                <a:latin typeface="+mj-lt"/>
              </a:rPr>
              <a:t> Простых, советских, всех людей!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1095375" y="2368550"/>
            <a:ext cx="245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Клип про Прохоровку</a:t>
            </a:r>
          </a:p>
        </p:txBody>
      </p:sp>
      <p:pic>
        <p:nvPicPr>
          <p:cNvPr id="3" name="Танковое сражение под Прохоровкой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7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igor\Desktop\голос\Новая папка\2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250"/>
          <a:stretch>
            <a:fillRect/>
          </a:stretch>
        </p:blipFill>
        <p:spPr>
          <a:xfrm>
            <a:off x="0" y="0"/>
            <a:ext cx="9144000" cy="6429375"/>
          </a:xfrm>
        </p:spPr>
      </p:pic>
      <p:sp>
        <p:nvSpPr>
          <p:cNvPr id="4" name="TextBox 3"/>
          <p:cNvSpPr txBox="1"/>
          <p:nvPr/>
        </p:nvSpPr>
        <p:spPr>
          <a:xfrm>
            <a:off x="0" y="5516563"/>
            <a:ext cx="9144000" cy="14747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endParaRPr lang="ru-RU" dirty="0">
              <a:solidFill>
                <a:srgbClr val="C00000"/>
              </a:solidFill>
              <a:cs typeface="Arial" charset="0"/>
            </a:endParaRPr>
          </a:p>
          <a:p>
            <a:pPr algn="just">
              <a:defRPr/>
            </a:pPr>
            <a:r>
              <a:rPr lang="ru-RU" dirty="0">
                <a:solidFill>
                  <a:srgbClr val="C00000"/>
                </a:solidFill>
                <a:cs typeface="Arial" charset="0"/>
              </a:rPr>
              <a:t>Битва за Днепр наряду со Сталинградом и Курском стала одним из трех крупнейших сражений 1943 года. Она показала, что германская армия уже не в состоянии сдержать наступление противника, даже пользуясь удобным естественным рубежом.</a:t>
            </a:r>
            <a:endParaRPr lang="ru-RU" dirty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algn="just">
              <a:defRPr/>
            </a:pPr>
            <a:endParaRPr lang="ru-RU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C:\Users\igor\Desktop\голос\Новая папка\Аллея Героев\P608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8906" b="19141"/>
          <a:stretch>
            <a:fillRect/>
          </a:stretch>
        </p:blipFill>
        <p:spPr>
          <a:xfrm>
            <a:off x="0" y="0"/>
            <a:ext cx="9144000" cy="6932613"/>
          </a:xfrm>
        </p:spPr>
      </p:pic>
      <p:sp>
        <p:nvSpPr>
          <p:cNvPr id="4" name="TextBox 3"/>
          <p:cNvSpPr txBox="1"/>
          <p:nvPr/>
        </p:nvSpPr>
        <p:spPr>
          <a:xfrm rot="306767">
            <a:off x="282965" y="5749771"/>
            <a:ext cx="8837475" cy="923330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Для Шипуновского района форсирование Днепра стало тоже значимым, так как в нем принимали участие наши земляки. Уже несколько десятилетий аллея героев хранит память о шипуновцах, которым присвоено звание Героя Советского Союза.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igor\Desktop\РАСТИМ ПАТРИОТОВ\Новая папка\1308733001_0000000000_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395288" y="404813"/>
            <a:ext cx="4445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b="1"/>
              <a:t>Баздырев Григорий Афанасьевич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Белоусов Степан Мартынович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Дубинин Василий Михайлович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Кердань Федор Кириллович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Лукьяненко Антон Иосифович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Матвеев Алексей Васильевич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Мишенин Николай Михайлович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Рукин Игнат Трофимович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Сериков Василий Дмитриевич</a:t>
            </a:r>
          </a:p>
          <a:p>
            <a:pPr marL="342900" indent="-342900">
              <a:buFontTx/>
              <a:buAutoNum type="arabicPeriod"/>
            </a:pPr>
            <a:r>
              <a:rPr lang="ru-RU" b="1"/>
              <a:t>Тарасов Николай Арсеньевич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C:\Users\igor\Desktop\РАСТИМ ПАТРИОТОВ\Новая папка\10382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4583"/>
          <a:stretch>
            <a:fillRect/>
          </a:stretch>
        </p:blipFill>
        <p:spPr>
          <a:xfrm>
            <a:off x="0" y="0"/>
            <a:ext cx="9144000" cy="5857875"/>
          </a:xfrm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5888038"/>
            <a:ext cx="9144000" cy="1108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Тысячами эшелонов отправлялись солдаты на фронт с каждого уголка нашей необъятной Родины,      но вернулись – не все. Наша страна не досчиталась </a:t>
            </a:r>
            <a:r>
              <a:rPr lang="ru-RU" sz="1600" b="1">
                <a:solidFill>
                  <a:srgbClr val="C00000"/>
                </a:solidFill>
                <a:ea typeface="Times New Roman" pitchFamily="18" charset="0"/>
                <a:cs typeface="Calibri" pitchFamily="34" charset="0"/>
              </a:rPr>
              <a:t>27 миллионов </a:t>
            </a: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своих сыновей и дочерей.             Так, из Шипуновского района было призвано </a:t>
            </a:r>
            <a:r>
              <a:rPr lang="ru-RU" sz="1600" b="1">
                <a:solidFill>
                  <a:srgbClr val="C00000"/>
                </a:solidFill>
                <a:ea typeface="Times New Roman" pitchFamily="18" charset="0"/>
                <a:cs typeface="Calibri" pitchFamily="34" charset="0"/>
              </a:rPr>
              <a:t>14000 человек</a:t>
            </a:r>
            <a:r>
              <a:rPr lang="ru-RU" sz="16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,  а вернулись только </a:t>
            </a:r>
            <a:r>
              <a:rPr lang="ru-RU" sz="1600" b="1">
                <a:solidFill>
                  <a:srgbClr val="C00000"/>
                </a:solidFill>
                <a:ea typeface="Times New Roman" pitchFamily="18" charset="0"/>
                <a:cs typeface="Calibri" pitchFamily="34" charset="0"/>
              </a:rPr>
              <a:t>6929</a:t>
            </a: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. </a:t>
            </a:r>
          </a:p>
          <a:p>
            <a:pPr algn="just">
              <a:defRPr/>
            </a:pPr>
            <a:endParaRPr lang="ru-RU">
              <a:solidFill>
                <a:schemeClr val="tx1"/>
              </a:solidFill>
              <a:latin typeface="Arial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igor\Desktop\РАСТИМ ПАТРИОТОВ\Конкурс 2012\Поле памяти с.Сычевка 2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5003800" y="5516563"/>
            <a:ext cx="3786188" cy="120173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Пройдем дорогами воюющих отцов,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Мы все их внуки, правнуки и дети…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Как их вела к Отечеству любовь,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Четыре года их вела к Победе!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Журавли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D:\вся информация - здесь\школа\ВОВ\538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540" t="4088" r="3539" b="612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214282" y="500042"/>
            <a:ext cx="5429288" cy="954107"/>
          </a:xfrm>
          <a:prstGeom prst="rect">
            <a:avLst/>
          </a:prstGeom>
          <a:ln>
            <a:headEnd/>
            <a:tailEnd/>
          </a:ln>
          <a:scene3d>
            <a:camera prst="isometricOffAxis1Righ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49263" algn="just">
              <a:defRPr/>
            </a:pPr>
            <a:r>
              <a:rPr lang="ru-RU" sz="1400" dirty="0">
                <a:solidFill>
                  <a:srgbClr val="C00000"/>
                </a:solidFill>
                <a:ea typeface="Times New Roman" pitchFamily="18" charset="0"/>
                <a:cs typeface="Calibri" pitchFamily="34" charset="0"/>
              </a:rPr>
              <a:t>Не стоит забывать детей военного лихолетья, которым  пришлось в полной мере хлебнуть горя, вынести на своих  плечах все тяготы военной поры.  Практически каждый из них пережил потерю своих близких. 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вся информация - здесь\школа\ВОВ\561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237" t="4303" r="4237" b="6326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2143076" y="5357826"/>
            <a:ext cx="7000924" cy="923330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a typeface="Times New Roman" pitchFamily="18" charset="0"/>
                <a:cs typeface="Calibri" pitchFamily="34" charset="0"/>
              </a:rPr>
              <a:t>Голодные, в лютый мороз и летний зной они наравне со взрослыми трудились на пшеничных полях и у станков,  сражались в боях, приближая день Великой Победы.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D:\вся информация - здесь\школа\Фотографии\школьные разные фотографии\9мая каритнки\фотографии-открытки 9 мая\фотохроника ВОВ\seredina_lager_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59" name="Rectangle 1"/>
          <p:cNvSpPr>
            <a:spLocks noChangeArrowheads="1"/>
          </p:cNvSpPr>
          <p:nvPr/>
        </p:nvSpPr>
        <p:spPr bwMode="auto">
          <a:xfrm>
            <a:off x="0" y="5299075"/>
            <a:ext cx="9144000" cy="15589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sz="1600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Детям, оставшимся на оккупированной врагом территории,  пришлось тяжелее всех, ведь кругом были  захватчики, и от них никуда не спрятаться. Они  были выгнаны из собственных домов в землянки,  умирали от голода и болезней. А некоторым выпала горькая доля познать весь ужас немецких концлагерей: Алитуса, Бухенвальда, Саласпилса, Майданека,  Освенцима и других, где фашистские изверги  гоняли на непосильные работы и проводили над ними бесчеловечные опыты. </a:t>
            </a:r>
            <a:endParaRPr lang="ru-RU" sz="1600" b="1">
              <a:solidFill>
                <a:schemeClr val="bg2"/>
              </a:solidFill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4338" name="Picture 2" descr="C:\Users\igor\Desktop\голос\Новая папка\0_736c3_c89726fe_XL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0007" y="109515"/>
            <a:ext cx="3955176" cy="5214974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40" name="Picture 4" descr="C:\Users\igor\Desktop\голос\Новая папка\5758.PNG"/>
          <p:cNvPicPr>
            <a:picLocks noChangeAspect="1" noChangeArrowheads="1"/>
          </p:cNvPicPr>
          <p:nvPr/>
        </p:nvPicPr>
        <p:blipFill>
          <a:blip r:embed="rId4" cstate="print"/>
          <a:srcRect l="3653" t="7264" r="3814" b="14648"/>
          <a:stretch>
            <a:fillRect/>
          </a:stretch>
        </p:blipFill>
        <p:spPr bwMode="auto">
          <a:xfrm>
            <a:off x="3929058" y="142852"/>
            <a:ext cx="5050500" cy="285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39" name="Picture 3" descr="C:\Users\igor\Desktop\голос\Новая папка\14_9535646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49935">
            <a:off x="4895338" y="2030220"/>
            <a:ext cx="3214686" cy="30896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вся информация - здесь\школа\Фотографии\школьные разные фотографии\9мая каритнки\фотографии-открытки 9 мая\фотохроника ВОВ\seredina_lager_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083" name="Rectangle 1"/>
          <p:cNvSpPr>
            <a:spLocks noChangeArrowheads="1"/>
          </p:cNvSpPr>
          <p:nvPr/>
        </p:nvSpPr>
        <p:spPr bwMode="auto">
          <a:xfrm>
            <a:off x="0" y="5602288"/>
            <a:ext cx="91440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sz="160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Лагерная жизнь искажала сознание детей-узников. Им внушалось:        «</a:t>
            </a:r>
            <a:r>
              <a:rPr lang="en-US" sz="160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Deutschland</a:t>
            </a:r>
            <a:r>
              <a:rPr lang="ru-RU" sz="160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, </a:t>
            </a:r>
            <a:r>
              <a:rPr lang="en-US" sz="160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Deutschland uber alles</a:t>
            </a:r>
            <a:r>
              <a:rPr lang="ru-RU" sz="160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», что означало: «Германия, Германия превыше всего». Узники должны были усвоить «новый порядок», где жизнь – это набор правил и наказаний, среди которых есть и смерть:                                     за неповиновение, за безделье, за высоко поднятую голову,  за неарийское происхождение                    и просто за то, что жив.</a:t>
            </a:r>
            <a:endParaRPr lang="ru-RU" sz="1600">
              <a:solidFill>
                <a:schemeClr val="bg2"/>
              </a:solidFill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5362" name="Picture 2" descr="C:\Users\igor\Desktop\голос\Новая папка\1944_salaspils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34" y="214290"/>
            <a:ext cx="7929618" cy="529122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:\вся информация - здесь\школа\Фотографии\школьные разные фотографии\9мая каритнки\фотографии-открытки 9 мая\фотохроника ВОВ\seredina_lager_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107" name="Прямоугольник 3"/>
          <p:cNvSpPr>
            <a:spLocks noChangeArrowheads="1"/>
          </p:cNvSpPr>
          <p:nvPr/>
        </p:nvSpPr>
        <p:spPr bwMode="auto">
          <a:xfrm>
            <a:off x="0" y="56578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Заключенный подросток  должен признать себя побежденным; быть благодарным за возможность прожить лишний час; в его душе должен быть постоянный страх; он должен забыть своих родителей, своих товарищей, свою Родину, забыть самого себя. </a:t>
            </a:r>
            <a:endParaRPr lang="ru-RU">
              <a:latin typeface="Calibri" pitchFamily="34" charset="0"/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6386" name="Picture 2" descr="C:\Users\igor\Desktop\голос\Новая папка\0a024304cc1f1ea95e331b8a9daea76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14290"/>
            <a:ext cx="7812695" cy="52149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:\вся информация - здесь\школа\Фотографии\школьные разные фотографии\9мая каритнки\фотографии-открытки 9 мая\фотохроника ВОВ\seredina_lager_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igor\Desktop\голос\Новая папка\1240999884_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8643998" cy="5429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8132" name="Прямоугольник 6"/>
          <p:cNvSpPr>
            <a:spLocks noChangeArrowheads="1"/>
          </p:cNvSpPr>
          <p:nvPr/>
        </p:nvSpPr>
        <p:spPr bwMode="auto">
          <a:xfrm>
            <a:off x="642938" y="6215063"/>
            <a:ext cx="8358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Отныне у него нет имени, нет пола, есть только номер. Его забывать нельзя. </a:t>
            </a:r>
            <a:endParaRPr lang="ru-RU"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вся информация - здесь\школа\Фотографии\школьные разные фотографии\9мая каритнки\фотографии-открытки 9 мая\фотохроника ВОВ\seredina_lager_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9155" name="Rectangle 1"/>
          <p:cNvSpPr>
            <a:spLocks noChangeArrowheads="1"/>
          </p:cNvSpPr>
          <p:nvPr/>
        </p:nvSpPr>
        <p:spPr bwMode="auto">
          <a:xfrm>
            <a:off x="285750" y="5934075"/>
            <a:ext cx="8715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Кажется – такое невозможно вынести, но нет. Среди нас еще остались </a:t>
            </a:r>
          </a:p>
          <a:p>
            <a:pPr indent="449263" algn="just"/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   те   самые дети, которые, пройдя через этот ад, сумели выжить.</a:t>
            </a:r>
            <a:endParaRPr lang="ru-RU" b="1">
              <a:solidFill>
                <a:schemeClr val="bg2"/>
              </a:solidFill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3074" name="Picture 2" descr="C:\Users\igor\Desktop\голос\MOV030~1_0001.jpg"/>
          <p:cNvPicPr>
            <a:picLocks noChangeAspect="1" noChangeArrowheads="1"/>
          </p:cNvPicPr>
          <p:nvPr/>
        </p:nvPicPr>
        <p:blipFill>
          <a:blip r:embed="rId3" cstate="print"/>
          <a:srcRect l="11719" t="15625" r="12109" b="14062"/>
          <a:stretch>
            <a:fillRect/>
          </a:stretch>
        </p:blipFill>
        <p:spPr bwMode="auto">
          <a:xfrm>
            <a:off x="5286380" y="428604"/>
            <a:ext cx="3357586" cy="2324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igor\Desktop\голос\MOV034_чв0001.jpg"/>
          <p:cNvPicPr>
            <a:picLocks noChangeAspect="1" noChangeArrowheads="1"/>
          </p:cNvPicPr>
          <p:nvPr/>
        </p:nvPicPr>
        <p:blipFill>
          <a:blip r:embed="rId4" cstate="print"/>
          <a:srcRect l="19531" t="15625" r="14062" b="16666"/>
          <a:stretch>
            <a:fillRect/>
          </a:stretch>
        </p:blipFill>
        <p:spPr bwMode="auto">
          <a:xfrm>
            <a:off x="642910" y="1785926"/>
            <a:ext cx="4110433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Воспоминания узников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39238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7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6" descr="C:\Users\igor\Desktop\голос\Новая папка\scot_auschwit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5842000"/>
            <a:ext cx="9144000" cy="10779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49263" algn="just">
              <a:defRPr/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У этих людей детство было вырвано из истории их развития и их памяти. Только сейчас у них появилась возможность, не боясь, сказать о том, что с тобой произошло. Это послужило основой создания общественных организаций: «Международный Союз бывших малолетних узников», Ассоциация антигитлеровской коалиции», «Блокадники Ленинграда» и другие.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C:\Users\igor\Desktop\голос\Новая папка\06_04_11_Uzn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96265">
            <a:off x="5000628" y="357166"/>
            <a:ext cx="4000528" cy="30003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1" name="Picture 5" descr="C:\Users\igor\Desktop\голос\Новая папка\924cd06995957cde80302b88da7ce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714752"/>
            <a:ext cx="3714743" cy="21106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 descr="C:\Users\igor\Desktop\3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250825" y="333375"/>
            <a:ext cx="5419725" cy="7302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b="1" dirty="0"/>
              <a:t>До сих пор многие люди мира чтят тех, кто пожертвовал самым дорогим – своей жизнью, ради мирного неба над головой.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вся информация - здесь\школа\Фотографии\школьные разные фотографии\9мая каритнки\фотографии-открытки 9 мая\9 мая-45-го\3a9db4d2734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500063" y="285750"/>
            <a:ext cx="4572000" cy="9255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Итак, четыре долгих года огненной войны и вот, наконец, долгожданная Победа.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День Победы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6" descr="D:\вся информация - здесь\школа\Фотографии\школьные разные фотографии\9мая каритнки\фотографии-открытки 9 мая\открытки\hq-wallpapers_ru_abstraction3d_5642_8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D:\вся информация - здесь\школа\Фотографии\школьные разные фотографии\9мая каритнки\фотографии-открытки 9 мая\9 мая-45-го\img2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071810"/>
            <a:ext cx="4027706" cy="2793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0" y="6119813"/>
            <a:ext cx="9144000" cy="7381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Давным–давно отгремели залпы победного салюта, пожелтели фотографии и треугольные письма с фронта, но в сердце каждого ветерана хранится память минувшей войны. До сих пор они с горечью  вспоминают о том, как на полях сражений приходилось оставлять  убитых  товарищей.</a:t>
            </a:r>
            <a:endParaRPr lang="ru-RU" b="1">
              <a:solidFill>
                <a:schemeClr val="tx1"/>
              </a:solidFill>
              <a:latin typeface="Arial" charset="0"/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7176" name="Picture 8" descr="D:\вся информация - здесь\школа\Фотографии\школьные разные фотографии\9мая каритнки\фотографии-открытки 9 мая\9 мая-45-го\002t2haz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5431" y="142852"/>
            <a:ext cx="3738569" cy="2693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D:\вся информация - здесь\школа\Фотографии\школьные разные фотографии\9мая каритнки\фотографии-открытки 9 мая\9 мая-45-го\5bfcb1891c32.jpg"/>
          <p:cNvPicPr>
            <a:picLocks noChangeAspect="1" noChangeArrowheads="1"/>
          </p:cNvPicPr>
          <p:nvPr/>
        </p:nvPicPr>
        <p:blipFill>
          <a:blip r:embed="rId5" cstate="print"/>
          <a:srcRect r="20854"/>
          <a:stretch>
            <a:fillRect/>
          </a:stretch>
        </p:blipFill>
        <p:spPr bwMode="auto">
          <a:xfrm rot="20992178">
            <a:off x="2820454" y="528638"/>
            <a:ext cx="3052677" cy="3098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0" name="Picture 2" descr="C:\Users\igor\Desktop\голос\Новая папка\b_f595d371cf668c711594b0e230bd3b57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142844" y="142852"/>
            <a:ext cx="2619393" cy="392909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5" name="Picture 7" descr="D:\вся информация - здесь\школа\Фотографии\школьные разные фотографии\9мая каритнки\фотографии-открытки 9 мая\9 мая-45-го\002t0xp3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3571876"/>
            <a:ext cx="3667859" cy="2443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" descr="C:\Users\igor\Desktop\РАСТИМ ПАТРИОТОВ\Сценарий\Правнук Котенева.jpg"/>
          <p:cNvPicPr>
            <a:picLocks noChangeAspect="1" noChangeArrowheads="1"/>
          </p:cNvPicPr>
          <p:nvPr/>
        </p:nvPicPr>
        <p:blipFill>
          <a:blip r:embed="rId2" cstate="print"/>
          <a:srcRect l="9375" b="74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357188" y="5786438"/>
            <a:ext cx="4000500" cy="954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400" b="1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Мы знаем, что </a:t>
            </a:r>
            <a:r>
              <a:rPr lang="ru-RU" sz="1400" b="1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тела сотен погибших  солдат пока не преданы земле по - христиански.   Их души, как раненые птицы, кружат над нами и не дают успокоиться.</a:t>
            </a:r>
            <a:endParaRPr lang="ru-RU" b="1">
              <a:solidFill>
                <a:schemeClr val="tx1"/>
              </a:solidFill>
              <a:latin typeface="Arial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:\P42801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179388" y="5692775"/>
            <a:ext cx="3857625" cy="1165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sz="1400" b="1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Поэтому, не жалея сил и времени, поисковые отряды каждое лето выезжают на бывшие поля сражений и поднимают из земли останки бойцов, возвращая  </a:t>
            </a:r>
            <a:r>
              <a:rPr lang="ru-RU" sz="1400" b="1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 имя и славу без вести пропавшим героям. </a:t>
            </a:r>
            <a:endParaRPr lang="ru-RU" sz="1400" b="1">
              <a:solidFill>
                <a:schemeClr val="tx1"/>
              </a:solidFill>
              <a:latin typeface="Arial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igor\Desktop\РАСТИМ ПАТРИОТОВ\Сценарий\Отпевание, тверская область\урочище Векши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1"/>
          <p:cNvSpPr>
            <a:spLocks noChangeArrowheads="1"/>
          </p:cNvSpPr>
          <p:nvPr/>
        </p:nvSpPr>
        <p:spPr bwMode="auto">
          <a:xfrm>
            <a:off x="5364163" y="476250"/>
            <a:ext cx="3643312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60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1400" b="1">
                <a:latin typeface="Calibri" pitchFamily="34" charset="0"/>
                <a:ea typeface="Times New Roman" pitchFamily="18" charset="0"/>
                <a:cs typeface="Calibri" pitchFamily="34" charset="0"/>
              </a:rPr>
              <a:t>Так сложилась судьба нашего земляка Леона Давыдовича Котенева.        Долгой была дорога домой для солдата </a:t>
            </a:r>
            <a:r>
              <a:rPr lang="ru-RU" sz="1400" b="1">
                <a:ea typeface="Times New Roman" pitchFamily="18" charset="0"/>
                <a:cs typeface="Calibri" pitchFamily="34" charset="0"/>
              </a:rPr>
              <a:t>В</a:t>
            </a:r>
            <a:r>
              <a:rPr lang="ru-RU" sz="1400" b="1">
                <a:latin typeface="Calibri" pitchFamily="34" charset="0"/>
                <a:ea typeface="Times New Roman" pitchFamily="18" charset="0"/>
                <a:cs typeface="Calibri" pitchFamily="34" charset="0"/>
              </a:rPr>
              <a:t>торой мировой, целых 68 лет.</a:t>
            </a:r>
            <a:endParaRPr lang="ru-RU" sz="1400" b="1"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0242" name="Picture 2" descr="C:\Users\igor\Desktop\РАСТИМ ПАТРИОТОВ\Сценарий\Котенев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9" t="7260" r="12118" b="7506"/>
          <a:stretch>
            <a:fillRect/>
          </a:stretch>
        </p:blipFill>
        <p:spPr>
          <a:xfrm>
            <a:off x="1285852" y="428603"/>
            <a:ext cx="3971424" cy="5643603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igor\Desktop\РАСТИМ ПАТРИОТОВ\Сценарий\0_6c18e_325bc63f_XL.jpe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r="2617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2285984" y="4934396"/>
            <a:ext cx="6215106" cy="1600438"/>
          </a:xfrm>
          <a:prstGeom prst="rect">
            <a:avLst/>
          </a:prstGeom>
          <a:ln>
            <a:headEnd/>
            <a:tailEnd/>
          </a:ln>
          <a:scene3d>
            <a:camera prst="perspectiveLef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 Леон Давыдович уроженец  села Комариха. Родился он в 1898 году.                 По воспоминаниям его дочери- Марии </a:t>
            </a:r>
            <a:r>
              <a:rPr lang="ru-RU" sz="1400" dirty="0" err="1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Леоновны</a:t>
            </a:r>
            <a:r>
              <a:rPr lang="ru-RU" sz="14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 , Леон Давыдович был любящим мужем, заботливым отцом. Его семья была из 6-ти человек. Жена Аня,  сыновья Егор, Иван, Пантелей и дочка Машенька. В семье царил мир да лад. По большим праздникам собиралась в доме родня, пелись задушевные песни. Леон  обладал красивым и сильным голосом, когда  он запевал, то своим дыханием задувал свечи.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C:\Users\igor\Desktop\РАСТИМ ПАТРИОТОВ\Сценарий\Отпевание, тверская область\вид на урочище Векши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0" y="5903913"/>
            <a:ext cx="9144000" cy="954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Во время войны Леон вместе с сыновьями ушел на фронт. Анна Павловна провожала мужа с тяжелым сердцем. Ведь под ним она носила его четвертого сына.   Долгое время она надеялась, что муж вернется. Но после Великой Победы он так и не постучался в родной дом. Рядовой Советской Армии Леон </a:t>
            </a:r>
            <a:r>
              <a:rPr lang="ru-RU" sz="1400" dirty="0" err="1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Котенев</a:t>
            </a:r>
            <a:r>
              <a:rPr lang="ru-RU" sz="14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 покоился в Тверской земле, в кармане его истлевшей одежды лежал  солдатский медальон с запиской. 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1" name="Picture 3" descr="C:\Users\igor\Desktop\РАСТИМ ПАТРИОТОВ\Сценарий\Котенев Л.JPG"/>
          <p:cNvPicPr>
            <a:picLocks noChangeAspect="1" noChangeArrowheads="1"/>
          </p:cNvPicPr>
          <p:nvPr/>
        </p:nvPicPr>
        <p:blipFill>
          <a:blip r:embed="rId3" cstate="print"/>
          <a:srcRect l="8482" t="7634" r="6698" b="5850"/>
          <a:stretch>
            <a:fillRect/>
          </a:stretch>
        </p:blipFill>
        <p:spPr bwMode="auto">
          <a:xfrm>
            <a:off x="357158" y="142852"/>
            <a:ext cx="3939596" cy="5357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3" name="Picture 5" descr="C:\Users\igor\Desktop\РАСТИМ ПАТРИОТОВ\Сценарий\Из медальона Котенева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500306"/>
            <a:ext cx="3951289" cy="2964084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C:\Users\igor\Desktop\РАСТИМ ПАТРИОТОВ\Сценарий\Отпевание, тверская область\вид на урочище Векши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0" y="6000750"/>
            <a:ext cx="9144000" cy="7381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 Его останки  были найдены </a:t>
            </a:r>
            <a:r>
              <a:rPr lang="ru-RU" sz="1400" b="1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Calibri" pitchFamily="34" charset="0"/>
              </a:rPr>
              <a:t>24 апреля 2010 года  бойцом ПО "Победа" Крюковым Максимом.</a:t>
            </a:r>
            <a:r>
              <a:rPr lang="ru-RU" sz="1400" b="1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 </a:t>
            </a:r>
            <a:endParaRPr lang="ru-RU" sz="1400" b="1">
              <a:solidFill>
                <a:schemeClr val="tx1"/>
              </a:solidFill>
              <a:latin typeface="Arial" charset="0"/>
              <a:ea typeface="Times New Roman" pitchFamily="18" charset="0"/>
              <a:cs typeface="Calibri" pitchFamily="34" charset="0"/>
            </a:endParaRPr>
          </a:p>
          <a:p>
            <a:pPr algn="just" eaLnBrk="0" hangingPunct="0">
              <a:defRPr/>
            </a:pP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Он был отпет  в Киево-Сергиевой Лавре. В церемонии  отпевания по божественной воле, не иначе</a:t>
            </a:r>
            <a:r>
              <a:rPr lang="ru-RU" sz="1400">
                <a:solidFill>
                  <a:schemeClr val="tx1"/>
                </a:solidFill>
                <a:latin typeface="Arial" charset="0"/>
                <a:ea typeface="Times New Roman" pitchFamily="18" charset="0"/>
                <a:cs typeface="Calibri" pitchFamily="34" charset="0"/>
              </a:rPr>
              <a:t>,</a:t>
            </a:r>
            <a:r>
              <a:rPr lang="ru-RU" sz="140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 принял участие </a:t>
            </a:r>
            <a:r>
              <a:rPr lang="ru-RU" sz="1400" b="1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его правнук – отец Гурий.</a:t>
            </a:r>
            <a:endParaRPr lang="ru-RU" sz="1400" b="1">
              <a:solidFill>
                <a:schemeClr val="tx1"/>
              </a:solidFill>
              <a:latin typeface="Arial" charset="0"/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13315" name="Picture 3" descr="C:\Users\igor\Desktop\РАСТИМ ПАТРИОТОВ\Сценарий\Отпевание, тверская область\Копия P42504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500042"/>
            <a:ext cx="4335137" cy="5096212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3316" name="Picture 4" descr="C:\Users\igor\Desktop\РАСТИМ ПАТРИОТОВ\Сценарий\Отпевание, тверская область\IMG_87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5727"/>
            <a:ext cx="3714776" cy="5572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igor\Desktop\РАСТИМ ПАТРИОТОВ\Сценарий\Захоронение в Шипун. МАЛАХОВ\P622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1443" name="Rectangle 1"/>
          <p:cNvSpPr>
            <a:spLocks noChangeArrowheads="1"/>
          </p:cNvSpPr>
          <p:nvPr/>
        </p:nvSpPr>
        <p:spPr bwMode="auto">
          <a:xfrm>
            <a:off x="214313" y="725488"/>
            <a:ext cx="600075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400">
                <a:latin typeface="Calibri" pitchFamily="34" charset="0"/>
                <a:ea typeface="Times New Roman" pitchFamily="18" charset="0"/>
                <a:cs typeface="Calibri" pitchFamily="34" charset="0"/>
              </a:rPr>
              <a:t>Еще хотелось бы рассказать об одном нашем земляке, останки которого также найдены поисковым отрядом. Это </a:t>
            </a:r>
            <a:r>
              <a:rPr lang="ru-RU" sz="1400" b="1">
                <a:latin typeface="Calibri" pitchFamily="34" charset="0"/>
                <a:ea typeface="Times New Roman" pitchFamily="18" charset="0"/>
                <a:cs typeface="Calibri" pitchFamily="34" charset="0"/>
              </a:rPr>
              <a:t>Василий Антонович Малахов</a:t>
            </a:r>
            <a:r>
              <a:rPr lang="ru-RU" sz="1400">
                <a:latin typeface="Calibri" pitchFamily="34" charset="0"/>
                <a:ea typeface="Times New Roman" pitchFamily="18" charset="0"/>
                <a:cs typeface="Calibri" pitchFamily="34" charset="0"/>
              </a:rPr>
              <a:t>. О</a:t>
            </a:r>
            <a:r>
              <a:rPr lang="ru-RU" sz="1400">
                <a:ea typeface="Times New Roman" pitchFamily="18" charset="0"/>
                <a:cs typeface="Calibri" pitchFamily="34" charset="0"/>
              </a:rPr>
              <a:t>н</a:t>
            </a:r>
            <a:r>
              <a:rPr lang="ru-RU" sz="1400">
                <a:latin typeface="Calibri" pitchFamily="34" charset="0"/>
                <a:ea typeface="Times New Roman" pitchFamily="18" charset="0"/>
                <a:cs typeface="Calibri" pitchFamily="34" charset="0"/>
              </a:rPr>
              <a:t> родился 8 апреля 1909 года, родом  из многодетной семьи, что проживала в селе Хлопуново. По профессии Василий был кузнецом , а это значит, что был он крепким и сильным.   У него  была семья: жена Татьяна и два сына. На фронт он  ушел   10 марта 1942 года. Младшему сыну не было и двух лет, а старшему было всего 4 года. Больше  им не суждено было увидеть своего отца ни живым, ни мертвым.</a:t>
            </a:r>
            <a:endParaRPr lang="ru-RU"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Users\igor\Desktop\Новая папка (2)\TUCHA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470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0" y="6211888"/>
            <a:ext cx="9144000" cy="646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Вторая мировая война – самая страшная война в истории человечества.</a:t>
            </a:r>
            <a:br>
              <a:rPr lang="ru-RU" dirty="0"/>
            </a:br>
            <a:r>
              <a:rPr lang="ru-RU" dirty="0"/>
              <a:t> В нее было втянуто 61 государство и 110 миллионов солдат.</a:t>
            </a:r>
          </a:p>
        </p:txBody>
      </p:sp>
      <p:pic>
        <p:nvPicPr>
          <p:cNvPr id="6" name="Picture 2" descr="D:\вся информация - здесь\школа\ВОВ\51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4645">
            <a:off x="2104454" y="1326987"/>
            <a:ext cx="6088524" cy="4357389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3" descr="C:\Users\igor\Desktop\РАСТИМ ПАТРИОТОВ\Сценарий\1009463-i_0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1"/>
          <p:cNvSpPr>
            <a:spLocks noChangeArrowheads="1"/>
          </p:cNvSpPr>
          <p:nvPr/>
        </p:nvSpPr>
        <p:spPr bwMode="auto">
          <a:xfrm>
            <a:off x="142875" y="333375"/>
            <a:ext cx="4643438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sz="1400">
                <a:latin typeface="Calibri" pitchFamily="34" charset="0"/>
                <a:ea typeface="Times New Roman" pitchFamily="18" charset="0"/>
                <a:cs typeface="Calibri" pitchFamily="34" charset="0"/>
              </a:rPr>
              <a:t>Воевал Василий  минером в составе 312 стрелковой дивизии, которая участвовала в Ржево - Сычевской операции . Известно, что  бои были жестокие – настоящая мясорубка. Немцы не хотели сдавать выгодных позиций,  а советские солдаты не могли отступить: ведь до  столицы было всего 150 км. В ходе этой операции погибло около 300 тысяч  советских солдат</a:t>
            </a:r>
            <a:r>
              <a:rPr lang="ru-RU" sz="1400">
                <a:ea typeface="Times New Roman" pitchFamily="18" charset="0"/>
                <a:cs typeface="Calibri" pitchFamily="34" charset="0"/>
              </a:rPr>
              <a:t>. </a:t>
            </a:r>
            <a:r>
              <a:rPr lang="ru-RU" sz="1400">
                <a:latin typeface="Calibri" pitchFamily="34" charset="0"/>
                <a:ea typeface="Times New Roman" pitchFamily="18" charset="0"/>
                <a:cs typeface="Calibri" pitchFamily="34" charset="0"/>
              </a:rPr>
              <a:t>В одном из боев погиб и Василий Малахов, выполняя приказ: «Ни шагу назад». Было ему всего 33 года.</a:t>
            </a:r>
            <a:endParaRPr lang="ru-RU"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igor\Desktop\РАСТИМ ПАТРИОТОВ\Сценарий\Захоронение в Шипун. МАЛАХОВ\P6220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0" y="6426200"/>
            <a:ext cx="9144000" cy="339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              Василий Малахов вернулся на свою малую Родину, которую недолго, но героически защищал.</a:t>
            </a:r>
            <a:endParaRPr lang="ru-RU" sz="1600" dirty="0">
              <a:solidFill>
                <a:schemeClr val="tx1"/>
              </a:solidFill>
              <a:latin typeface="Arial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igor\Desktop\РАСТИМ ПАТРИОТОВ\Сценарий\Захоронение в Шипун. МАЛАХОВ\P62200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1000125" y="6042025"/>
            <a:ext cx="8143875" cy="368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Останки наших земляков были с почестями перезахоронены на родной земле</a:t>
            </a:r>
            <a:r>
              <a:rPr lang="ru-RU" sz="14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.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7220" name="Работа поисковиков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32" fill="hold"/>
                                        <p:tgtEl>
                                          <p:spTgt spid="137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72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7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7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220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5" descr="C:\Users\igor\Desktop\РАСТИМ ПАТРИОТОВ\Сценарий\134133_800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D:\вся информация - здесь\школа\Фотографии\школьные разные фотографии\9мая каритнки\фотографии-открытки 9 мая\фотохроника ВОВ\konets_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856" y="284143"/>
            <a:ext cx="4146969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6564" name="Picture 2" descr="D:\вся информация - здесь\школа\Фотографии\школьные разные фотографии\9мая каритнки\DSC01357-tn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429000"/>
            <a:ext cx="41767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Text Box 7"/>
          <p:cNvSpPr txBox="1">
            <a:spLocks noChangeArrowheads="1"/>
          </p:cNvSpPr>
          <p:nvPr/>
        </p:nvSpPr>
        <p:spPr bwMode="auto">
          <a:xfrm>
            <a:off x="179388" y="5157788"/>
            <a:ext cx="4505325" cy="10699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Прошло уже почти семь десятилетий со дня окончания  этой страшной войны. Наши солдаты долго и упорно сражались за чистое небо, за мирную жизнь.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0" descr="ук77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997200"/>
            <a:ext cx="4500562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11" descr="ук99999"/>
          <p:cNvPicPr>
            <a:picLocks noChangeAspect="1" noChangeArrowheads="1"/>
          </p:cNvPicPr>
          <p:nvPr/>
        </p:nvPicPr>
        <p:blipFill>
          <a:blip r:embed="rId3" cstate="print"/>
          <a:srcRect t="7454"/>
          <a:stretch>
            <a:fillRect/>
          </a:stretch>
        </p:blipFill>
        <p:spPr bwMode="auto">
          <a:xfrm>
            <a:off x="0" y="3284538"/>
            <a:ext cx="4643438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4" cstate="print"/>
          <a:srcRect l="22856" t="7602"/>
          <a:stretch>
            <a:fillRect/>
          </a:stretch>
        </p:blipFill>
        <p:spPr bwMode="auto">
          <a:xfrm>
            <a:off x="4643438" y="3357563"/>
            <a:ext cx="450056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6"/>
          <p:cNvPicPr>
            <a:picLocks noChangeAspect="1" noChangeArrowheads="1"/>
          </p:cNvPicPr>
          <p:nvPr/>
        </p:nvPicPr>
        <p:blipFill>
          <a:blip r:embed="rId5" cstate="print"/>
          <a:srcRect t="9724" b="41650"/>
          <a:stretch>
            <a:fillRect/>
          </a:stretch>
        </p:blipFill>
        <p:spPr bwMode="auto">
          <a:xfrm>
            <a:off x="0" y="0"/>
            <a:ext cx="9144000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Text Box 15"/>
          <p:cNvSpPr txBox="1">
            <a:spLocks noChangeArrowheads="1"/>
          </p:cNvSpPr>
          <p:nvPr/>
        </p:nvSpPr>
        <p:spPr bwMode="auto">
          <a:xfrm>
            <a:off x="0" y="2997200"/>
            <a:ext cx="9144000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</a:rPr>
              <a:t>Но фашизм вновь начинает поднимать свою голову.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/>
          <p:cNvPicPr>
            <a:picLocks noChangeAspect="1" noChangeArrowheads="1"/>
          </p:cNvPicPr>
          <p:nvPr/>
        </p:nvPicPr>
        <p:blipFill>
          <a:blip r:embed="rId2" cstate="print"/>
          <a:srcRect l="15585" t="6761"/>
          <a:stretch>
            <a:fillRect/>
          </a:stretch>
        </p:blipFill>
        <p:spPr bwMode="auto">
          <a:xfrm>
            <a:off x="0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ext Box 5"/>
          <p:cNvSpPr txBox="1">
            <a:spLocks noChangeArrowheads="1"/>
          </p:cNvSpPr>
          <p:nvPr/>
        </p:nvSpPr>
        <p:spPr bwMode="auto">
          <a:xfrm>
            <a:off x="0" y="6032500"/>
            <a:ext cx="9144000" cy="5238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Наши вчерашние союзники превратились сегодня в  потенциальных врагов. Некогда славянская Украина стала новой родиной свастики, а истребление себе подобных для них стало нормой.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96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762375"/>
            <a:ext cx="4643438" cy="3095625"/>
          </a:xfrm>
          <a:noFill/>
        </p:spPr>
      </p:pic>
      <p:pic>
        <p:nvPicPr>
          <p:cNvPr id="69636" name="Picture 3"/>
          <p:cNvPicPr>
            <a:picLocks noChangeAspect="1" noChangeArrowheads="1"/>
          </p:cNvPicPr>
          <p:nvPr/>
        </p:nvPicPr>
        <p:blipFill>
          <a:blip r:embed="rId3" cstate="print"/>
          <a:srcRect l="5840"/>
          <a:stretch>
            <a:fillRect/>
          </a:stretch>
        </p:blipFill>
        <p:spPr bwMode="auto">
          <a:xfrm>
            <a:off x="4500563" y="3751263"/>
            <a:ext cx="4643437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5775" y="0"/>
            <a:ext cx="48482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28466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0" y="2924175"/>
            <a:ext cx="9144000" cy="954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/>
              <a:t>Две украинских области – Донецк и Луганск - попали в чёрный список. Во многих районах нет воды и электричества, люди лишаются своих домов, гибнет безвинное население, на местных кладбищах появляется всё больше и больше безымянных могил… Слёзы и горе матерей, искалеченные судьбы мирных украинцев, истребляемых собственным правительством.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284663" y="0"/>
            <a:ext cx="0" cy="2924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500563" y="3878263"/>
            <a:ext cx="0" cy="29797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5"/>
          <p:cNvSpPr txBox="1">
            <a:spLocks noChangeArrowheads="1"/>
          </p:cNvSpPr>
          <p:nvPr/>
        </p:nvSpPr>
        <p:spPr bwMode="auto">
          <a:xfrm>
            <a:off x="0" y="6165850"/>
            <a:ext cx="9144000" cy="5238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400" b="1"/>
              <a:t>Сейчас Украина переживает страшные страницы истории, наполненные жестокостью, насилием, отсутствием разума, чести, совести, нравственности и справедливости.</a:t>
            </a:r>
          </a:p>
        </p:txBody>
      </p:sp>
      <p:pic>
        <p:nvPicPr>
          <p:cNvPr id="70659" name="Picture 4"/>
          <p:cNvPicPr>
            <a:picLocks noChangeAspect="1" noChangeArrowheads="1"/>
          </p:cNvPicPr>
          <p:nvPr/>
        </p:nvPicPr>
        <p:blipFill>
          <a:blip r:embed="rId2" cstate="print"/>
          <a:srcRect r="11012"/>
          <a:stretch>
            <a:fillRect/>
          </a:stretch>
        </p:blipFill>
        <p:spPr bwMode="auto">
          <a:xfrm>
            <a:off x="0" y="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4" descr="216059676 (350x263, 351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Text Box 5"/>
          <p:cNvSpPr txBox="1">
            <a:spLocks noChangeArrowheads="1"/>
          </p:cNvSpPr>
          <p:nvPr/>
        </p:nvSpPr>
        <p:spPr bwMode="auto">
          <a:xfrm>
            <a:off x="5364163" y="476250"/>
            <a:ext cx="3319462" cy="954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/>
              <a:t>На всех экранах – битва на Майдане!</a:t>
            </a:r>
            <a:br>
              <a:rPr lang="ru-RU" sz="1400" dirty="0"/>
            </a:br>
            <a:r>
              <a:rPr lang="ru-RU" sz="1400" dirty="0"/>
              <a:t>Невинный Киев в дыме и огне.</a:t>
            </a:r>
            <a:br>
              <a:rPr lang="ru-RU" sz="1400" dirty="0"/>
            </a:br>
            <a:r>
              <a:rPr lang="ru-RU" sz="1400" dirty="0"/>
              <a:t>И прошлое сгущается над нами,</a:t>
            </a:r>
            <a:br>
              <a:rPr lang="ru-RU" sz="1400" dirty="0"/>
            </a:br>
            <a:r>
              <a:rPr lang="ru-RU" sz="1400" dirty="0"/>
              <a:t>И очень страшно делается мне!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вся информация - здесь\школа\Фотографии\школьные разные фотографии\храмы россии\4af333418f03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3500438" y="142875"/>
            <a:ext cx="5643562" cy="1639888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2"/>
                </a:solidFill>
              </a:rPr>
              <a:t>Янтарные рассветы, и закаты,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2"/>
                </a:solidFill>
              </a:rPr>
              <a:t>И белизна снегов, и зелень трав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2"/>
                </a:solidFill>
              </a:rPr>
              <a:t>Все это сберегли солдаты,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2"/>
                </a:solidFill>
              </a:rPr>
              <a:t>Врага разбив и смертью смерть поправ,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7"/>
          <p:cNvPicPr>
            <a:picLocks noChangeAspect="1" noChangeArrowheads="1"/>
          </p:cNvPicPr>
          <p:nvPr/>
        </p:nvPicPr>
        <p:blipFill>
          <a:blip r:embed="rId2" cstate="print"/>
          <a:srcRect l="11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6" descr="strelba_468148_001 (247x300, 251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92695"/>
            <a:ext cx="3888432" cy="58326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2708" name="Text Box 7"/>
          <p:cNvSpPr txBox="1">
            <a:spLocks noChangeArrowheads="1"/>
          </p:cNvSpPr>
          <p:nvPr/>
        </p:nvSpPr>
        <p:spPr bwMode="auto">
          <a:xfrm>
            <a:off x="323850" y="5589588"/>
            <a:ext cx="4572000" cy="9540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Скажи, откуда в людях столько зверства?</a:t>
            </a:r>
            <a:br>
              <a:rPr lang="ru-RU" sz="1400"/>
            </a:br>
            <a:r>
              <a:rPr lang="ru-RU" sz="1400"/>
              <a:t>Ногами - беззащитных забивать?</a:t>
            </a:r>
            <a:br>
              <a:rPr lang="ru-RU" sz="1400"/>
            </a:br>
            <a:r>
              <a:rPr lang="ru-RU" sz="1400"/>
              <a:t>Какое у них в памяти наследство?</a:t>
            </a:r>
            <a:br>
              <a:rPr lang="ru-RU" sz="1400"/>
            </a:br>
            <a:r>
              <a:rPr lang="ru-RU" sz="1400"/>
              <a:t>Про все, что было раньше - забывать?!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7"/>
          <p:cNvPicPr>
            <a:picLocks noChangeAspect="1" noChangeArrowheads="1"/>
          </p:cNvPicPr>
          <p:nvPr/>
        </p:nvPicPr>
        <p:blipFill>
          <a:blip r:embed="rId2" cstate="print"/>
          <a:srcRect l="1127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Text Box 5"/>
          <p:cNvSpPr txBox="1">
            <a:spLocks noChangeArrowheads="1"/>
          </p:cNvSpPr>
          <p:nvPr/>
        </p:nvSpPr>
        <p:spPr bwMode="auto">
          <a:xfrm>
            <a:off x="179388" y="5661025"/>
            <a:ext cx="184150" cy="3365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600" b="1"/>
          </a:p>
        </p:txBody>
      </p:sp>
      <p:sp>
        <p:nvSpPr>
          <p:cNvPr id="73732" name="Text Box 9"/>
          <p:cNvSpPr txBox="1">
            <a:spLocks noChangeArrowheads="1"/>
          </p:cNvSpPr>
          <p:nvPr/>
        </p:nvSpPr>
        <p:spPr bwMode="auto">
          <a:xfrm>
            <a:off x="395288" y="5445125"/>
            <a:ext cx="184150" cy="3667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/>
          </a:p>
        </p:txBody>
      </p:sp>
      <p:sp>
        <p:nvSpPr>
          <p:cNvPr id="73733" name="Text Box 11"/>
          <p:cNvSpPr txBox="1">
            <a:spLocks noChangeArrowheads="1"/>
          </p:cNvSpPr>
          <p:nvPr/>
        </p:nvSpPr>
        <p:spPr bwMode="auto">
          <a:xfrm>
            <a:off x="179388" y="5445125"/>
            <a:ext cx="3178175" cy="9540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Война не где-то там, а за стеною!</a:t>
            </a:r>
            <a:br>
              <a:rPr lang="ru-RU" sz="1400"/>
            </a:br>
            <a:r>
              <a:rPr lang="ru-RU" sz="1400"/>
              <a:t>И мертвые не на экране - тут!</a:t>
            </a:r>
            <a:br>
              <a:rPr lang="ru-RU" sz="1400"/>
            </a:br>
            <a:r>
              <a:rPr lang="ru-RU" sz="1400"/>
              <a:t>Все это происходит здесь, со мною!</a:t>
            </a:r>
            <a:br>
              <a:rPr lang="ru-RU" sz="1400"/>
            </a:br>
            <a:r>
              <a:rPr lang="ru-RU" sz="1400"/>
              <a:t>На улице моей бои идут!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ext Box 6"/>
          <p:cNvSpPr txBox="1">
            <a:spLocks noChangeArrowheads="1"/>
          </p:cNvSpPr>
          <p:nvPr/>
        </p:nvSpPr>
        <p:spPr bwMode="auto">
          <a:xfrm>
            <a:off x="6640513" y="57531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4756" name="Text Box 8"/>
          <p:cNvSpPr txBox="1">
            <a:spLocks noChangeArrowheads="1"/>
          </p:cNvSpPr>
          <p:nvPr/>
        </p:nvSpPr>
        <p:spPr bwMode="auto">
          <a:xfrm>
            <a:off x="323850" y="5589588"/>
            <a:ext cx="3201988" cy="9540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Послушай, Украина, хватит боли!</a:t>
            </a:r>
            <a:br>
              <a:rPr lang="ru-RU" sz="1400"/>
            </a:br>
            <a:r>
              <a:rPr lang="ru-RU" sz="1400"/>
              <a:t>И бесконечной крови и огня!</a:t>
            </a:r>
            <a:br>
              <a:rPr lang="ru-RU" sz="1400"/>
            </a:br>
            <a:r>
              <a:rPr lang="ru-RU" sz="1400"/>
              <a:t>Мы по-другому разучились что ли?</a:t>
            </a:r>
            <a:br>
              <a:rPr lang="ru-RU" sz="1400"/>
            </a:br>
            <a:r>
              <a:rPr lang="ru-RU" sz="1400"/>
              <a:t>Без жертв уже не выдержать и дня?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6"/>
          <p:cNvPicPr>
            <a:picLocks noChangeAspect="1" noChangeArrowheads="1"/>
          </p:cNvPicPr>
          <p:nvPr/>
        </p:nvPicPr>
        <p:blipFill>
          <a:blip r:embed="rId2" cstate="print"/>
          <a:srcRect l="1039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9" name="Text Box 5"/>
          <p:cNvSpPr txBox="1">
            <a:spLocks noChangeArrowheads="1"/>
          </p:cNvSpPr>
          <p:nvPr/>
        </p:nvSpPr>
        <p:spPr bwMode="auto">
          <a:xfrm>
            <a:off x="107950" y="5373688"/>
            <a:ext cx="2811463" cy="11699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Остановись!</a:t>
            </a:r>
            <a:br>
              <a:rPr lang="ru-RU" sz="1400"/>
            </a:br>
            <a:r>
              <a:rPr lang="ru-RU" sz="1400"/>
              <a:t>Погромы и убийства</a:t>
            </a:r>
            <a:br>
              <a:rPr lang="ru-RU" sz="1400"/>
            </a:br>
            <a:r>
              <a:rPr lang="ru-RU" sz="1400"/>
              <a:t>Твою страну к трагедии ведут!..</a:t>
            </a:r>
            <a:br>
              <a:rPr lang="ru-RU" sz="1400"/>
            </a:br>
            <a:r>
              <a:rPr lang="ru-RU" sz="1400"/>
              <a:t>И кажется, что силуэт фашиста</a:t>
            </a:r>
            <a:br>
              <a:rPr lang="ru-RU" sz="1400"/>
            </a:br>
            <a:r>
              <a:rPr lang="ru-RU" sz="1400"/>
              <a:t>На улицах мелькает там и тут!</a:t>
            </a:r>
            <a:endParaRPr lang="ru-RU" sz="1600"/>
          </a:p>
        </p:txBody>
      </p:sp>
      <p:sp>
        <p:nvSpPr>
          <p:cNvPr id="75780" name="Rectangle 6"/>
          <p:cNvSpPr>
            <a:spLocks noChangeArrowheads="1"/>
          </p:cNvSpPr>
          <p:nvPr/>
        </p:nvSpPr>
        <p:spPr bwMode="auto">
          <a:xfrm>
            <a:off x="2395538" y="2833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 descr="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5" descr="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305911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8"/>
          <p:cNvPicPr>
            <a:picLocks noChangeAspect="1" noChangeArrowheads="1"/>
          </p:cNvPicPr>
          <p:nvPr/>
        </p:nvPicPr>
        <p:blipFill>
          <a:blip r:embed="rId4" cstate="print"/>
          <a:srcRect t="32890" b="11060"/>
          <a:stretch>
            <a:fillRect/>
          </a:stretch>
        </p:blipFill>
        <p:spPr bwMode="auto">
          <a:xfrm>
            <a:off x="0" y="4076700"/>
            <a:ext cx="91440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0" y="257175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59245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12"/>
          <p:cNvPicPr>
            <a:picLocks noChangeAspect="1" noChangeArrowheads="1"/>
          </p:cNvPicPr>
          <p:nvPr/>
        </p:nvPicPr>
        <p:blipFill>
          <a:blip r:embed="rId7" cstate="print"/>
          <a:srcRect t="3474"/>
          <a:stretch>
            <a:fillRect/>
          </a:stretch>
        </p:blipFill>
        <p:spPr bwMode="auto">
          <a:xfrm>
            <a:off x="5665788" y="0"/>
            <a:ext cx="347821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8" cstate="print"/>
          <a:srcRect l="11760" t="2474" r="11904" b="10088"/>
          <a:stretch>
            <a:fillRect/>
          </a:stretch>
        </p:blipFill>
        <p:spPr bwMode="auto">
          <a:xfrm>
            <a:off x="3491880" y="0"/>
            <a:ext cx="2664296" cy="3356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0" y="3357563"/>
            <a:ext cx="9144000" cy="830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ru-RU" sz="1600" b="1" dirty="0"/>
              <a:t>В настоящее время продолжают наносить удары по ДНР и ЛНР. Только на этот раз, кроме артиллерии, миномётов и установок «Град»  используют финансовое давление на наиболее уязвимые категории населения – пенсионеров, инвалидов, детей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 descr="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1525"/>
            <a:ext cx="4572000" cy="2276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8851" name="Picture 5" descr="у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81525"/>
            <a:ext cx="4572000" cy="2276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8852" name="Picture 6" descr="ку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2132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8853" name="Picture 7" descr="л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0"/>
            <a:ext cx="4572000" cy="2060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8854" name="Text Box 12"/>
          <p:cNvSpPr txBox="1">
            <a:spLocks noChangeArrowheads="1"/>
          </p:cNvSpPr>
          <p:nvPr/>
        </p:nvSpPr>
        <p:spPr bwMode="auto">
          <a:xfrm>
            <a:off x="0" y="6340475"/>
            <a:ext cx="9144000" cy="517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400" b="1"/>
              <a:t>Стреляют каждый день по жилым кварталам, школам, детским садам, больницам, электрическим подстанциям. Их тактика во многом схожа с нанесением ударов немецкой армией в годы ВОВ.</a:t>
            </a:r>
          </a:p>
        </p:txBody>
      </p:sp>
      <p:pic>
        <p:nvPicPr>
          <p:cNvPr id="78855" name="Picture 16" descr="imagesCA0SQ6ZX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060575"/>
            <a:ext cx="4572000" cy="2520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8856" name="Picture 17" descr="imagesCAUSW8P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060575"/>
            <a:ext cx="4572000" cy="2520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5"/>
          <p:cNvSpPr txBox="1">
            <a:spLocks noChangeArrowheads="1"/>
          </p:cNvSpPr>
          <p:nvPr/>
        </p:nvSpPr>
        <p:spPr bwMode="auto">
          <a:xfrm>
            <a:off x="0" y="6032500"/>
            <a:ext cx="9144000" cy="8255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600" b="1"/>
              <a:t>Жителей Донбасса и Луганщины уничтожают физически. Им устроен зверский геноцид. Страшно то, что немцы уничтожали другие народы, а украинцы – своих братьев. </a:t>
            </a:r>
          </a:p>
        </p:txBody>
      </p:sp>
      <p:pic>
        <p:nvPicPr>
          <p:cNvPr id="7885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1317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0"/>
            <a:ext cx="5364162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4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2738"/>
            <a:ext cx="4211638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5" cstate="print"/>
          <a:srcRect t="2727"/>
          <a:stretch>
            <a:fillRect/>
          </a:stretch>
        </p:blipFill>
        <p:spPr bwMode="auto">
          <a:xfrm>
            <a:off x="4211638" y="2852738"/>
            <a:ext cx="4932362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779838" y="0"/>
            <a:ext cx="0" cy="28527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79838" y="2852738"/>
            <a:ext cx="431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211638" y="2852738"/>
            <a:ext cx="0" cy="31686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1\Desktop\УКРАИНА\0a12605b23c0ae4b0ad720a57f87c434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01"/>
          <a:stretch>
            <a:fillRect/>
          </a:stretch>
        </p:blipFill>
        <p:spPr>
          <a:xfrm>
            <a:off x="0" y="0"/>
            <a:ext cx="9212263" cy="6858000"/>
          </a:xfrm>
          <a:noFill/>
        </p:spPr>
      </p:pic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179388" y="188913"/>
            <a:ext cx="4321175" cy="1076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Мне позвонил мой дед, погибший на войне,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И попросил: "Скажи оставшимся в стране,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Которую я спас, что весь мой полк скорбит,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Что от славянских пуль славянский сын убит. </a:t>
            </a:r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044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8089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0593" name="Rectangle 1"/>
          <p:cNvSpPr>
            <a:spLocks noChangeArrowheads="1"/>
          </p:cNvSpPr>
          <p:nvPr/>
        </p:nvSpPr>
        <p:spPr bwMode="auto">
          <a:xfrm>
            <a:off x="179388" y="260350"/>
            <a:ext cx="4464050" cy="1816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Он мне сказал: смотрю отсюда я на вас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И сожалею, что мой рано пробил час.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Я, если б не погиб тогда за вас за всех,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Сказал бы вам сейчас, что самый страшный грех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Друг друга убивать на собственной земле,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Тем веселя врага.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Ведь братья же вы все. </a:t>
            </a:r>
            <a:endParaRPr lang="ru-RU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1\Desktop\УКРАИНА\ed92a_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000" t="1701" r="1727" b="2751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8192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3440113" y="5041900"/>
            <a:ext cx="5703887" cy="1816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Я в 43-м пал, но вас от рабства спас.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Солдатский мой совет послушайте сейчас: </a:t>
            </a:r>
            <a:endParaRPr lang="ru-RU" sz="80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ЛИШЬ ДУЛО ПОВЕРНУВ НА ВНЕШНЕГО ВРАГА, </a:t>
            </a:r>
            <a:endParaRPr lang="ru-RU" sz="800" b="1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ДУШОЮ ОЩУТИВ, ЧТО РОДИНА ОДНА, </a:t>
            </a:r>
            <a:endParaRPr lang="ru-RU" sz="800" b="1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ЛИШЬ ВСПОМНИВ СВОЙ ИСТОК </a:t>
            </a:r>
            <a:endParaRPr lang="ru-RU" sz="800" b="1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И ВСТАВ СПИНОЙ К СТЕНЕ, </a:t>
            </a:r>
            <a:endParaRPr lang="ru-RU" sz="800" b="1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ВЫ ПОБЕДИТЕ ИХ В СВЯЩЕННОЙ (ВНОВЬ) ВОЙНЕ." </a:t>
            </a:r>
            <a:endParaRPr lang="ru-RU" b="1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C:\Users\igor\Desktop\Новая папка (2)\konets_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" name="Облако 10"/>
          <p:cNvSpPr/>
          <p:nvPr/>
        </p:nvSpPr>
        <p:spPr>
          <a:xfrm>
            <a:off x="4857750" y="0"/>
            <a:ext cx="4286250" cy="1685925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Не только за свою страну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Солдаты гибли в ту войну,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А чтобы люди всей земли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Спокойно ночью спать могли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Users\1\Desktop\УКРАИНА\m41rt_41r.otvwa4u94moosc4skg4ow80k.ejcuplo1l0oo0sk8c40s8osc4.th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7500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829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9388" y="5229225"/>
            <a:ext cx="2736850" cy="12001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-"Дед, трубку не клади.</a:t>
            </a:r>
            <a:endParaRPr lang="ru-RU" sz="9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Я всё им передам. </a:t>
            </a:r>
            <a:endParaRPr lang="ru-RU" sz="9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Дед, ты еще звони. </a:t>
            </a:r>
            <a:endParaRPr lang="ru-RU" sz="9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Ты очень нужен нам. </a:t>
            </a:r>
            <a:endParaRPr lang="ru-RU" sz="9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C:\Users\1\Desktop\УКРАИНА\минута молчания\86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956" r="16281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8397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107950" y="5233988"/>
            <a:ext cx="4348163" cy="16017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Твоя земля в огне. </a:t>
            </a:r>
            <a:endParaRPr lang="ru-RU" sz="8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Тут четверть века бой </a:t>
            </a:r>
            <a:endParaRPr lang="ru-RU" sz="8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За души и умы, за память нашу. </a:t>
            </a:r>
            <a:endParaRPr lang="ru-RU" sz="8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Стой! Хочу спросить: когда закончится война?"</a:t>
            </a:r>
            <a:endParaRPr lang="ru-RU" sz="8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-"Когда поймете, что у вас одна страна!!!"</a:t>
            </a:r>
            <a:endParaRPr lang="ru-RU" sz="8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Вчера звонил мой дед, погибший под Орлом</a:t>
            </a:r>
            <a:r>
              <a:rPr lang="ru-RU" sz="1600" dirty="0">
                <a:solidFill>
                  <a:schemeClr val="tx1"/>
                </a:solidFill>
                <a:cs typeface="Arial" charset="0"/>
              </a:rPr>
              <a:t>…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.</a:t>
            </a:r>
            <a:endParaRPr lang="ru-RU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5" descr="C:\Users\igor\Desktop\РАСТИМ ПАТРИОТОВ\Сценарий\134133_800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84995" name="Text Box 7"/>
          <p:cNvSpPr txBox="1">
            <a:spLocks noChangeArrowheads="1"/>
          </p:cNvSpPr>
          <p:nvPr/>
        </p:nvSpPr>
        <p:spPr bwMode="auto">
          <a:xfrm>
            <a:off x="179388" y="5661025"/>
            <a:ext cx="4464050" cy="9540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Четыре года страшных испытаний...</a:t>
            </a:r>
            <a:br>
              <a:rPr lang="ru-RU" sz="1400" b="1"/>
            </a:br>
            <a:r>
              <a:rPr lang="ru-RU" sz="1400" b="1"/>
              <a:t>Потери, жертвы, искалеченные судьбы...</a:t>
            </a:r>
            <a:br>
              <a:rPr lang="ru-RU" sz="1400" b="1"/>
            </a:br>
            <a:r>
              <a:rPr lang="ru-RU" sz="1400" b="1"/>
              <a:t>Война... и тысячи людских страданий!..</a:t>
            </a:r>
            <a:br>
              <a:rPr lang="ru-RU" sz="1400" b="1"/>
            </a:br>
            <a:r>
              <a:rPr lang="ru-RU" sz="1400" b="1"/>
              <a:t>ИМЁН ГЕРОЕВ – НИКОГДА НЕ ПОЗАБУДЕМ!!!</a:t>
            </a:r>
            <a:endParaRPr lang="ru-RU" sz="1200" b="1" i="1"/>
          </a:p>
        </p:txBody>
      </p:sp>
      <p:pic>
        <p:nvPicPr>
          <p:cNvPr id="80901" name="Picture 5" descr="D:\вся информация - здесь\школа\ВОВ\Бойцы московского ополчения на подступах к родному городу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5676900" cy="3648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5" descr="C:\Users\igor\Desktop\РАСТИМ ПАТРИОТОВ\Сценарий\134133_800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86019" name="Text Box 7"/>
          <p:cNvSpPr txBox="1">
            <a:spLocks noChangeArrowheads="1"/>
          </p:cNvSpPr>
          <p:nvPr/>
        </p:nvSpPr>
        <p:spPr bwMode="auto">
          <a:xfrm>
            <a:off x="250825" y="5516563"/>
            <a:ext cx="4535488" cy="95408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Пусть мирных дней отсчёт ведёт Отчизна!</a:t>
            </a:r>
            <a:br>
              <a:rPr lang="ru-RU" sz="1400" b="1"/>
            </a:br>
            <a:r>
              <a:rPr lang="ru-RU" sz="1400" b="1"/>
              <a:t>Людьми пусть правят только МИР и ДОБРОТА!</a:t>
            </a:r>
            <a:br>
              <a:rPr lang="ru-RU" sz="1400" b="1"/>
            </a:br>
            <a:r>
              <a:rPr lang="ru-RU" sz="1400" b="1"/>
              <a:t>Пусть будет ДЕНЬ ПОБЕДЫ над фашизмом –</a:t>
            </a:r>
            <a:br>
              <a:rPr lang="ru-RU" sz="1400" b="1"/>
            </a:br>
            <a:r>
              <a:rPr lang="ru-RU" sz="1400" b="1"/>
              <a:t>ПОБЕДОЙ МИРА на Планете НАВСЕГДА!..</a:t>
            </a:r>
            <a:endParaRPr lang="ru-RU" sz="1400" b="1" i="1"/>
          </a:p>
        </p:txBody>
      </p:sp>
      <p:pic>
        <p:nvPicPr>
          <p:cNvPr id="114690" name="Picture 2" descr="D:\вся информация - здесь\школа\ВОВ\00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20688"/>
            <a:ext cx="3744416" cy="4576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5" descr="C:\Users\igor\Desktop\РАСТИМ ПАТРИОТОВ\Сценарий\134133_800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87043" name="Text Box 7"/>
          <p:cNvSpPr txBox="1">
            <a:spLocks noChangeArrowheads="1"/>
          </p:cNvSpPr>
          <p:nvPr/>
        </p:nvSpPr>
        <p:spPr bwMode="auto">
          <a:xfrm>
            <a:off x="179388" y="5589588"/>
            <a:ext cx="4535487" cy="101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/>
              <a:t/>
            </a:r>
            <a:br>
              <a:rPr lang="ru-RU" sz="1200" b="1"/>
            </a:br>
            <a:r>
              <a:rPr lang="ru-RU" sz="1200" b="1"/>
              <a:t>Пусть люди этот День не позабудут!</a:t>
            </a:r>
            <a:br>
              <a:rPr lang="ru-RU" sz="1200" b="1"/>
            </a:br>
            <a:r>
              <a:rPr lang="ru-RU" sz="1200" b="1"/>
              <a:t>Пусть Память  сохранит те имена,</a:t>
            </a:r>
            <a:br>
              <a:rPr lang="ru-RU" sz="1200" b="1"/>
            </a:br>
            <a:r>
              <a:rPr lang="ru-RU" sz="1200" b="1"/>
              <a:t>Которые приблизили ПОБЕДУ –</a:t>
            </a:r>
            <a:br>
              <a:rPr lang="ru-RU" sz="1200" b="1"/>
            </a:br>
            <a:r>
              <a:rPr lang="ru-RU" sz="1200" b="1"/>
              <a:t>Своими жизнями, перечеркнув, «война»…</a:t>
            </a:r>
            <a:endParaRPr lang="ru-RU" sz="1200" b="1" i="1"/>
          </a:p>
        </p:txBody>
      </p:sp>
      <p:pic>
        <p:nvPicPr>
          <p:cNvPr id="115714" name="Picture 2" descr="D:\вся информация - здесь\школа\ВОВ\00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3897388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5" descr="C:\Users\igor\Desktop\РАСТИМ ПАТРИОТОВ\Сценарий\134133_800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88067" name="Text Box 7"/>
          <p:cNvSpPr txBox="1">
            <a:spLocks noChangeArrowheads="1"/>
          </p:cNvSpPr>
          <p:nvPr/>
        </p:nvSpPr>
        <p:spPr bwMode="auto">
          <a:xfrm>
            <a:off x="179388" y="5876925"/>
            <a:ext cx="4535487" cy="8318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/>
              <a:t>Четыре года испытаний страшных!..</a:t>
            </a:r>
            <a:br>
              <a:rPr lang="ru-RU" sz="1200" b="1"/>
            </a:br>
            <a:r>
              <a:rPr lang="ru-RU" sz="1200" b="1"/>
              <a:t>МИР ПАВШИМ!.. – Не вернувшимся домой!..</a:t>
            </a:r>
            <a:br>
              <a:rPr lang="ru-RU" sz="1200" b="1"/>
            </a:br>
            <a:r>
              <a:rPr lang="ru-RU" sz="1200" b="1"/>
              <a:t>ПОКЛОН ТЫЛОВИКАМ!.. – на смену вставшим!..</a:t>
            </a:r>
            <a:br>
              <a:rPr lang="ru-RU" sz="1200" b="1"/>
            </a:br>
            <a:r>
              <a:rPr lang="ru-RU" sz="1200" b="1"/>
              <a:t>Всем, кто ПОБЕДУ ОДЕРЖАЛ – ПОКЛОН ЗЕМНОЙ!!! </a:t>
            </a:r>
            <a:endParaRPr lang="ru-RU" sz="1200" b="1" i="1"/>
          </a:p>
        </p:txBody>
      </p:sp>
      <p:pic>
        <p:nvPicPr>
          <p:cNvPr id="116738" name="Picture 2" descr="D:\вся информация - здесь\школа\ВОВ\51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5753100" cy="3762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Офицеры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400" b="1" dirty="0" smtClean="0">
                <a:latin typeface="+mj-lt"/>
              </a:rPr>
              <a:t>Список используемой литературы: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Вторая мировая война 1939-1945, М., 1958 г.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Газета «Судьба», № 1, январь 2012 г.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История Великой Отечественной войны Советского Союза, 1941- 1945, т.3, М., 1964 г.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Курская битва, М., 1970 г.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Стратегия фашистской Германии в войне против СССР, М., 1967 г.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</a:t>
            </a:r>
            <a:r>
              <a:rPr lang="ru-RU" sz="1400" dirty="0" smtClean="0">
                <a:latin typeface="+mj-lt"/>
              </a:rPr>
              <a:t>  - </a:t>
            </a:r>
            <a:r>
              <a:rPr lang="ru-RU" sz="1400" dirty="0" smtClean="0">
                <a:latin typeface="+mj-lt"/>
              </a:rPr>
              <a:t>Архив </a:t>
            </a:r>
            <a:r>
              <a:rPr lang="ru-RU" sz="1400" dirty="0" err="1" smtClean="0">
                <a:latin typeface="+mj-lt"/>
              </a:rPr>
              <a:t>Шипуновского</a:t>
            </a:r>
            <a:r>
              <a:rPr lang="ru-RU" sz="1400" dirty="0" smtClean="0">
                <a:latin typeface="+mj-lt"/>
              </a:rPr>
              <a:t> музея.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400" b="1" dirty="0" smtClean="0">
                <a:latin typeface="+mj-lt"/>
              </a:rPr>
              <a:t>Видео: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</a:t>
            </a:r>
            <a:r>
              <a:rPr lang="ru-RU" sz="1400" dirty="0" err="1" smtClean="0">
                <a:latin typeface="+mj-lt"/>
              </a:rPr>
              <a:t>Яндекс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«Документальные фрагменты ВОВ</a:t>
            </a:r>
            <a:r>
              <a:rPr lang="ru-RU" sz="1400" dirty="0" smtClean="0">
                <a:latin typeface="+mj-lt"/>
              </a:rPr>
              <a:t>»;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Документальные </a:t>
            </a:r>
            <a:r>
              <a:rPr lang="ru-RU" sz="1400" dirty="0" smtClean="0">
                <a:latin typeface="+mj-lt"/>
              </a:rPr>
              <a:t>съемки поисковых отрядов «Вахта памяти – 2011г.»;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          - </a:t>
            </a:r>
            <a:r>
              <a:rPr lang="en-US" sz="1400" dirty="0" smtClean="0">
                <a:latin typeface="+mj-lt"/>
              </a:rPr>
              <a:t>Waralbum.ru 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«Военный альбом</a:t>
            </a:r>
            <a:r>
              <a:rPr lang="ru-RU" sz="1400" dirty="0" smtClean="0">
                <a:latin typeface="+mj-lt"/>
              </a:rPr>
              <a:t>»;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smtClean="0">
                <a:latin typeface="+mj-lt"/>
              </a:rPr>
              <a:t> </a:t>
            </a:r>
            <a:r>
              <a:rPr lang="ru-RU" sz="1400" smtClean="0">
                <a:latin typeface="+mj-lt"/>
              </a:rPr>
              <a:t>          - </a:t>
            </a:r>
            <a:r>
              <a:rPr lang="ru-RU" sz="1400" smtClean="0"/>
              <a:t>Фрагменты </a:t>
            </a:r>
            <a:r>
              <a:rPr lang="ru-RU" sz="1400" dirty="0" err="1" smtClean="0"/>
              <a:t>х</a:t>
            </a:r>
            <a:r>
              <a:rPr lang="ru-RU" sz="1400" dirty="0" smtClean="0"/>
              <a:t>/</a:t>
            </a:r>
            <a:r>
              <a:rPr lang="ru-RU" sz="1400" dirty="0" err="1" smtClean="0"/>
              <a:t>ф</a:t>
            </a:r>
            <a:r>
              <a:rPr lang="ru-RU" sz="1400" dirty="0" smtClean="0"/>
              <a:t>: «</a:t>
            </a:r>
            <a:r>
              <a:rPr lang="ru-RU" sz="1400" dirty="0" err="1" smtClean="0"/>
              <a:t>Аты</a:t>
            </a:r>
            <a:r>
              <a:rPr lang="ru-RU" sz="1400" dirty="0" smtClean="0"/>
              <a:t> – баты, шли солдаты», «Брестская крепость», «В бой идут одни старики»</a:t>
            </a:r>
            <a:endParaRPr lang="ru-RU" sz="1400" dirty="0" smtClean="0">
              <a:latin typeface="+mj-lt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400" b="1" dirty="0" smtClean="0">
                <a:latin typeface="+mj-lt"/>
              </a:rPr>
              <a:t>Музыка</a:t>
            </a:r>
            <a:r>
              <a:rPr lang="ru-RU" sz="1400" b="1" dirty="0" smtClean="0">
                <a:latin typeface="+mj-lt"/>
              </a:rPr>
              <a:t>: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b="1" dirty="0" smtClean="0"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          </a:t>
            </a:r>
            <a:r>
              <a:rPr lang="ru-RU" sz="1400" dirty="0" smtClean="0">
                <a:latin typeface="+mj-lt"/>
              </a:rPr>
              <a:t>- </a:t>
            </a:r>
            <a:r>
              <a:rPr lang="ru-RU" sz="1400" dirty="0" err="1" smtClean="0">
                <a:latin typeface="+mj-lt"/>
              </a:rPr>
              <a:t>Сапа-плюсы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«Ты – моя Москва</a:t>
            </a:r>
            <a:r>
              <a:rPr lang="ru-RU" sz="1400" dirty="0" smtClean="0">
                <a:latin typeface="+mj-lt"/>
              </a:rPr>
              <a:t>»;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          </a:t>
            </a:r>
            <a:r>
              <a:rPr lang="ru-RU" sz="1400" dirty="0" smtClean="0">
                <a:latin typeface="+mj-lt"/>
              </a:rPr>
              <a:t>- М</a:t>
            </a:r>
            <a:r>
              <a:rPr lang="ru-RU" sz="1400" dirty="0" smtClean="0">
                <a:latin typeface="+mj-lt"/>
              </a:rPr>
              <a:t>. Бернес «Журавли</a:t>
            </a:r>
            <a:r>
              <a:rPr lang="ru-RU" sz="1400" dirty="0" smtClean="0">
                <a:latin typeface="+mj-lt"/>
              </a:rPr>
              <a:t>»;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          </a:t>
            </a:r>
            <a:r>
              <a:rPr lang="ru-RU" sz="1400" dirty="0" smtClean="0">
                <a:latin typeface="+mj-lt"/>
              </a:rPr>
              <a:t>- Л</a:t>
            </a:r>
            <a:r>
              <a:rPr lang="ru-RU" sz="1400" dirty="0" smtClean="0">
                <a:latin typeface="+mj-lt"/>
              </a:rPr>
              <a:t>. </a:t>
            </a:r>
            <a:r>
              <a:rPr lang="ru-RU" sz="1400" dirty="0" err="1" smtClean="0">
                <a:latin typeface="+mj-lt"/>
              </a:rPr>
              <a:t>Лещенко</a:t>
            </a:r>
            <a:r>
              <a:rPr lang="ru-RU" sz="1400" dirty="0" smtClean="0">
                <a:latin typeface="+mj-lt"/>
              </a:rPr>
              <a:t> «День Победы</a:t>
            </a:r>
            <a:r>
              <a:rPr lang="ru-RU" sz="1400" dirty="0" smtClean="0">
                <a:latin typeface="+mj-lt"/>
              </a:rPr>
              <a:t>»;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          </a:t>
            </a:r>
            <a:r>
              <a:rPr lang="ru-RU" sz="1400" dirty="0" smtClean="0">
                <a:latin typeface="+mj-lt"/>
              </a:rPr>
              <a:t>- Хор </a:t>
            </a:r>
            <a:r>
              <a:rPr lang="ru-RU" sz="1400" dirty="0" smtClean="0">
                <a:latin typeface="+mj-lt"/>
              </a:rPr>
              <a:t>«Вставай, страна огромная</a:t>
            </a:r>
            <a:r>
              <a:rPr lang="ru-RU" sz="1400" dirty="0" smtClean="0">
                <a:latin typeface="+mj-lt"/>
              </a:rPr>
              <a:t>»; 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          </a:t>
            </a:r>
            <a:r>
              <a:rPr lang="ru-RU" sz="1400" dirty="0" smtClean="0">
                <a:latin typeface="+mj-lt"/>
              </a:rPr>
              <a:t>- Поисковые </a:t>
            </a:r>
            <a:r>
              <a:rPr lang="ru-RU" sz="1400" dirty="0" smtClean="0">
                <a:latin typeface="+mj-lt"/>
              </a:rPr>
              <a:t>отряды «Я покажу тебе долину</a:t>
            </a:r>
            <a:r>
              <a:rPr lang="ru-RU" sz="1400" dirty="0" smtClean="0">
                <a:latin typeface="+mj-lt"/>
              </a:rPr>
              <a:t>»;</a:t>
            </a: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ru-RU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          - В.Златоустовский «От героев былых времен».</a:t>
            </a:r>
            <a:endParaRPr lang="ru-RU" sz="1400" dirty="0" smtClean="0">
              <a:latin typeface="+mj-lt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400" b="1" dirty="0" smtClean="0">
                <a:latin typeface="+mj-lt"/>
              </a:rPr>
              <a:t>Стихотворения</a:t>
            </a:r>
            <a:r>
              <a:rPr lang="ru-RU" sz="1400" b="1" dirty="0" smtClean="0">
                <a:latin typeface="+mj-lt"/>
              </a:rPr>
              <a:t>: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b="1" dirty="0" smtClean="0">
                <a:latin typeface="+mj-lt"/>
              </a:rPr>
              <a:t>          </a:t>
            </a:r>
            <a:r>
              <a:rPr lang="ru-RU" sz="1400" dirty="0" smtClean="0">
                <a:latin typeface="+mj-lt"/>
              </a:rPr>
              <a:t>- О. </a:t>
            </a:r>
            <a:r>
              <a:rPr lang="ru-RU" sz="1400" dirty="0" err="1" smtClean="0">
                <a:latin typeface="+mj-lt"/>
              </a:rPr>
              <a:t>Климчук</a:t>
            </a:r>
            <a:r>
              <a:rPr lang="ru-RU" sz="1400" dirty="0" smtClean="0">
                <a:latin typeface="+mj-lt"/>
              </a:rPr>
              <a:t> «Имён героев никогда не позабудем»: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dirty="0" smtClean="0">
                <a:latin typeface="+mj-lt"/>
              </a:rPr>
              <a:t>          - П. Давыдов «Украина в огне. Украина в войне»;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dirty="0" smtClean="0">
                <a:latin typeface="+mj-lt"/>
              </a:rPr>
              <a:t>          - Д. Попов «Июнь. Россия. Воскресенье»;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dirty="0" smtClean="0">
                <a:latin typeface="+mj-lt"/>
              </a:rPr>
              <a:t>          </a:t>
            </a:r>
            <a:r>
              <a:rPr lang="ru-RU" sz="1400" dirty="0" smtClean="0">
                <a:latin typeface="+mj-lt"/>
              </a:rPr>
              <a:t>- </a:t>
            </a:r>
            <a:r>
              <a:rPr lang="ru-RU" sz="1400" dirty="0" smtClean="0">
                <a:latin typeface="+mj-lt"/>
              </a:rPr>
              <a:t>И. Иванов «Штыки от стужи побелели»;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1400" dirty="0" smtClean="0">
                <a:latin typeface="+mj-lt"/>
              </a:rPr>
              <a:t>        </a:t>
            </a:r>
            <a:r>
              <a:rPr lang="ru-RU" sz="1400" dirty="0" smtClean="0">
                <a:latin typeface="+mj-lt"/>
              </a:rPr>
              <a:t>  </a:t>
            </a:r>
            <a:r>
              <a:rPr lang="ru-RU" sz="1400" dirty="0" smtClean="0">
                <a:latin typeface="+mj-lt"/>
              </a:rPr>
              <a:t>- </a:t>
            </a:r>
            <a:r>
              <a:rPr lang="ru-RU" sz="1400" dirty="0" smtClean="0">
                <a:latin typeface="+mj-lt"/>
              </a:rPr>
              <a:t>Н. </a:t>
            </a:r>
            <a:r>
              <a:rPr lang="ru-RU" sz="1400" dirty="0" err="1" smtClean="0">
                <a:latin typeface="+mj-lt"/>
              </a:rPr>
              <a:t>Рудык</a:t>
            </a:r>
            <a:r>
              <a:rPr lang="ru-RU" sz="1400" dirty="0" smtClean="0">
                <a:latin typeface="+mj-lt"/>
              </a:rPr>
              <a:t> «Мне позвонил </a:t>
            </a:r>
            <a:r>
              <a:rPr lang="ru-RU" sz="1400" dirty="0" smtClean="0">
                <a:latin typeface="+mj-lt"/>
              </a:rPr>
              <a:t>мой дед</a:t>
            </a:r>
            <a:r>
              <a:rPr lang="ru-RU" sz="1400" dirty="0" smtClean="0">
                <a:latin typeface="+mj-lt"/>
              </a:rPr>
              <a:t>».</a:t>
            </a:r>
          </a:p>
        </p:txBody>
      </p:sp>
      <p:sp>
        <p:nvSpPr>
          <p:cNvPr id="90115" name="TextBox 3"/>
          <p:cNvSpPr txBox="1">
            <a:spLocks noChangeArrowheads="1"/>
          </p:cNvSpPr>
          <p:nvPr/>
        </p:nvSpPr>
        <p:spPr bwMode="auto">
          <a:xfrm>
            <a:off x="1500188" y="428625"/>
            <a:ext cx="6357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Используемые материалы: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C:\Users\igor\Desktop\РАСТИМ ПАТРИОТОВ\10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14282" y="428604"/>
            <a:ext cx="3071834" cy="2062103"/>
          </a:xfrm>
          <a:prstGeom prst="rect">
            <a:avLst/>
          </a:prstGeom>
          <a:ln>
            <a:headEnd/>
            <a:tailEnd/>
          </a:ln>
          <a:scene3d>
            <a:camera prst="perspective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Последним мирным днём 1941 года была суббота. После обычной трудовой недели миллионы советских людей отправились </a:t>
            </a:r>
            <a:r>
              <a:rPr lang="ru-RU" sz="16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отдыхать</a:t>
            </a:r>
            <a:r>
              <a:rPr lang="ru-RU" sz="1400" dirty="0">
                <a:solidFill>
                  <a:schemeClr val="tx1"/>
                </a:solidFill>
                <a:ea typeface="Times New Roman" pitchFamily="18" charset="0"/>
                <a:cs typeface="Calibri" pitchFamily="34" charset="0"/>
              </a:rPr>
              <a:t>. Лишь продолжали  дымить трубы, безостановочно работающих предприятий, по железным дорогам мчались грузовые и пассажирские поезда…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8612" name="Picture 4" descr="C:\Users\igor\Desktop\РАСТИМ ПАТРИОТОВ\75474752_22romash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75298"/>
            <a:ext cx="5072098" cy="36489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8613" name="Picture 5" descr="C:\Users\igor\Desktop\РАСТИМ ПАТРИОТОВ\800_3e31aa75be956ad4cb73f6ea37f19f5f.jpg"/>
          <p:cNvPicPr>
            <a:picLocks noChangeAspect="1" noChangeArrowheads="1"/>
          </p:cNvPicPr>
          <p:nvPr/>
        </p:nvPicPr>
        <p:blipFill>
          <a:blip r:embed="rId4" cstate="print"/>
          <a:srcRect l="5937" t="20361" r="6875"/>
          <a:stretch>
            <a:fillRect/>
          </a:stretch>
        </p:blipFill>
        <p:spPr bwMode="auto">
          <a:xfrm rot="21139899">
            <a:off x="4358533" y="3903761"/>
            <a:ext cx="4085580" cy="27149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8610" name="Picture 2" descr="C:\Users\igor\Desktop\РАСТИМ ПАТРИОТОВ\1308654665_0004-7985f092a6ff854ac9eca81dad8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23661"/>
          <a:stretch>
            <a:fillRect/>
          </a:stretch>
        </p:blipFill>
        <p:spPr>
          <a:xfrm>
            <a:off x="214282" y="2857496"/>
            <a:ext cx="3929090" cy="3860167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rgbClr val="98BAE5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3483</TotalTime>
  <Words>2509</Words>
  <Application>Microsoft Office PowerPoint</Application>
  <PresentationFormat>Экран (4:3)</PresentationFormat>
  <Paragraphs>165</Paragraphs>
  <Slides>87</Slides>
  <Notes>1</Notes>
  <HiddenSlides>0</HiddenSlides>
  <MMClips>9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87</vt:i4>
      </vt:variant>
    </vt:vector>
  </HeadingPairs>
  <TitlesOfParts>
    <vt:vector size="89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память</dc:title>
  <dc:creator>igor</dc:creator>
  <cp:lastModifiedBy>1</cp:lastModifiedBy>
  <cp:revision>310</cp:revision>
  <dcterms:created xsi:type="dcterms:W3CDTF">2012-10-19T14:14:39Z</dcterms:created>
  <dcterms:modified xsi:type="dcterms:W3CDTF">2015-01-25T10:37:40Z</dcterms:modified>
</cp:coreProperties>
</file>