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73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9" r:id="rId15"/>
    <p:sldId id="267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928" autoAdjust="0"/>
  </p:normalViewPr>
  <p:slideViewPr>
    <p:cSldViewPr>
      <p:cViewPr varScale="1">
        <p:scale>
          <a:sx n="37" d="100"/>
          <a:sy n="37" d="100"/>
        </p:scale>
        <p:origin x="-130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2881F3-E3CB-422C-B2CD-C19589486190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67C02-8385-4F68-87C4-1DAC5BA505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67C02-8385-4F68-87C4-1DAC5BA5059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E67C02-8385-4F68-87C4-1DAC5BA50596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8848B-A32E-481F-8165-081568880DA9}" type="datetimeFigureOut">
              <a:rPr lang="ru-RU" smtClean="0"/>
              <a:pPr/>
              <a:t>29.03.2015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9D707-59BE-4336-AC49-97A892AB67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136904" cy="2448273"/>
          </a:xfrm>
        </p:spPr>
        <p:txBody>
          <a:bodyPr>
            <a:noAutofit/>
          </a:bodyPr>
          <a:lstStyle/>
          <a:p>
            <a:r>
              <a:rPr lang="ru-RU" sz="9600" dirty="0" smtClean="0"/>
              <a:t>Фосфор</a:t>
            </a:r>
            <a:endParaRPr lang="ru-RU" sz="9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64088" y="4293096"/>
            <a:ext cx="3240360" cy="1345704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Гафарова </a:t>
            </a:r>
            <a:r>
              <a:rPr lang="ru-RU" dirty="0" err="1" smtClean="0"/>
              <a:t>Алфинур</a:t>
            </a:r>
            <a:r>
              <a:rPr lang="ru-RU" dirty="0" smtClean="0"/>
              <a:t> </a:t>
            </a:r>
            <a:r>
              <a:rPr lang="ru-RU" dirty="0" err="1" smtClean="0"/>
              <a:t>Замилевна</a:t>
            </a:r>
            <a:endParaRPr lang="ru-RU" smtClean="0"/>
          </a:p>
          <a:p>
            <a:r>
              <a:rPr lang="ru-RU" smtClean="0"/>
              <a:t>Учитель </a:t>
            </a:r>
            <a:r>
              <a:rPr lang="ru-RU" dirty="0" smtClean="0"/>
              <a:t>химии МБОУ «</a:t>
            </a:r>
            <a:r>
              <a:rPr lang="ru-RU" dirty="0" err="1" smtClean="0"/>
              <a:t>Елховская</a:t>
            </a:r>
            <a:r>
              <a:rPr lang="ru-RU" dirty="0" smtClean="0"/>
              <a:t> СОШ» </a:t>
            </a:r>
            <a:r>
              <a:rPr lang="ru-RU" dirty="0" err="1" smtClean="0"/>
              <a:t>Альметьевского</a:t>
            </a:r>
            <a:r>
              <a:rPr lang="ru-RU" dirty="0" smtClean="0"/>
              <a:t> муниципального района Республики Татарстан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Аллотропия- явление, когда один и то же химический элемент образует несколько простых веществ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292080" y="1268760"/>
            <a:ext cx="3851920" cy="55892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Химический элемент фосфор образует несколько </a:t>
            </a:r>
            <a:r>
              <a:rPr lang="ru-RU" dirty="0" err="1" smtClean="0"/>
              <a:t>аллотропных</a:t>
            </a:r>
            <a:r>
              <a:rPr lang="ru-RU" dirty="0" smtClean="0"/>
              <a:t> модификаций. Наиболее известны </a:t>
            </a:r>
            <a:r>
              <a:rPr lang="ru-RU" i="1" dirty="0" smtClean="0"/>
              <a:t>белый фосфор </a:t>
            </a:r>
            <a:r>
              <a:rPr lang="ru-RU" dirty="0" smtClean="0"/>
              <a:t>и </a:t>
            </a:r>
            <a:r>
              <a:rPr lang="ru-RU" i="1" dirty="0" smtClean="0"/>
              <a:t>красный фосфор.</a:t>
            </a:r>
            <a:endParaRPr lang="ru-RU" dirty="0" smtClean="0"/>
          </a:p>
          <a:p>
            <a:r>
              <a:rPr lang="ru-RU" dirty="0" smtClean="0"/>
              <a:t> При длительном нагревании без доступа воздуха белый фосфор желтеет и постепенно превращается в красный. Красный фосфор при нагревании в таких же условиях превращается в пар, при конденсации которого образуется белый фосфор.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PhosphComby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268760"/>
            <a:ext cx="5292080" cy="5589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4932040" y="0"/>
            <a:ext cx="4211960" cy="685800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Белый, красный и черный фосфор – </a:t>
            </a:r>
            <a:r>
              <a:rPr lang="ru-RU" sz="2000" dirty="0" err="1" smtClean="0"/>
              <a:t>аллотропные</a:t>
            </a:r>
            <a:r>
              <a:rPr lang="ru-RU" sz="2000" dirty="0" smtClean="0"/>
              <a:t> модификации фосфора.</a:t>
            </a:r>
          </a:p>
          <a:p>
            <a:r>
              <a:rPr lang="ru-RU" sz="2000" dirty="0" smtClean="0"/>
              <a:t>Они резко различаются по физическим свойствам. (</a:t>
            </a:r>
            <a:r>
              <a:rPr lang="ru-RU" sz="2000" dirty="0" err="1" smtClean="0"/>
              <a:t>учебник,табл</a:t>
            </a:r>
            <a:r>
              <a:rPr lang="ru-RU" sz="2000" dirty="0" smtClean="0"/>
              <a:t> 16).</a:t>
            </a:r>
          </a:p>
          <a:p>
            <a:r>
              <a:rPr lang="ru-RU" sz="2000" dirty="0" smtClean="0"/>
              <a:t>Белый фосфор имеет молекулярное строение. Белый фосфор состоит из молекул </a:t>
            </a:r>
            <a:r>
              <a:rPr lang="ru-RU" sz="2000" i="1" dirty="0" smtClean="0"/>
              <a:t>P</a:t>
            </a:r>
            <a:r>
              <a:rPr lang="ru-RU" sz="2000" i="1" baseline="-25000" dirty="0" smtClean="0"/>
              <a:t>4</a:t>
            </a:r>
            <a:r>
              <a:rPr lang="ru-RU" sz="2000" i="1" dirty="0" smtClean="0"/>
              <a:t> </a:t>
            </a:r>
            <a:endParaRPr lang="ru-RU" sz="2000" dirty="0" smtClean="0"/>
          </a:p>
          <a:p>
            <a:r>
              <a:rPr lang="ru-RU" sz="2000" dirty="0"/>
              <a:t>Химически белый фосфор чрезвычайно активен</a:t>
            </a:r>
            <a:endParaRPr lang="ru-RU" sz="2000" dirty="0" smtClean="0"/>
          </a:p>
          <a:p>
            <a:r>
              <a:rPr lang="ru-RU" sz="2000" dirty="0" smtClean="0"/>
              <a:t>Красный и черный фосфор имеют атомную кристаллическую решетку.</a:t>
            </a:r>
          </a:p>
          <a:p>
            <a:r>
              <a:rPr lang="ru-RU" sz="2000" dirty="0"/>
              <a:t>Химическая активность красного фосфора значительно ниже, чем у </a:t>
            </a:r>
            <a:r>
              <a:rPr lang="ru-RU" sz="2000" dirty="0" smtClean="0"/>
              <a:t>белого.</a:t>
            </a:r>
          </a:p>
          <a:p>
            <a:r>
              <a:rPr lang="ru-RU" sz="2000" dirty="0" smtClean="0"/>
              <a:t>Черный фосфор химически </a:t>
            </a:r>
            <a:r>
              <a:rPr lang="ru-RU" sz="2000" dirty="0"/>
              <a:t>наименее активная форма элементарного </a:t>
            </a:r>
            <a:r>
              <a:rPr lang="ru-RU" sz="2000" dirty="0" smtClean="0"/>
              <a:t>фосфора</a:t>
            </a:r>
          </a:p>
          <a:p>
            <a:endParaRPr lang="ru-RU" sz="2000" dirty="0"/>
          </a:p>
        </p:txBody>
      </p:sp>
      <p:pic>
        <p:nvPicPr>
          <p:cNvPr id="2" name="Picture 2" descr="C:\Users\Admin\Pictures\file3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00025"/>
            <a:ext cx="4762500" cy="6657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Химические свойства фосфора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dirty="0"/>
              <a:t>Химические свойства белого и красного фосфора близки, но белый фосфор химически более активен.</a:t>
            </a:r>
          </a:p>
          <a:p>
            <a:r>
              <a:rPr lang="ru-RU" dirty="0"/>
              <a:t>Белый фосфор самовоспламеняется на воздухе, а красный горит при поджигании:</a:t>
            </a:r>
          </a:p>
          <a:p>
            <a:r>
              <a:rPr lang="ru-RU" dirty="0"/>
              <a:t>4P + 5O</a:t>
            </a:r>
            <a:r>
              <a:rPr lang="ru-RU" baseline="-25000" dirty="0"/>
              <a:t>2 </a:t>
            </a:r>
            <a:r>
              <a:rPr lang="ru-RU" dirty="0"/>
              <a:t>→ 2P</a:t>
            </a:r>
            <a:r>
              <a:rPr lang="ru-RU" baseline="-25000" dirty="0"/>
              <a:t>2</a:t>
            </a:r>
            <a:r>
              <a:rPr lang="ru-RU" dirty="0"/>
              <a:t>O</a:t>
            </a:r>
            <a:r>
              <a:rPr lang="ru-RU" baseline="-25000" dirty="0"/>
              <a:t>5</a:t>
            </a:r>
            <a:r>
              <a:rPr lang="ru-RU" dirty="0"/>
              <a:t> (с избытком кислорода),</a:t>
            </a:r>
          </a:p>
          <a:p>
            <a:r>
              <a:rPr lang="ru-RU" dirty="0"/>
              <a:t>4P + 3O</a:t>
            </a:r>
            <a:r>
              <a:rPr lang="ru-RU" baseline="-25000" dirty="0"/>
              <a:t>2</a:t>
            </a:r>
            <a:r>
              <a:rPr lang="ru-RU" dirty="0"/>
              <a:t> → 2P</a:t>
            </a:r>
            <a:r>
              <a:rPr lang="ru-RU" baseline="-25000" dirty="0"/>
              <a:t>2</a:t>
            </a:r>
            <a:r>
              <a:rPr lang="ru-RU" dirty="0"/>
              <a:t>O</a:t>
            </a:r>
            <a:r>
              <a:rPr lang="ru-RU" baseline="-25000" dirty="0"/>
              <a:t>3</a:t>
            </a:r>
            <a:r>
              <a:rPr lang="ru-RU" dirty="0"/>
              <a:t> (при медленном окислении или при недостатке кислорода).</a:t>
            </a:r>
          </a:p>
          <a:p>
            <a:r>
              <a:rPr lang="ru-RU" dirty="0" smtClean="0"/>
              <a:t>При </a:t>
            </a:r>
            <a:r>
              <a:rPr lang="ru-RU" dirty="0"/>
              <a:t>взаимодействии с металлами образуются </a:t>
            </a:r>
            <a:r>
              <a:rPr lang="ru-RU" b="1" i="1" dirty="0"/>
              <a:t>фосфиды</a:t>
            </a:r>
            <a:r>
              <a:rPr lang="ru-RU" i="1" dirty="0"/>
              <a:t>:</a:t>
            </a:r>
            <a:endParaRPr lang="ru-RU" dirty="0"/>
          </a:p>
          <a:p>
            <a:r>
              <a:rPr lang="ru-RU" i="1" dirty="0"/>
              <a:t>3Ca + 2P = Ca</a:t>
            </a:r>
            <a:r>
              <a:rPr lang="ru-RU" i="1" baseline="-25000" dirty="0"/>
              <a:t>3</a:t>
            </a:r>
            <a:r>
              <a:rPr lang="ru-RU" i="1" dirty="0"/>
              <a:t>P</a:t>
            </a:r>
            <a:r>
              <a:rPr lang="ru-RU" i="1" baseline="-25000" dirty="0"/>
              <a:t>2</a:t>
            </a:r>
            <a:r>
              <a:rPr lang="ru-RU" i="1" dirty="0" smtClean="0"/>
              <a:t>.</a:t>
            </a:r>
          </a:p>
          <a:p>
            <a:r>
              <a:rPr lang="ru-RU" b="1" dirty="0" smtClean="0"/>
              <a:t>С </a:t>
            </a:r>
            <a:r>
              <a:rPr lang="ru-RU" b="1" dirty="0"/>
              <a:t>водородом фосфор не реагирует</a:t>
            </a:r>
            <a:r>
              <a:rPr lang="ru-RU" dirty="0"/>
              <a:t>, но при разложении </a:t>
            </a:r>
            <a:r>
              <a:rPr lang="ru-RU" dirty="0" smtClean="0"/>
              <a:t> водой или кислотами фосфидов </a:t>
            </a:r>
            <a:r>
              <a:rPr lang="ru-RU" dirty="0"/>
              <a:t>образуется </a:t>
            </a:r>
            <a:r>
              <a:rPr lang="ru-RU" b="1" dirty="0" err="1"/>
              <a:t>фосфин</a:t>
            </a:r>
            <a:r>
              <a:rPr lang="ru-RU" b="1" dirty="0"/>
              <a:t> </a:t>
            </a:r>
            <a:r>
              <a:rPr lang="ru-RU" dirty="0"/>
              <a:t>PH</a:t>
            </a:r>
            <a:r>
              <a:rPr lang="ru-RU" baseline="-25000" dirty="0"/>
              <a:t>3</a:t>
            </a:r>
            <a:r>
              <a:rPr lang="ru-RU" dirty="0"/>
              <a:t> — ядовитый газ с неприятным запахом:</a:t>
            </a:r>
          </a:p>
          <a:p>
            <a:r>
              <a:rPr lang="ru-RU" i="1" dirty="0"/>
              <a:t>Ca</a:t>
            </a:r>
            <a:r>
              <a:rPr lang="ru-RU" i="1" baseline="-25000" dirty="0"/>
              <a:t>3</a:t>
            </a:r>
            <a:r>
              <a:rPr lang="ru-RU" i="1" dirty="0"/>
              <a:t>P</a:t>
            </a:r>
            <a:r>
              <a:rPr lang="ru-RU" i="1" baseline="-25000" dirty="0"/>
              <a:t>2</a:t>
            </a:r>
            <a:r>
              <a:rPr lang="ru-RU" i="1" dirty="0"/>
              <a:t> + 6HCl  = 3CaCl</a:t>
            </a:r>
            <a:r>
              <a:rPr lang="ru-RU" i="1" baseline="-25000" dirty="0"/>
              <a:t>2</a:t>
            </a:r>
            <a:r>
              <a:rPr lang="ru-RU" i="1" dirty="0"/>
              <a:t> + 2PH</a:t>
            </a:r>
            <a:r>
              <a:rPr lang="ru-RU" i="1" baseline="-25000" dirty="0"/>
              <a:t>3</a:t>
            </a:r>
            <a:r>
              <a:rPr lang="ru-RU" i="1" dirty="0"/>
              <a:t> ↑</a:t>
            </a:r>
            <a:r>
              <a:rPr lang="ru-RU" i="1" dirty="0" smtClean="0"/>
              <a:t>.</a:t>
            </a:r>
          </a:p>
          <a:p>
            <a:r>
              <a:rPr lang="ru-RU" i="1" dirty="0" smtClean="0"/>
              <a:t>Ca</a:t>
            </a:r>
            <a:r>
              <a:rPr lang="ru-RU" i="1" baseline="-25000" dirty="0" smtClean="0"/>
              <a:t>3</a:t>
            </a:r>
            <a:r>
              <a:rPr lang="ru-RU" i="1" dirty="0" smtClean="0"/>
              <a:t>P</a:t>
            </a:r>
            <a:r>
              <a:rPr lang="ru-RU" i="1" baseline="-25000" dirty="0" smtClean="0"/>
              <a:t>2</a:t>
            </a:r>
            <a:r>
              <a:rPr lang="ru-RU" i="1" dirty="0" smtClean="0"/>
              <a:t> + 6H</a:t>
            </a:r>
            <a:r>
              <a:rPr lang="ru-RU" i="1" baseline="-25000" dirty="0" smtClean="0"/>
              <a:t>2</a:t>
            </a:r>
            <a:r>
              <a:rPr lang="ru-RU" i="1" dirty="0" smtClean="0"/>
              <a:t>O = 3Ca(OH)</a:t>
            </a:r>
            <a:r>
              <a:rPr lang="ru-RU" i="1" baseline="-25000" dirty="0" smtClean="0"/>
              <a:t>2</a:t>
            </a:r>
            <a:r>
              <a:rPr lang="ru-RU" i="1" dirty="0" smtClean="0"/>
              <a:t> + 2PH</a:t>
            </a:r>
            <a:r>
              <a:rPr lang="ru-RU" i="1" baseline="-25000" dirty="0" smtClean="0"/>
              <a:t>3</a:t>
            </a:r>
            <a:r>
              <a:rPr lang="ru-RU" i="1" dirty="0" smtClean="0"/>
              <a:t> ↑</a:t>
            </a:r>
            <a:r>
              <a:rPr lang="ru-RU" b="1" dirty="0"/>
              <a:t> </a:t>
            </a:r>
            <a:endParaRPr lang="ru-RU" b="1" dirty="0" smtClean="0"/>
          </a:p>
          <a:p>
            <a:r>
              <a:rPr lang="ru-RU" b="1" dirty="0" smtClean="0"/>
              <a:t>Свойства </a:t>
            </a:r>
            <a:r>
              <a:rPr lang="ru-RU" b="1" dirty="0" err="1"/>
              <a:t>фосфина</a:t>
            </a:r>
            <a:r>
              <a:rPr lang="ru-RU" b="1" dirty="0"/>
              <a:t> </a:t>
            </a:r>
            <a:r>
              <a:rPr lang="ru-RU" dirty="0"/>
              <a:t>-</a:t>
            </a:r>
          </a:p>
          <a:p>
            <a:r>
              <a:rPr lang="en-US" dirty="0"/>
              <a:t>PH</a:t>
            </a:r>
            <a:r>
              <a:rPr lang="en-US" baseline="-25000" dirty="0"/>
              <a:t>3</a:t>
            </a:r>
            <a:r>
              <a:rPr lang="en-US" dirty="0"/>
              <a:t> + 2O</a:t>
            </a:r>
            <a:r>
              <a:rPr lang="en-US" baseline="-25000" dirty="0"/>
              <a:t>2</a:t>
            </a:r>
            <a:r>
              <a:rPr lang="en-US" dirty="0"/>
              <a:t> = H</a:t>
            </a:r>
            <a:r>
              <a:rPr lang="en-US" baseline="-25000" dirty="0"/>
              <a:t>3</a:t>
            </a:r>
            <a:r>
              <a:rPr lang="en-US" dirty="0"/>
              <a:t>PO</a:t>
            </a:r>
            <a:r>
              <a:rPr lang="en-US" baseline="-25000" dirty="0"/>
              <a:t>4</a:t>
            </a:r>
            <a:r>
              <a:rPr lang="en-US" dirty="0"/>
              <a:t>.</a:t>
            </a:r>
          </a:p>
          <a:p>
            <a:r>
              <a:rPr lang="en-US" dirty="0"/>
              <a:t>PH</a:t>
            </a:r>
            <a:r>
              <a:rPr lang="en-US" baseline="-25000" dirty="0"/>
              <a:t>3</a:t>
            </a:r>
            <a:r>
              <a:rPr lang="en-US" dirty="0"/>
              <a:t> + HI = PH</a:t>
            </a:r>
            <a:r>
              <a:rPr lang="en-US" baseline="-25000" dirty="0"/>
              <a:t>4</a:t>
            </a:r>
            <a:r>
              <a:rPr lang="en-US" dirty="0"/>
              <a:t>I</a:t>
            </a:r>
          </a:p>
          <a:p>
            <a:r>
              <a:rPr lang="ru-RU" i="1" dirty="0" smtClean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 неметаллами — восстановитель:</a:t>
            </a:r>
          </a:p>
          <a:p>
            <a:r>
              <a:rPr lang="ru-RU" dirty="0"/>
              <a:t>2P + 3S → P</a:t>
            </a:r>
            <a:r>
              <a:rPr lang="ru-RU" baseline="-25000" dirty="0"/>
              <a:t>2</a:t>
            </a:r>
            <a:r>
              <a:rPr lang="ru-RU" dirty="0"/>
              <a:t>S</a:t>
            </a:r>
            <a:r>
              <a:rPr lang="ru-RU" baseline="-25000" dirty="0"/>
              <a:t>3</a:t>
            </a:r>
            <a:r>
              <a:rPr lang="ru-RU" dirty="0"/>
              <a:t>,</a:t>
            </a:r>
          </a:p>
          <a:p>
            <a:r>
              <a:rPr lang="ru-RU" dirty="0"/>
              <a:t>2P + 3Cl</a:t>
            </a:r>
            <a:r>
              <a:rPr lang="ru-RU" baseline="-25000" dirty="0"/>
              <a:t>2 </a:t>
            </a:r>
            <a:r>
              <a:rPr lang="ru-RU" dirty="0"/>
              <a:t>→ 2PCl</a:t>
            </a:r>
            <a:r>
              <a:rPr lang="ru-RU" baseline="-25000" dirty="0"/>
              <a:t>3</a:t>
            </a:r>
            <a:r>
              <a:rPr lang="ru-RU" dirty="0"/>
              <a:t>.</a:t>
            </a:r>
          </a:p>
          <a:p>
            <a:r>
              <a:rPr lang="ru-RU" dirty="0" smtClean="0"/>
              <a:t>Сильные </a:t>
            </a:r>
            <a:r>
              <a:rPr lang="ru-RU" dirty="0"/>
              <a:t>окислители превращают фосфор в фосфорную кислоту: </a:t>
            </a:r>
            <a:endParaRPr lang="ru-RU" dirty="0" smtClean="0"/>
          </a:p>
          <a:p>
            <a:r>
              <a:rPr lang="pt-BR" dirty="0" smtClean="0"/>
              <a:t>3P </a:t>
            </a:r>
            <a:r>
              <a:rPr lang="pt-BR" dirty="0"/>
              <a:t>+ 5HNO</a:t>
            </a:r>
            <a:r>
              <a:rPr lang="pt-BR" baseline="-25000" dirty="0"/>
              <a:t>3</a:t>
            </a:r>
            <a:r>
              <a:rPr lang="pt-BR" dirty="0"/>
              <a:t> + 2H</a:t>
            </a:r>
            <a:r>
              <a:rPr lang="pt-BR" baseline="-25000" dirty="0"/>
              <a:t>2</a:t>
            </a:r>
            <a:r>
              <a:rPr lang="pt-BR" dirty="0"/>
              <a:t>O → 3H</a:t>
            </a:r>
            <a:r>
              <a:rPr lang="pt-BR" baseline="-25000" dirty="0"/>
              <a:t>3</a:t>
            </a:r>
            <a:r>
              <a:rPr lang="pt-BR" dirty="0"/>
              <a:t>PO</a:t>
            </a:r>
            <a:r>
              <a:rPr lang="pt-BR" baseline="-25000" dirty="0"/>
              <a:t>4</a:t>
            </a:r>
            <a:r>
              <a:rPr lang="pt-BR" dirty="0"/>
              <a:t> + 5NO;</a:t>
            </a:r>
          </a:p>
          <a:p>
            <a:r>
              <a:rPr lang="pt-BR" dirty="0"/>
              <a:t>2P + 5H</a:t>
            </a:r>
            <a:r>
              <a:rPr lang="pt-BR" baseline="-25000" dirty="0"/>
              <a:t>2</a:t>
            </a:r>
            <a:r>
              <a:rPr lang="pt-BR" dirty="0"/>
              <a:t>SO</a:t>
            </a:r>
            <a:r>
              <a:rPr lang="pt-BR" baseline="-25000" dirty="0"/>
              <a:t>4</a:t>
            </a:r>
            <a:r>
              <a:rPr lang="pt-BR" dirty="0"/>
              <a:t> → 2H</a:t>
            </a:r>
            <a:r>
              <a:rPr lang="pt-BR" baseline="-25000" dirty="0"/>
              <a:t>3</a:t>
            </a:r>
            <a:r>
              <a:rPr lang="pt-BR" dirty="0"/>
              <a:t>PO</a:t>
            </a:r>
            <a:r>
              <a:rPr lang="pt-BR" baseline="-25000" dirty="0"/>
              <a:t>4 </a:t>
            </a:r>
            <a:r>
              <a:rPr lang="pt-BR" dirty="0"/>
              <a:t>+ 5SO</a:t>
            </a:r>
            <a:r>
              <a:rPr lang="pt-BR" baseline="-25000" dirty="0"/>
              <a:t>2</a:t>
            </a:r>
            <a:r>
              <a:rPr lang="pt-BR" dirty="0"/>
              <a:t> + 2H</a:t>
            </a:r>
            <a:r>
              <a:rPr lang="pt-BR" baseline="-25000" dirty="0"/>
              <a:t>2</a:t>
            </a:r>
            <a:r>
              <a:rPr lang="pt-BR" dirty="0"/>
              <a:t>O.</a:t>
            </a:r>
          </a:p>
          <a:p>
            <a:r>
              <a:rPr lang="ru-RU" dirty="0"/>
              <a:t>Реакция окисления также происходит при поджигании спичек, в качестве окислителя выступает бертолетова соль:</a:t>
            </a:r>
          </a:p>
          <a:p>
            <a:r>
              <a:rPr lang="ru-RU" dirty="0"/>
              <a:t>6P + 5KClO</a:t>
            </a:r>
            <a:r>
              <a:rPr lang="ru-RU" baseline="-25000" dirty="0"/>
              <a:t>3</a:t>
            </a:r>
            <a:r>
              <a:rPr lang="ru-RU" dirty="0"/>
              <a:t> → 5KCl + </a:t>
            </a:r>
            <a:r>
              <a:rPr lang="ru-RU" dirty="0" smtClean="0"/>
              <a:t>3P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5</a:t>
            </a:r>
          </a:p>
          <a:p>
            <a:r>
              <a:rPr lang="ru-RU" dirty="0"/>
              <a:t>В холодных концентрированных растворах </a:t>
            </a:r>
            <a:r>
              <a:rPr lang="ru-RU" dirty="0" smtClean="0"/>
              <a:t> щелочей</a:t>
            </a:r>
            <a:r>
              <a:rPr lang="ru-RU" dirty="0"/>
              <a:t> </a:t>
            </a:r>
            <a:r>
              <a:rPr lang="ru-RU" dirty="0" smtClean="0"/>
              <a:t>медленно </a:t>
            </a:r>
            <a:r>
              <a:rPr lang="ru-RU" dirty="0"/>
              <a:t>протекает реакция </a:t>
            </a:r>
            <a:r>
              <a:rPr lang="ru-RU" dirty="0" err="1"/>
              <a:t>диспропорционирования</a:t>
            </a:r>
            <a:r>
              <a:rPr lang="ru-RU" dirty="0"/>
              <a:t>:</a:t>
            </a:r>
            <a:endParaRPr lang="ru-RU" baseline="-25000" dirty="0" smtClean="0"/>
          </a:p>
          <a:p>
            <a:r>
              <a:rPr lang="ru-RU" dirty="0" smtClean="0"/>
              <a:t>4</a:t>
            </a:r>
            <a:r>
              <a:rPr lang="pl-PL" dirty="0" smtClean="0"/>
              <a:t>P </a:t>
            </a:r>
            <a:r>
              <a:rPr lang="pl-PL" dirty="0"/>
              <a:t>+ </a:t>
            </a:r>
            <a:r>
              <a:rPr lang="ru-RU" dirty="0" smtClean="0"/>
              <a:t>3</a:t>
            </a:r>
            <a:r>
              <a:rPr lang="pl-PL" dirty="0" smtClean="0"/>
              <a:t>KOH </a:t>
            </a:r>
            <a:r>
              <a:rPr lang="pl-PL" dirty="0"/>
              <a:t>+ </a:t>
            </a:r>
            <a:r>
              <a:rPr lang="ru-RU" dirty="0" smtClean="0"/>
              <a:t>3</a:t>
            </a:r>
            <a:r>
              <a:rPr lang="pl-PL" dirty="0" smtClean="0"/>
              <a:t>H</a:t>
            </a:r>
            <a:r>
              <a:rPr lang="pl-PL" baseline="-25000" dirty="0" smtClean="0"/>
              <a:t>2</a:t>
            </a:r>
            <a:r>
              <a:rPr lang="pl-PL" dirty="0" smtClean="0"/>
              <a:t>O </a:t>
            </a:r>
            <a:r>
              <a:rPr lang="pl-PL" dirty="0"/>
              <a:t>= PH</a:t>
            </a:r>
            <a:r>
              <a:rPr lang="pl-PL" baseline="-25000" dirty="0"/>
              <a:t>3</a:t>
            </a:r>
            <a:r>
              <a:rPr lang="pl-PL" dirty="0"/>
              <a:t> + </a:t>
            </a:r>
            <a:r>
              <a:rPr lang="ru-RU" dirty="0" smtClean="0"/>
              <a:t>3</a:t>
            </a:r>
            <a:r>
              <a:rPr lang="pl-PL" dirty="0" smtClean="0"/>
              <a:t>KH</a:t>
            </a:r>
            <a:r>
              <a:rPr lang="pl-PL" baseline="-25000" dirty="0" smtClean="0"/>
              <a:t>2</a:t>
            </a:r>
            <a:r>
              <a:rPr lang="pl-PL" dirty="0" smtClean="0"/>
              <a:t>PO</a:t>
            </a:r>
            <a:r>
              <a:rPr lang="pl-PL" baseline="-25000" dirty="0" smtClean="0"/>
              <a:t>3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6" descr="primenenie.gif"/>
          <p:cNvPicPr>
            <a:picLocks noGrp="1" noChangeAspect="1"/>
          </p:cNvPicPr>
          <p:nvPr>
            <p:ph idx="4294967295"/>
          </p:nvPr>
        </p:nvPicPr>
        <p:blipFill>
          <a:blip r:embed="rId2" cstate="email"/>
          <a:stretch>
            <a:fillRect/>
          </a:stretch>
        </p:blipFill>
        <p:spPr>
          <a:xfrm>
            <a:off x="-180975" y="0"/>
            <a:ext cx="9649519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Осуществите превращения: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69160"/>
          </a:xfrm>
        </p:spPr>
        <p:txBody>
          <a:bodyPr>
            <a:normAutofit/>
          </a:bodyPr>
          <a:lstStyle/>
          <a:p>
            <a:r>
              <a:rPr lang="ru-RU" dirty="0"/>
              <a:t>Осуществите превращения</a:t>
            </a:r>
          </a:p>
          <a:p>
            <a:r>
              <a:rPr lang="en-US" sz="5200" dirty="0"/>
              <a:t>Ca</a:t>
            </a:r>
            <a:r>
              <a:rPr lang="ru-RU" sz="5200" baseline="-25000" dirty="0"/>
              <a:t>3</a:t>
            </a:r>
            <a:r>
              <a:rPr lang="ru-RU" sz="5200" dirty="0"/>
              <a:t>(</a:t>
            </a:r>
            <a:r>
              <a:rPr lang="en-US" sz="5200" dirty="0"/>
              <a:t>PO</a:t>
            </a:r>
            <a:r>
              <a:rPr lang="ru-RU" sz="5200" baseline="-25000" dirty="0"/>
              <a:t>4</a:t>
            </a:r>
            <a:r>
              <a:rPr lang="ru-RU" sz="5200" dirty="0"/>
              <a:t>)</a:t>
            </a:r>
            <a:r>
              <a:rPr lang="ru-RU" sz="5200" baseline="-25000" dirty="0"/>
              <a:t>2</a:t>
            </a:r>
            <a:r>
              <a:rPr lang="en-US" sz="5200" dirty="0"/>
              <a:t> </a:t>
            </a:r>
            <a:r>
              <a:rPr lang="ru-RU" sz="5200" dirty="0"/>
              <a:t>    </a:t>
            </a:r>
            <a:r>
              <a:rPr lang="ru-RU" sz="5200" dirty="0" smtClean="0"/>
              <a:t>1     </a:t>
            </a:r>
            <a:r>
              <a:rPr lang="en-US" sz="5200" dirty="0"/>
              <a:t>P</a:t>
            </a:r>
            <a:r>
              <a:rPr lang="ru-RU" sz="5200" dirty="0"/>
              <a:t>   </a:t>
            </a:r>
            <a:r>
              <a:rPr lang="ru-RU" sz="5200" dirty="0" smtClean="0"/>
              <a:t>2       </a:t>
            </a:r>
            <a:r>
              <a:rPr lang="en-US" sz="5200" dirty="0"/>
              <a:t>P</a:t>
            </a:r>
            <a:r>
              <a:rPr lang="ru-RU" sz="5200" baseline="-25000" dirty="0"/>
              <a:t>2</a:t>
            </a:r>
            <a:r>
              <a:rPr lang="en-US" sz="5200" dirty="0"/>
              <a:t>O</a:t>
            </a:r>
            <a:r>
              <a:rPr lang="ru-RU" sz="5200" baseline="-25000" dirty="0"/>
              <a:t>5</a:t>
            </a:r>
            <a:r>
              <a:rPr lang="ru-RU" sz="5200" dirty="0"/>
              <a:t> </a:t>
            </a:r>
          </a:p>
          <a:p>
            <a:r>
              <a:rPr lang="en-US" sz="5200" dirty="0"/>
              <a:t>Ca</a:t>
            </a:r>
            <a:r>
              <a:rPr lang="ru-RU" sz="5200" baseline="-25000" dirty="0"/>
              <a:t>3</a:t>
            </a:r>
            <a:r>
              <a:rPr lang="en-US" sz="5200" dirty="0"/>
              <a:t>P</a:t>
            </a:r>
            <a:r>
              <a:rPr lang="ru-RU" sz="5200" baseline="-25000" dirty="0"/>
              <a:t>2</a:t>
            </a:r>
            <a:r>
              <a:rPr lang="en-US" sz="5200" dirty="0"/>
              <a:t>  </a:t>
            </a:r>
            <a:r>
              <a:rPr lang="ru-RU" sz="5200" dirty="0"/>
              <a:t>      </a:t>
            </a:r>
            <a:r>
              <a:rPr lang="ru-RU" sz="5200" dirty="0" smtClean="0"/>
              <a:t>3   </a:t>
            </a:r>
            <a:r>
              <a:rPr lang="en-US" sz="5200" dirty="0" smtClean="0"/>
              <a:t>PH</a:t>
            </a:r>
            <a:r>
              <a:rPr lang="ru-RU" sz="5200" baseline="-25000" dirty="0"/>
              <a:t>3</a:t>
            </a:r>
            <a:r>
              <a:rPr lang="en-US" sz="5200" dirty="0"/>
              <a:t>  </a:t>
            </a:r>
            <a:r>
              <a:rPr lang="ru-RU" sz="5200" dirty="0"/>
              <a:t>         4</a:t>
            </a:r>
            <a:r>
              <a:rPr lang="ru-RU" sz="5200" dirty="0" smtClean="0"/>
              <a:t>    </a:t>
            </a:r>
            <a:r>
              <a:rPr lang="en-US" sz="5200" dirty="0"/>
              <a:t>P</a:t>
            </a:r>
            <a:r>
              <a:rPr lang="ru-RU" sz="5200" baseline="-25000" dirty="0"/>
              <a:t>2</a:t>
            </a:r>
            <a:r>
              <a:rPr lang="en-US" sz="5200" dirty="0"/>
              <a:t>O</a:t>
            </a:r>
            <a:r>
              <a:rPr lang="ru-RU" sz="5200" baseline="-25000" dirty="0"/>
              <a:t>5</a:t>
            </a:r>
            <a:endParaRPr lang="ru-RU" sz="5200" dirty="0"/>
          </a:p>
          <a:p>
            <a:r>
              <a:rPr lang="ru-RU" dirty="0" smtClean="0"/>
              <a:t>Для уравнений 1,2,4 составьте </a:t>
            </a:r>
            <a:r>
              <a:rPr lang="ru-RU" dirty="0"/>
              <a:t>электронный </a:t>
            </a:r>
            <a:r>
              <a:rPr lang="ru-RU" dirty="0" smtClean="0"/>
              <a:t>баланс</a:t>
            </a:r>
            <a:r>
              <a:rPr lang="ru-RU" dirty="0"/>
              <a:t>, укажите окислитель и восстановитель.</a:t>
            </a:r>
          </a:p>
          <a:p>
            <a:endParaRPr lang="ru-RU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>
            <a:off x="2843808" y="2852936"/>
            <a:ext cx="18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rot="10800000" flipV="1">
            <a:off x="2051720" y="2996952"/>
            <a:ext cx="27363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547664" y="3717032"/>
            <a:ext cx="223224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5076056" y="2852936"/>
            <a:ext cx="180020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5076056" y="3789040"/>
            <a:ext cx="2232248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395536" y="332656"/>
            <a:ext cx="5616624" cy="30026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Домашнее задание: </a:t>
            </a:r>
            <a:r>
              <a:rPr lang="ru-RU" sz="4000" dirty="0"/>
              <a:t>§ 21, упр. 1-5, (с. 70)</a:t>
            </a:r>
          </a:p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71800" y="3140968"/>
            <a:ext cx="6372200" cy="3002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Урок окончен.</a:t>
            </a:r>
          </a:p>
          <a:p>
            <a:pPr algn="ctr"/>
            <a:r>
              <a:rPr lang="ru-RU" sz="5400" dirty="0" smtClean="0"/>
              <a:t>Спасибо за урок.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ФОСФОР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Общая характеристика фосфора. Рассмотрение </a:t>
            </a:r>
            <a:r>
              <a:rPr lang="ru-RU" dirty="0" err="1" smtClean="0"/>
              <a:t>аллотропных</a:t>
            </a:r>
            <a:r>
              <a:rPr lang="ru-RU" dirty="0" smtClean="0"/>
              <a:t> видоизменений фосфора. Изучение химических свойств фосфора.</a:t>
            </a:r>
          </a:p>
          <a:p>
            <a:r>
              <a:rPr lang="ru-RU" dirty="0" smtClean="0"/>
              <a:t> Углубление и систематизация знаний периодического закона и системы химических элементов на примере строения и свойств простых веществ, образованных фосфором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/>
          <a:lstStyle/>
          <a:p>
            <a:r>
              <a:rPr lang="ru-RU" dirty="0" smtClean="0"/>
              <a:t>История</a:t>
            </a:r>
            <a:endParaRPr lang="ru-RU" dirty="0"/>
          </a:p>
        </p:txBody>
      </p:sp>
      <p:pic>
        <p:nvPicPr>
          <p:cNvPr id="7" name="Содержимое 6" descr="300px-JosephWright-Alchemist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1196752"/>
            <a:ext cx="4283968" cy="5661248"/>
          </a:xfrm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283968" y="1196752"/>
            <a:ext cx="4860032" cy="5661248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Фосфор</a:t>
            </a:r>
            <a:r>
              <a:rPr lang="ru-RU" dirty="0"/>
              <a:t> открыт гамбургским </a:t>
            </a:r>
            <a:r>
              <a:rPr lang="ru-RU" dirty="0" smtClean="0"/>
              <a:t>алхимиком </a:t>
            </a:r>
            <a:r>
              <a:rPr lang="ru-RU" dirty="0" err="1" smtClean="0"/>
              <a:t>Хеннигом</a:t>
            </a:r>
            <a:r>
              <a:rPr lang="ru-RU" dirty="0" smtClean="0"/>
              <a:t> </a:t>
            </a:r>
            <a:r>
              <a:rPr lang="ru-RU" dirty="0" err="1" smtClean="0"/>
              <a:t>Брандом</a:t>
            </a:r>
            <a:r>
              <a:rPr lang="ru-RU" dirty="0" smtClean="0"/>
              <a:t> в 1669 году. </a:t>
            </a:r>
            <a:r>
              <a:rPr lang="ru-RU" dirty="0"/>
              <a:t>Подобно другим алхимикам, </a:t>
            </a:r>
            <a:r>
              <a:rPr lang="ru-RU" dirty="0" err="1"/>
              <a:t>Бранд</a:t>
            </a:r>
            <a:r>
              <a:rPr lang="ru-RU" dirty="0"/>
              <a:t> пытался </a:t>
            </a:r>
            <a:r>
              <a:rPr lang="ru-RU" dirty="0" smtClean="0"/>
              <a:t>отыскать </a:t>
            </a:r>
            <a:r>
              <a:rPr lang="ru-RU" dirty="0" err="1" smtClean="0"/>
              <a:t>филосовский</a:t>
            </a:r>
            <a:r>
              <a:rPr lang="ru-RU" dirty="0" smtClean="0"/>
              <a:t> камень, </a:t>
            </a:r>
            <a:r>
              <a:rPr lang="ru-RU" dirty="0"/>
              <a:t>а получил светящееся вещество. </a:t>
            </a:r>
            <a:r>
              <a:rPr lang="ru-RU" dirty="0" err="1"/>
              <a:t>Бранд</a:t>
            </a:r>
            <a:r>
              <a:rPr lang="ru-RU" dirty="0"/>
              <a:t> сфокусировался на опытах с человеческой мочой, так как полагал, что она, обладая золотистым цветом, может содержать золото или нечто нужное для его добычи.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      Заполните таблицу: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764705"/>
          <a:ext cx="9144000" cy="609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8"/>
                <a:gridCol w="2160240"/>
                <a:gridCol w="1979712"/>
              </a:tblGrid>
              <a:tr h="8407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Свойства химических элементов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Азот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Фосфор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9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Положение в периодической системе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9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Число электронов на внешнем уровне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Электронная формула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90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Число энергетических уровней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Характерные степени окисления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9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Сравнение электроотрицательности элементов той же группы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3946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Сравнение радиуса атома с радиусами атомов элементов этой же группы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Формула высшего оксида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29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Формула летучего водородного соединения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Формула высшего гидроксида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4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Нахождение в природе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Рисунок 4" descr="02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199784" y="0"/>
            <a:ext cx="1944216" cy="1556792"/>
          </a:xfrm>
          <a:prstGeom prst="rect">
            <a:avLst/>
          </a:prstGeom>
        </p:spPr>
      </p:pic>
      <p:pic>
        <p:nvPicPr>
          <p:cNvPr id="6" name="Рисунок 5" descr="i (2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076056" y="0"/>
            <a:ext cx="2160240" cy="16173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Pictures\311919-blackangel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      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4047"/>
                <a:gridCol w="2160240"/>
                <a:gridCol w="1979713"/>
              </a:tblGrid>
              <a:tr h="2271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Свойства химических элементов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Азот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Фосфор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382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/>
                        </a:rPr>
                        <a:t>Положение в периодической системе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порядковый №7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 период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Главная подгруппа </a:t>
                      </a:r>
                      <a:r>
                        <a:rPr lang="en-US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V </a:t>
                      </a: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группы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порядковый №15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 период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Главная подгруппа </a:t>
                      </a:r>
                      <a:r>
                        <a:rPr lang="en-US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V </a:t>
                      </a:r>
                      <a:r>
                        <a:rPr lang="ru-RU" sz="16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группы</a:t>
                      </a:r>
                      <a:endParaRPr lang="ru-RU" sz="16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Число электронов на внешнем уровне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</a:rPr>
                        <a:t>5</a:t>
                      </a:r>
                      <a:endParaRPr lang="ru-RU" sz="2000" b="1" dirty="0">
                        <a:latin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</a:rPr>
                        <a:t>5</a:t>
                      </a:r>
                      <a:endParaRPr lang="ru-RU" sz="2000" b="1" dirty="0">
                        <a:latin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Электронная формула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S</a:t>
                      </a:r>
                      <a:r>
                        <a:rPr lang="en-US" sz="2000" b="1" baseline="30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2P</a:t>
                      </a:r>
                      <a:r>
                        <a:rPr lang="en-US" sz="2000" b="1" baseline="30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baseline="30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3S</a:t>
                      </a:r>
                      <a:r>
                        <a:rPr lang="en-US" sz="2000" b="1" baseline="30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000" b="1" baseline="30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aseline="30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97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Число энергетических уровней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Times New Roman" pitchFamily="18" charset="0"/>
                        </a:rPr>
                        <a:t>2</a:t>
                      </a:r>
                      <a:endParaRPr lang="ru-RU" sz="2000" b="1" dirty="0">
                        <a:latin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89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Характерные степени окисления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-3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до +5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от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-3</a:t>
                      </a: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до +5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40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Сравнение электроотрицательности элементов той же группы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ЭО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выше у азота, чем у фосфора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73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/>
                        </a:rPr>
                        <a:t>Сравнение радиуса атома с радиусами атомов элементов этой же группы</a:t>
                      </a: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Атомы фосфора по сравнению с атомами азота имеют больший радиус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7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Формула высшего оксида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baseline="-25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baseline="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O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5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75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/>
                        </a:rPr>
                        <a:t>Формула летучего водородного соединения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NH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baseline="-25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PH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4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 pitchFamily="18" charset="0"/>
                          <a:ea typeface="Calibri"/>
                          <a:cs typeface="Times New Roman"/>
                        </a:rPr>
                        <a:t>Формула высшего гидроксида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HNO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endParaRPr lang="ru-RU" sz="2000" b="1" baseline="-25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H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PO</a:t>
                      </a:r>
                      <a:r>
                        <a:rPr lang="en-US" sz="2000" b="1" baseline="-2500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4</a:t>
                      </a:r>
                      <a:endParaRPr lang="ru-RU" sz="2000" b="1" baseline="-25000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733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/>
                        </a:rPr>
                        <a:t>Нахождение в природе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В свободном виде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 и в виде соединений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/>
                        </a:rPr>
                        <a:t>Только в соединениях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/>
          <a:lstStyle/>
          <a:p>
            <a:r>
              <a:rPr lang="ru-RU" dirty="0" smtClean="0"/>
              <a:t>Сравнение фосфора и азота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ru-RU" dirty="0"/>
              <a:t>еще один представитель главной подгруппы V группы периодической </a:t>
            </a:r>
            <a:r>
              <a:rPr lang="ru-RU" dirty="0" smtClean="0"/>
              <a:t>системы, Так как в атоме фосфора электронных слоев больше, чем в атоме азота, по сравнению с азотом атомы фосфора имеют больший радиус. Ядро фосфора будет слабее притягивать внешний электрон, чем ядро атома азота, отсюда меньшее </a:t>
            </a:r>
            <a:r>
              <a:rPr lang="ru-RU" dirty="0"/>
              <a:t>значение </a:t>
            </a:r>
            <a:r>
              <a:rPr lang="ru-RU" dirty="0" err="1" smtClean="0"/>
              <a:t>электроотрицательности</a:t>
            </a:r>
            <a:r>
              <a:rPr lang="ru-RU" dirty="0"/>
              <a:t>, а значит, более выраженные восстановительные свойства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Фосфор проявляет степени окисления -3, +3, +5. Самые устойчивые соединения со степенью окисления +5.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dirty="0" smtClean="0"/>
              <a:t>Нахождение в природе и организме</a:t>
            </a:r>
            <a:endParaRPr lang="ru-RU" dirty="0"/>
          </a:p>
        </p:txBody>
      </p:sp>
      <p:pic>
        <p:nvPicPr>
          <p:cNvPr id="5" name="Содержимое 4" descr="fosforit.jpg"/>
          <p:cNvPicPr>
            <a:picLocks noGrp="1" noChangeAspect="1"/>
          </p:cNvPicPr>
          <p:nvPr>
            <p:ph sz="half" idx="1"/>
          </p:nvPr>
        </p:nvPicPr>
        <p:blipFill>
          <a:blip r:embed="rId2" cstate="email"/>
          <a:stretch>
            <a:fillRect/>
          </a:stretch>
        </p:blipFill>
        <p:spPr>
          <a:xfrm>
            <a:off x="0" y="4131469"/>
            <a:ext cx="3635375" cy="2726531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3888" y="764704"/>
            <a:ext cx="5580112" cy="6093296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В свободном состоянии в природе не встречаются вследствие легкой окисляемости фосфора. Природные минералы – фосфорит Сa</a:t>
            </a:r>
            <a:r>
              <a:rPr lang="ru-RU" baseline="-25000" dirty="0" smtClean="0"/>
              <a:t>3</a:t>
            </a:r>
            <a:r>
              <a:rPr lang="ru-RU" dirty="0" smtClean="0"/>
              <a:t>(РО</a:t>
            </a:r>
            <a:r>
              <a:rPr lang="ru-RU" baseline="-25000" dirty="0" smtClean="0"/>
              <a:t>4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, апатит – Сa</a:t>
            </a:r>
            <a:r>
              <a:rPr lang="ru-RU" baseline="-25000" dirty="0" smtClean="0"/>
              <a:t>3</a:t>
            </a:r>
            <a:r>
              <a:rPr lang="ru-RU" dirty="0" smtClean="0"/>
              <a:t>(РО</a:t>
            </a:r>
            <a:r>
              <a:rPr lang="ru-RU" baseline="-25000" dirty="0" smtClean="0"/>
              <a:t>4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•СaCI</a:t>
            </a:r>
            <a:r>
              <a:rPr lang="ru-RU" baseline="-25000" dirty="0" smtClean="0"/>
              <a:t>2 </a:t>
            </a:r>
            <a:r>
              <a:rPr lang="ru-RU" dirty="0" smtClean="0"/>
              <a:t>или Сa</a:t>
            </a:r>
            <a:r>
              <a:rPr lang="ru-RU" baseline="-25000" dirty="0" smtClean="0"/>
              <a:t>3</a:t>
            </a:r>
            <a:r>
              <a:rPr lang="ru-RU" dirty="0" smtClean="0"/>
              <a:t>(РО</a:t>
            </a:r>
            <a:r>
              <a:rPr lang="ru-RU" baseline="-25000" dirty="0" smtClean="0"/>
              <a:t>4</a:t>
            </a:r>
            <a:r>
              <a:rPr lang="ru-RU" dirty="0" smtClean="0"/>
              <a:t>)</a:t>
            </a:r>
            <a:r>
              <a:rPr lang="ru-RU" baseline="-25000" dirty="0" smtClean="0"/>
              <a:t>2</a:t>
            </a:r>
            <a:r>
              <a:rPr lang="ru-RU" dirty="0" smtClean="0"/>
              <a:t>•СaF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r>
              <a:rPr lang="ru-RU" dirty="0" smtClean="0"/>
              <a:t>Зубная эмаль, представляющая собой в соответствии со своими функциями самое твёрдое из веществ, тот же самый апатит.</a:t>
            </a:r>
          </a:p>
          <a:p>
            <a:r>
              <a:rPr lang="ru-RU" dirty="0" smtClean="0"/>
              <a:t>В растениях фосфор сосредотачивается главным образом в семенах и плодах, в организме животных, птиц и рыб – в скелете и нервной ткани. В среднем тело человека содержится около 1,5 кг фосфора, из которых около 1,4 кг приходится на кости. Если бы фосфор исчез из костей, наше тело превратилось бы в бесформенные массы. Если бы фосфор исчез из мышц, мы утратили бы способность двигаться, из нервной ткани – мы перестали бы мыслить.</a:t>
            </a:r>
          </a:p>
          <a:p>
            <a:r>
              <a:rPr lang="ru-RU" dirty="0" smtClean="0"/>
              <a:t> Академик А.Е. Ферсман назвал фосфор “элементом жизни и мысли”.</a:t>
            </a:r>
          </a:p>
          <a:p>
            <a:endParaRPr lang="ru-RU" dirty="0"/>
          </a:p>
        </p:txBody>
      </p:sp>
      <p:pic>
        <p:nvPicPr>
          <p:cNvPr id="7" name="Рисунок 6" descr="i (1)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0" y="2132856"/>
            <a:ext cx="3635896" cy="2076822"/>
          </a:xfrm>
          <a:prstGeom prst="rect">
            <a:avLst/>
          </a:prstGeom>
        </p:spPr>
      </p:pic>
      <p:pic>
        <p:nvPicPr>
          <p:cNvPr id="8" name="Рисунок 7" descr="f26495ee09bb2b93db19c56f11694d34 (1)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0" y="692696"/>
            <a:ext cx="3635896" cy="15121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3563888" cy="836712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/>
              <a:t>Получение фосфора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131840" y="0"/>
            <a:ext cx="6012160" cy="6858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Фосфор получают </a:t>
            </a:r>
            <a:r>
              <a:rPr lang="ru-RU" dirty="0" smtClean="0"/>
              <a:t> из апатитов или фосфоритов в результате </a:t>
            </a:r>
            <a:r>
              <a:rPr lang="ru-RU" dirty="0"/>
              <a:t>взаимодействия с </a:t>
            </a:r>
            <a:r>
              <a:rPr lang="ru-RU" dirty="0" smtClean="0"/>
              <a:t>коксом и кремнезёмом</a:t>
            </a:r>
            <a:r>
              <a:rPr lang="ru-RU" dirty="0"/>
              <a:t> при температуре около </a:t>
            </a:r>
            <a:r>
              <a:rPr lang="ru-RU" dirty="0" smtClean="0"/>
              <a:t>1600°С: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pl-PL" b="1" dirty="0" smtClean="0"/>
              <a:t>2Ca</a:t>
            </a:r>
            <a:r>
              <a:rPr lang="pl-PL" b="1" baseline="-25000" dirty="0" smtClean="0"/>
              <a:t>3</a:t>
            </a:r>
            <a:r>
              <a:rPr lang="pl-PL" b="1" dirty="0" smtClean="0"/>
              <a:t>(PO</a:t>
            </a:r>
            <a:r>
              <a:rPr lang="pl-PL" b="1" baseline="-25000" dirty="0" smtClean="0"/>
              <a:t>4</a:t>
            </a:r>
            <a:r>
              <a:rPr lang="pl-PL" b="1" dirty="0" smtClean="0"/>
              <a:t>)</a:t>
            </a:r>
            <a:r>
              <a:rPr lang="pl-PL" b="1" baseline="-25000" dirty="0" smtClean="0"/>
              <a:t>2</a:t>
            </a:r>
            <a:r>
              <a:rPr lang="pl-PL" b="1" dirty="0"/>
              <a:t> + 10C + 6SiO</a:t>
            </a:r>
            <a:r>
              <a:rPr lang="pl-PL" b="1" baseline="-25000" dirty="0"/>
              <a:t>2</a:t>
            </a:r>
            <a:r>
              <a:rPr lang="pl-PL" b="1" dirty="0"/>
              <a:t> → P</a:t>
            </a:r>
            <a:r>
              <a:rPr lang="pl-PL" b="1" baseline="-25000" dirty="0"/>
              <a:t>4</a:t>
            </a:r>
            <a:r>
              <a:rPr lang="pl-PL" b="1" dirty="0"/>
              <a:t> + 10CO + 6CaSiO</a:t>
            </a:r>
            <a:r>
              <a:rPr lang="pl-PL" b="1" baseline="-25000" dirty="0"/>
              <a:t>3</a:t>
            </a:r>
            <a:r>
              <a:rPr lang="pl-PL" b="1" dirty="0"/>
              <a:t>.</a:t>
            </a:r>
            <a:r>
              <a:rPr lang="ru-RU" b="1" dirty="0"/>
              <a:t> 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2600" dirty="0" smtClean="0"/>
              <a:t>Предварительно </a:t>
            </a:r>
            <a:r>
              <a:rPr lang="ru-RU" sz="2600" dirty="0"/>
              <a:t>измельченная и обогащенная фосфорсодержащая руда смешивается в заданных соотношениях с кремнеземом и коксом и загружается в электропечь. Кремнезем необходим для снижения температуры реакции, а также увеличения ее скорости за счет связывания выделяющейся в процессе восстановления окиси кальция в силикат кальция, который непрерывно удаляется в виде расплавленного шлака.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1" y="1435100"/>
            <a:ext cx="3131840" cy="54229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2n2_08p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1052736"/>
            <a:ext cx="3131840" cy="5445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419</Words>
  <Application>Microsoft Office PowerPoint</Application>
  <PresentationFormat>Экран (4:3)</PresentationFormat>
  <Paragraphs>119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Фосфор</vt:lpstr>
      <vt:lpstr>ФОСФОР</vt:lpstr>
      <vt:lpstr>История</vt:lpstr>
      <vt:lpstr>      Заполните таблицу:</vt:lpstr>
      <vt:lpstr>Слайд 5</vt:lpstr>
      <vt:lpstr>      </vt:lpstr>
      <vt:lpstr>Сравнение фосфора и азота </vt:lpstr>
      <vt:lpstr>Нахождение в природе и организме</vt:lpstr>
      <vt:lpstr>Получение фосфора</vt:lpstr>
      <vt:lpstr>Аллотропия- явление, когда один и то же химический элемент образует несколько простых веществ</vt:lpstr>
      <vt:lpstr>Слайд 11</vt:lpstr>
      <vt:lpstr>Химические свойства фосфора</vt:lpstr>
      <vt:lpstr>Слайд 13</vt:lpstr>
      <vt:lpstr>Слайд 14</vt:lpstr>
      <vt:lpstr>Осуществите превращения: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Фосфор</dc:title>
  <dc:creator>Admin</dc:creator>
  <cp:lastModifiedBy>re</cp:lastModifiedBy>
  <cp:revision>21</cp:revision>
  <dcterms:created xsi:type="dcterms:W3CDTF">2015-01-25T17:07:51Z</dcterms:created>
  <dcterms:modified xsi:type="dcterms:W3CDTF">2015-03-29T13:50:39Z</dcterms:modified>
</cp:coreProperties>
</file>