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312" r:id="rId2"/>
    <p:sldId id="301" r:id="rId3"/>
    <p:sldId id="300" r:id="rId4"/>
    <p:sldId id="264" r:id="rId5"/>
    <p:sldId id="263" r:id="rId6"/>
    <p:sldId id="268" r:id="rId7"/>
    <p:sldId id="308" r:id="rId8"/>
    <p:sldId id="267" r:id="rId9"/>
    <p:sldId id="320" r:id="rId10"/>
    <p:sldId id="321" r:id="rId11"/>
    <p:sldId id="322" r:id="rId12"/>
    <p:sldId id="309" r:id="rId13"/>
    <p:sldId id="302" r:id="rId14"/>
    <p:sldId id="297" r:id="rId15"/>
    <p:sldId id="310" r:id="rId16"/>
    <p:sldId id="296" r:id="rId17"/>
    <p:sldId id="269" r:id="rId18"/>
    <p:sldId id="292" r:id="rId19"/>
    <p:sldId id="265" r:id="rId20"/>
    <p:sldId id="273" r:id="rId21"/>
    <p:sldId id="311" r:id="rId22"/>
    <p:sldId id="317" r:id="rId23"/>
    <p:sldId id="318" r:id="rId24"/>
    <p:sldId id="323" r:id="rId25"/>
    <p:sldId id="313" r:id="rId26"/>
    <p:sldId id="315" r:id="rId27"/>
    <p:sldId id="281" r:id="rId28"/>
    <p:sldId id="290" r:id="rId2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300"/>
    <a:srgbClr val="860000"/>
    <a:srgbClr val="B00000"/>
    <a:srgbClr val="8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2" d="100"/>
          <a:sy n="42" d="100"/>
        </p:scale>
        <p:origin x="-118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8DA16D3-EE90-4865-B21E-E674F964F3F9}" type="datetimeFigureOut">
              <a:rPr lang="ru-RU"/>
              <a:pPr>
                <a:defRPr/>
              </a:pPr>
              <a:t>29.03.2015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6C465BC7-3D77-41E4-813B-93D1DEDECE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FD90745-81B7-4048-A22C-6536EF438CF1}" type="slidenum">
              <a:rPr lang="ru-RU" smtClean="0"/>
              <a:pPr/>
              <a:t>28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2F6CF2-1F46-4E49-A46D-3C7175B0E7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A7A04-B9BA-4E9A-8787-8323EB6B1F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F2E9A5-4759-4954-BD69-BEADFB3E76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9F2BC1-9B52-4782-9BFF-A6E4185F4B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E54B3C-CD3B-467C-9EAE-88279B5874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54AED-5AEC-474F-B55A-35C966D55A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4EA94-97D4-4222-9C1F-2D8C52F3D9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E1DE14-E2DE-439C-9651-573DC1BE15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E791EF-75E8-43B9-B075-886A295638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1DBFD3-F741-46C0-9BD5-482ED57114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01E8BF-B418-41B7-9006-13D6DB3F26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886F7A15-A133-47C8-A61B-F3671099E1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split orient="vert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&#1056;&#1072;&#1073;&#1086;&#1090;&#1072;%20&#1056;&#1077;&#1074;&#1072;&#1079;&#1086;&#1074;&#1086;&#1081;\&#1092;&#1077;&#1089;&#1090;&#1080;&#1074;&#1072;&#1083;&#1100;\2612\656322\pril\pril2.mp4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gif"/><Relationship Id="rId4" Type="http://schemas.openxmlformats.org/officeDocument/2006/relationships/image" Target="../media/image25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hyperlink" Target="http://stat20.privet.ru/lr/0b2acc146c61be7a574f73bb0c36669c" TargetMode="Externa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53;&#1040;%20&#1050;&#1054;&#1053;&#1050;&#1059;&#1056;&#1057;\&#1073;&#1077;&#1083;&#1099;&#1077;%20&#1078;&#1091;&#1088;&#1072;&#1074;&#1083;&#1080;&#1082;&#1080;\050%20&#1052;.%20&#1041;&#1077;&#1088;&#1085;&#1077;&#1089;%20-%20&#1046;&#1091;&#1088;&#1072;&#1074;&#1083;&#1080;.mp3" TargetMode="External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i032.radikal.ru/1105/fc/caf8341d20fc.jpg" TargetMode="Externa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lena\&#1056;&#1072;&#1073;&#1086;&#1095;&#1080;&#1081;%20&#1089;&#1090;&#1086;&#1083;\&#1053;&#1040;%20&#1050;&#1054;&#1053;&#1050;&#1059;&#1056;&#1057;\&#1073;&#1077;&#1083;&#1099;&#1077;%20&#1078;&#1091;&#1088;&#1072;&#1074;&#1083;&#1080;&#1082;&#1080;\050%20&#1052;.%20&#1041;&#1077;&#1088;&#1085;&#1077;&#1089;%20-%20&#1046;&#1091;&#1088;&#1072;&#1074;&#1083;&#1080;.mp3" TargetMode="External"/><Relationship Id="rId5" Type="http://schemas.openxmlformats.org/officeDocument/2006/relationships/image" Target="../media/image28.png"/><Relationship Id="rId4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5.jpeg"/><Relationship Id="rId2" Type="http://schemas.openxmlformats.org/officeDocument/2006/relationships/hyperlink" Target="http://stat19.privet.ru/lr/0d0f997c55b36b812df56501c7e77c7e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lol54.ru/uploads/posts/2011-08/thumbs/1314625186_1312973139_best-shot60.jpg" TargetMode="External"/><Relationship Id="rId5" Type="http://schemas.openxmlformats.org/officeDocument/2006/relationships/image" Target="../media/image4.jpeg"/><Relationship Id="rId4" Type="http://schemas.openxmlformats.org/officeDocument/2006/relationships/hyperlink" Target="http://stat17.privet.ru/lr/09273f5202cf8a033df770c8b2ceb1ae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&#1056;&#1072;&#1073;&#1086;&#1090;&#1072;%20&#1056;&#1077;&#1074;&#1072;&#1079;&#1086;&#1074;&#1086;&#1081;\&#1092;&#1077;&#1089;&#1090;&#1080;&#1074;&#1072;&#1083;&#1100;\2612\656322\pril\pril3.mp3" TargetMode="External"/><Relationship Id="rId4" Type="http://schemas.openxmlformats.org/officeDocument/2006/relationships/image" Target="../media/image4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days.peoples.ru/year/2003.shtml" TargetMode="External"/><Relationship Id="rId3" Type="http://schemas.openxmlformats.org/officeDocument/2006/relationships/image" Target="../media/image7.jpeg"/><Relationship Id="rId7" Type="http://schemas.openxmlformats.org/officeDocument/2006/relationships/hyperlink" Target="http://days.peoples.ru/1103.html" TargetMode="External"/><Relationship Id="rId2" Type="http://schemas.openxmlformats.org/officeDocument/2006/relationships/hyperlink" Target="http://img11.nnm.me/c/2/f/b/1/1db5230ce6bc7e5db1857e5e4bd_prev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days.peoples.ru/year/1923.shtml" TargetMode="External"/><Relationship Id="rId5" Type="http://schemas.openxmlformats.org/officeDocument/2006/relationships/hyperlink" Target="http://days.peoples.ru/0908.html" TargetMode="External"/><Relationship Id="rId4" Type="http://schemas.openxmlformats.org/officeDocument/2006/relationships/hyperlink" Target="http://www.peoples.ru/art/literature/poetry/contemporary/gamzatov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&#1056;&#1072;&#1073;&#1086;&#1090;&#1072;%20&#1056;&#1077;&#1074;&#1072;&#1079;&#1086;&#1074;&#1086;&#1081;\&#1092;&#1077;&#1089;&#1090;&#1080;&#1074;&#1072;&#1083;&#1100;\2612\656322\pril\pril1.mp3" TargetMode="Externa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www.eer.ru/sites/default/files/article-img/20140422/138621.jpg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://xreferat.ru/image/117/1307188770_5.pn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www.peoples.ru/art/literature/poetry/contemporary/gamzatov/" TargetMode="Externa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http://cdn2.arkive.org/media/91/911682FE-E92A-44F7-A065-916AEC062003/Presentation.Large/Japanese-cranes-in-courtship-display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907704" y="1124744"/>
            <a:ext cx="6480720" cy="45365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" descr="Hiroshima Atomic Bombi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63713" y="549275"/>
            <a:ext cx="4103687" cy="273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8" descr="1945_Sadako at Two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03800" y="3349625"/>
            <a:ext cx="3765550" cy="320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2" descr="Фотография Садако Сасаки (Photo of Sadako Sasaki)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132138" y="620713"/>
            <a:ext cx="3800475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Садако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903538" y="765175"/>
            <a:ext cx="4032250" cy="53768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origami.in.ua/ru/system/files/girl_and_zuru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635375" y="1619250"/>
            <a:ext cx="2724150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Прямоугольник 2"/>
          <p:cNvSpPr>
            <a:spLocks noChangeArrowheads="1"/>
          </p:cNvSpPr>
          <p:nvPr/>
        </p:nvSpPr>
        <p:spPr bwMode="auto">
          <a:xfrm>
            <a:off x="1547664" y="335558"/>
            <a:ext cx="734481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3200" b="1" dirty="0">
                <a:ln w="11430"/>
                <a:solidFill>
                  <a:srgbClr val="99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25 октября 1955 года </a:t>
            </a:r>
            <a:r>
              <a:rPr lang="ru-RU" sz="3200" b="1" dirty="0" err="1">
                <a:ln w="11430"/>
                <a:solidFill>
                  <a:srgbClr val="99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Садако</a:t>
            </a:r>
            <a:r>
              <a:rPr lang="ru-RU" sz="3200" b="1" dirty="0">
                <a:ln w="11430"/>
                <a:solidFill>
                  <a:srgbClr val="99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 умерла, сделав 644 журавлика...</a:t>
            </a: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Рисунок 1"/>
          <p:cNvPicPr>
            <a:picLocks noChangeAspect="1" noChangeArrowheads="1"/>
          </p:cNvPicPr>
          <p:nvPr/>
        </p:nvPicPr>
        <p:blipFill>
          <a:blip r:embed="rId2" cstate="email"/>
          <a:srcRect t="5635" r="3165"/>
          <a:stretch>
            <a:fillRect/>
          </a:stretch>
        </p:blipFill>
        <p:spPr bwMode="auto">
          <a:xfrm>
            <a:off x="1835696" y="1340098"/>
            <a:ext cx="6624017" cy="4825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1763688" y="467961"/>
            <a:ext cx="691276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3200" b="1" dirty="0">
                <a:ln w="11430"/>
                <a:solidFill>
                  <a:srgbClr val="99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Мемориал Мира в Хиросиме</a:t>
            </a: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ril2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835696" y="908720"/>
            <a:ext cx="6624736" cy="4968552"/>
          </a:xfrm>
          <a:prstGeom prst="rect">
            <a:avLst/>
          </a:prstGeom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 descr="Плейкаст &quot;Улетают на юг журавли. Посылая, прощальную песню.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11638" y="1196975"/>
            <a:ext cx="2195512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6" descr="Плейкаст &quot;Улетают на юг журавли. Посылая, прощальную песню.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47813" y="0"/>
            <a:ext cx="2857500" cy="290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8" descr="Плейкаст &quot;Улетают на юг журавли. Посылая, прощальную песню.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268538" y="3213100"/>
            <a:ext cx="2857500" cy="290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10" descr="Плейкаст &quot;Улетают на юг журавли. Посылая, прощальную песню.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716463" y="2924175"/>
            <a:ext cx="2265362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12" descr="Плейкаст &quot;Улетают на юг журавли. Посылая, прощальную песню.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588125" y="2205038"/>
            <a:ext cx="1628775" cy="165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stat20.privet.ru/lr/0b2acc146c61be7a574f73bb0c36669c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907704" y="620688"/>
            <a:ext cx="6816380" cy="576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4.bp.blogspot.com/_uekyjQXowno/TDZwoJG3UKI/AAAAAAAAFog/4tlC2pAqKS8/s1600/whooping_cranes.jpg"/>
          <p:cNvPicPr>
            <a:picLocks noChangeAspect="1" noChangeArrowheads="1"/>
          </p:cNvPicPr>
          <p:nvPr/>
        </p:nvPicPr>
        <p:blipFill>
          <a:blip r:embed="rId3" cstate="email">
            <a:lum bright="35000" contrast="-51000"/>
          </a:blip>
          <a:srcRect/>
          <a:stretch>
            <a:fillRect/>
          </a:stretch>
        </p:blipFill>
        <p:spPr bwMode="auto">
          <a:xfrm>
            <a:off x="1556048" y="557064"/>
            <a:ext cx="7264424" cy="6112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4"/>
          <p:cNvSpPr>
            <a:spLocks noChangeArrowheads="1"/>
          </p:cNvSpPr>
          <p:nvPr/>
        </p:nvSpPr>
        <p:spPr bwMode="auto">
          <a:xfrm>
            <a:off x="1116013" y="1700213"/>
            <a:ext cx="8027987" cy="193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000" b="1">
                <a:solidFill>
                  <a:schemeClr val="tx2"/>
                </a:solidFill>
                <a:latin typeface="Georgia" pitchFamily="18" charset="0"/>
              </a:rPr>
              <a:t>«Мне кажется порою, что джигиты, </a:t>
            </a:r>
            <a:r>
              <a:rPr lang="ru-RU" sz="3000">
                <a:solidFill>
                  <a:schemeClr val="tx2"/>
                </a:solidFill>
                <a:latin typeface="Georgia" pitchFamily="18" charset="0"/>
              </a:rPr>
              <a:t/>
            </a:r>
            <a:br>
              <a:rPr lang="ru-RU" sz="3000">
                <a:solidFill>
                  <a:schemeClr val="tx2"/>
                </a:solidFill>
                <a:latin typeface="Georgia" pitchFamily="18" charset="0"/>
              </a:rPr>
            </a:br>
            <a:r>
              <a:rPr lang="ru-RU" sz="3000" b="1">
                <a:solidFill>
                  <a:schemeClr val="tx2"/>
                </a:solidFill>
                <a:latin typeface="Georgia" pitchFamily="18" charset="0"/>
              </a:rPr>
              <a:t>С кровавых не пришедшие полей, </a:t>
            </a:r>
            <a:r>
              <a:rPr lang="ru-RU" sz="3000">
                <a:solidFill>
                  <a:schemeClr val="tx2"/>
                </a:solidFill>
                <a:latin typeface="Georgia" pitchFamily="18" charset="0"/>
              </a:rPr>
              <a:t/>
            </a:r>
            <a:br>
              <a:rPr lang="ru-RU" sz="3000">
                <a:solidFill>
                  <a:schemeClr val="tx2"/>
                </a:solidFill>
                <a:latin typeface="Georgia" pitchFamily="18" charset="0"/>
              </a:rPr>
            </a:br>
            <a:r>
              <a:rPr lang="ru-RU" sz="3000" b="1">
                <a:latin typeface="Georgia" pitchFamily="18" charset="0"/>
              </a:rPr>
              <a:t>В могилах братских не были зарыты</a:t>
            </a:r>
            <a:r>
              <a:rPr lang="ru-RU" sz="3000" b="1">
                <a:solidFill>
                  <a:schemeClr val="tx2"/>
                </a:solidFill>
                <a:latin typeface="Georgia" pitchFamily="18" charset="0"/>
              </a:rPr>
              <a:t>, </a:t>
            </a:r>
            <a:r>
              <a:rPr lang="ru-RU" sz="3000">
                <a:solidFill>
                  <a:schemeClr val="tx2"/>
                </a:solidFill>
                <a:latin typeface="Georgia" pitchFamily="18" charset="0"/>
              </a:rPr>
              <a:t/>
            </a:r>
            <a:br>
              <a:rPr lang="ru-RU" sz="3000">
                <a:solidFill>
                  <a:schemeClr val="tx2"/>
                </a:solidFill>
                <a:latin typeface="Georgia" pitchFamily="18" charset="0"/>
              </a:rPr>
            </a:br>
            <a:r>
              <a:rPr lang="ru-RU" sz="3000" b="1">
                <a:solidFill>
                  <a:schemeClr val="tx2"/>
                </a:solidFill>
                <a:latin typeface="Georgia" pitchFamily="18" charset="0"/>
              </a:rPr>
              <a:t>А превратились в белых журавлей…»</a:t>
            </a:r>
            <a:endParaRPr lang="ru-RU" sz="3000">
              <a:latin typeface="Georgia" pitchFamily="18" charset="0"/>
            </a:endParaRPr>
          </a:p>
        </p:txBody>
      </p:sp>
      <p:sp>
        <p:nvSpPr>
          <p:cNvPr id="4" name="Прямоугольник 4"/>
          <p:cNvSpPr>
            <a:spLocks noChangeArrowheads="1"/>
          </p:cNvSpPr>
          <p:nvPr/>
        </p:nvSpPr>
        <p:spPr bwMode="auto">
          <a:xfrm>
            <a:off x="1116013" y="1706563"/>
            <a:ext cx="7991475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000" b="1">
                <a:solidFill>
                  <a:schemeClr val="tx2"/>
                </a:solidFill>
                <a:latin typeface="Georgia" pitchFamily="18" charset="0"/>
              </a:rPr>
              <a:t>«Мне кажется порою, что солдаты, </a:t>
            </a:r>
            <a:endParaRPr lang="ru-RU" sz="3000">
              <a:solidFill>
                <a:schemeClr val="tx2"/>
              </a:solidFill>
              <a:latin typeface="Georgia" pitchFamily="18" charset="0"/>
            </a:endParaRPr>
          </a:p>
          <a:p>
            <a:r>
              <a:rPr lang="ru-RU" sz="3000" b="1">
                <a:solidFill>
                  <a:schemeClr val="tx2"/>
                </a:solidFill>
                <a:latin typeface="Georgia" pitchFamily="18" charset="0"/>
              </a:rPr>
              <a:t>С кровавых не пришедшие полей, </a:t>
            </a:r>
            <a:r>
              <a:rPr lang="ru-RU" sz="3000">
                <a:solidFill>
                  <a:schemeClr val="tx2"/>
                </a:solidFill>
                <a:latin typeface="Georgia" pitchFamily="18" charset="0"/>
              </a:rPr>
              <a:t/>
            </a:r>
            <a:br>
              <a:rPr lang="ru-RU" sz="3000">
                <a:solidFill>
                  <a:schemeClr val="tx2"/>
                </a:solidFill>
                <a:latin typeface="Georgia" pitchFamily="18" charset="0"/>
              </a:rPr>
            </a:br>
            <a:r>
              <a:rPr lang="ru-RU" sz="3000" b="1">
                <a:solidFill>
                  <a:schemeClr val="tx2"/>
                </a:solidFill>
                <a:latin typeface="Georgia" pitchFamily="18" charset="0"/>
              </a:rPr>
              <a:t>Не в землю нашу полегли когда-то, </a:t>
            </a:r>
            <a:r>
              <a:rPr lang="ru-RU" sz="3000">
                <a:solidFill>
                  <a:schemeClr val="tx2"/>
                </a:solidFill>
                <a:latin typeface="Georgia" pitchFamily="18" charset="0"/>
              </a:rPr>
              <a:t/>
            </a:r>
            <a:br>
              <a:rPr lang="ru-RU" sz="3000">
                <a:solidFill>
                  <a:schemeClr val="tx2"/>
                </a:solidFill>
                <a:latin typeface="Georgia" pitchFamily="18" charset="0"/>
              </a:rPr>
            </a:br>
            <a:r>
              <a:rPr lang="ru-RU" sz="3000" b="1">
                <a:solidFill>
                  <a:schemeClr val="tx2"/>
                </a:solidFill>
                <a:latin typeface="Georgia" pitchFamily="18" charset="0"/>
              </a:rPr>
              <a:t>А превратились в белых журавлей…»</a:t>
            </a:r>
            <a:endParaRPr lang="ru-RU" sz="3000">
              <a:latin typeface="Georgia" pitchFamily="18" charset="0"/>
            </a:endParaRPr>
          </a:p>
        </p:txBody>
      </p:sp>
      <p:pic>
        <p:nvPicPr>
          <p:cNvPr id="6" name="050 М. Бернес - Журавл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604250" y="63087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4"/>
          <p:cNvSpPr>
            <a:spLocks noChangeArrowheads="1"/>
          </p:cNvSpPr>
          <p:nvPr/>
        </p:nvSpPr>
        <p:spPr bwMode="auto">
          <a:xfrm>
            <a:off x="1260475" y="3860800"/>
            <a:ext cx="7991475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000" b="1" i="1">
                <a:solidFill>
                  <a:schemeClr val="tx2"/>
                </a:solidFill>
                <a:latin typeface="Georgia" pitchFamily="18" charset="0"/>
              </a:rPr>
              <a:t>Они до сей поры с времен тех   </a:t>
            </a:r>
          </a:p>
          <a:p>
            <a:r>
              <a:rPr lang="ru-RU" sz="3000" b="1" i="1">
                <a:solidFill>
                  <a:schemeClr val="tx2"/>
                </a:solidFill>
                <a:latin typeface="Georgia" pitchFamily="18" charset="0"/>
              </a:rPr>
              <a:t>                                                              дальних</a:t>
            </a:r>
            <a:endParaRPr lang="ru-RU" sz="3000" i="1">
              <a:latin typeface="Georgia" pitchFamily="18" charset="0"/>
            </a:endParaRPr>
          </a:p>
          <a:p>
            <a:r>
              <a:rPr lang="ru-RU" sz="3000" b="1" i="1">
                <a:solidFill>
                  <a:schemeClr val="tx2"/>
                </a:solidFill>
                <a:latin typeface="Georgia" pitchFamily="18" charset="0"/>
              </a:rPr>
              <a:t>Летят и падают нам голоса.</a:t>
            </a:r>
          </a:p>
          <a:p>
            <a:r>
              <a:rPr lang="ru-RU" sz="3000" b="1" i="1">
                <a:solidFill>
                  <a:schemeClr val="tx2"/>
                </a:solidFill>
                <a:latin typeface="Georgia" pitchFamily="18" charset="0"/>
              </a:rPr>
              <a:t>Не потому ль так часто и печально</a:t>
            </a:r>
          </a:p>
          <a:p>
            <a:r>
              <a:rPr lang="ru-RU" sz="3000" b="1" i="1">
                <a:solidFill>
                  <a:schemeClr val="tx2"/>
                </a:solidFill>
                <a:latin typeface="Georgia" pitchFamily="18" charset="0"/>
              </a:rPr>
              <a:t>Мы замолкаем, глядя в небеса?</a:t>
            </a: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3" grpId="0"/>
      <p:bldP spid="4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i032.radikal.ru/1105/fc/caf8341d20fc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979613" y="485775"/>
            <a:ext cx="6913562" cy="59674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2916238" y="3213100"/>
            <a:ext cx="5033962" cy="9239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5400" b="1" i="1" dirty="0">
                <a:ln w="11430"/>
                <a:solidFill>
                  <a:srgbClr val="86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1941-1945 г.г.</a:t>
            </a:r>
            <a:endParaRPr lang="ru-RU" sz="5400" dirty="0"/>
          </a:p>
        </p:txBody>
      </p:sp>
      <p:pic>
        <p:nvPicPr>
          <p:cNvPr id="4" name="050 М. Бернес - Журавл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604250" y="62372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3" showWhenStopped="0">
                <p:cTn id="1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ttp://stat19.privet.ru/lr/0d0f997c55b36b812df56501c7e77c7e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47664" y="404663"/>
            <a:ext cx="2736304" cy="30441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6868" name="Picture 4" descr="http://stat17.privet.ru/lr/09273f5202cf8a033df770c8b2ceb1ae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788024" y="1844824"/>
            <a:ext cx="3962400" cy="381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6870" name="Picture 6" descr="http://lol54.ru/uploads/posts/2011-08/thumbs/1314625186_1312973139_best-shot60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1547664" y="3645024"/>
            <a:ext cx="3087931" cy="23603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3" descr="C:\Documents and Settings\Степаненко\Рабочий стол\0_73f6f_78ff1b64_XL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936750" y="711200"/>
            <a:ext cx="6883400" cy="523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87624" y="404664"/>
            <a:ext cx="7956376" cy="83099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4800" b="1" i="1" dirty="0">
                <a:ln w="11430"/>
                <a:solidFill>
                  <a:srgbClr val="86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70 лет со Дня Победы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051720" y="5373216"/>
            <a:ext cx="6516216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5400" b="1" i="1" dirty="0">
                <a:ln w="11430"/>
                <a:solidFill>
                  <a:srgbClr val="86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9 мая 1945 года</a:t>
            </a:r>
          </a:p>
        </p:txBody>
      </p:sp>
      <p:pic>
        <p:nvPicPr>
          <p:cNvPr id="5" name="Picture 7" descr="Scan1049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411760" y="1484784"/>
            <a:ext cx="5364162" cy="38957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may9_0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19672" y="620688"/>
            <a:ext cx="7047934" cy="55446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644745" y="457757"/>
            <a:ext cx="5311631" cy="59235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pikabu.ru/images/big_size/12977961599918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63713" y="260350"/>
            <a:ext cx="4752975" cy="626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4" descr="Тема: Складывание Рыбки.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27763" y="2492375"/>
            <a:ext cx="2890837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8" name="Picture 6" descr="http://www.xrest.ru/schemes/00/10/84/83/%D1%82%D0%B0%D0%BD%D0%B5%D1%86%20%D0%B6%D1%83%D1%80%D0%B0%D0%B2%D0%BB%D0%B5%D0%B9-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098804" y="3861048"/>
            <a:ext cx="4721668" cy="2448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920" name="Picture 8" descr="http://www.bekkoame.ne.jp/~mayama/TANCHO/4654-27UUU-big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16016" y="492802"/>
            <a:ext cx="4032448" cy="3008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628" name="Picture 16" descr="http://img0.liveinternet.ru/images/attach/c/6/91/801/91801598_279151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331913" y="549275"/>
            <a:ext cx="3279775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14" descr="http://chudostranichki.ru/sites/default/files/1_2010/guravl2_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835150" y="476250"/>
            <a:ext cx="6553200" cy="580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F:\310736438725143680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692275" y="549275"/>
            <a:ext cx="6983413" cy="583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ril3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460432" y="623731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1692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3"/>
          <p:cNvSpPr>
            <a:spLocks noGrp="1"/>
          </p:cNvSpPr>
          <p:nvPr>
            <p:ph type="title"/>
          </p:nvPr>
        </p:nvSpPr>
        <p:spPr>
          <a:xfrm>
            <a:off x="1562100" y="188913"/>
            <a:ext cx="7473950" cy="782637"/>
          </a:xfrm>
        </p:spPr>
        <p:txBody>
          <a:bodyPr/>
          <a:lstStyle/>
          <a:p>
            <a:pPr>
              <a:defRPr/>
            </a:pPr>
            <a:r>
              <a:rPr lang="ru-RU" sz="4800" b="1" i="1" kern="1200" dirty="0" smtClean="0">
                <a:ln w="11430"/>
                <a:solidFill>
                  <a:srgbClr val="86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  <a:ea typeface="+mn-ea"/>
              </a:rPr>
              <a:t>Вечная слава героям</a:t>
            </a:r>
          </a:p>
        </p:txBody>
      </p:sp>
      <p:sp>
        <p:nvSpPr>
          <p:cNvPr id="29699" name="Содержимое 4"/>
          <p:cNvSpPr>
            <a:spLocks noGrp="1"/>
          </p:cNvSpPr>
          <p:nvPr>
            <p:ph idx="1"/>
          </p:nvPr>
        </p:nvSpPr>
        <p:spPr>
          <a:xfrm>
            <a:off x="1258888" y="908050"/>
            <a:ext cx="5761037" cy="2016125"/>
          </a:xfrm>
        </p:spPr>
        <p:txBody>
          <a:bodyPr/>
          <a:lstStyle/>
          <a:p>
            <a:pPr>
              <a:buFontTx/>
              <a:buNone/>
            </a:pPr>
            <a:r>
              <a:rPr lang="ru-RU" sz="2600" i="1" smtClean="0">
                <a:latin typeface="Georgia" pitchFamily="18" charset="0"/>
              </a:rPr>
              <a:t>Боевые знамена склоните </a:t>
            </a:r>
          </a:p>
          <a:p>
            <a:pPr>
              <a:buFontTx/>
              <a:buNone/>
            </a:pPr>
            <a:r>
              <a:rPr lang="ru-RU" sz="2600" i="1" smtClean="0">
                <a:latin typeface="Georgia" pitchFamily="18" charset="0"/>
              </a:rPr>
              <a:t>У священных могил дорогих. </a:t>
            </a:r>
          </a:p>
          <a:p>
            <a:pPr>
              <a:buFontTx/>
              <a:buNone/>
            </a:pPr>
            <a:r>
              <a:rPr lang="ru-RU" sz="2600" i="1" smtClean="0">
                <a:latin typeface="Georgia" pitchFamily="18" charset="0"/>
              </a:rPr>
              <a:t>Не забудь же, народ-победитель, </a:t>
            </a:r>
          </a:p>
          <a:p>
            <a:pPr>
              <a:buFontTx/>
              <a:buNone/>
            </a:pPr>
            <a:r>
              <a:rPr lang="ru-RU" sz="2600" i="1" smtClean="0">
                <a:latin typeface="Georgia" pitchFamily="18" charset="0"/>
              </a:rPr>
              <a:t>Героинь и героев своих!.. </a:t>
            </a:r>
          </a:p>
        </p:txBody>
      </p:sp>
      <p:sp>
        <p:nvSpPr>
          <p:cNvPr id="4" name="Содержимое 4"/>
          <p:cNvSpPr txBox="1">
            <a:spLocks/>
          </p:cNvSpPr>
          <p:nvPr/>
        </p:nvSpPr>
        <p:spPr bwMode="auto">
          <a:xfrm>
            <a:off x="2195513" y="2781300"/>
            <a:ext cx="5616575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defRPr/>
            </a:pPr>
            <a:r>
              <a:rPr lang="ru-RU" sz="2600" i="1" dirty="0">
                <a:latin typeface="Georgia" pitchFamily="18" charset="0"/>
                <a:cs typeface="+mn-cs"/>
              </a:rPr>
              <a:t>Никогда не забудьте, живые, </a:t>
            </a:r>
          </a:p>
          <a:p>
            <a:pPr marL="342900" indent="-342900" eaLnBrk="0" hangingPunct="0">
              <a:spcBef>
                <a:spcPct val="20000"/>
              </a:spcBef>
              <a:defRPr/>
            </a:pPr>
            <a:r>
              <a:rPr lang="ru-RU" sz="2600" i="1" dirty="0">
                <a:latin typeface="Georgia" pitchFamily="18" charset="0"/>
                <a:cs typeface="+mn-cs"/>
              </a:rPr>
              <a:t>Об ушедших друзьях фронтовых, </a:t>
            </a:r>
          </a:p>
          <a:p>
            <a:pPr marL="342900" indent="-342900" eaLnBrk="0" hangingPunct="0">
              <a:spcBef>
                <a:spcPct val="20000"/>
              </a:spcBef>
              <a:defRPr/>
            </a:pPr>
            <a:r>
              <a:rPr lang="ru-RU" sz="2600" i="1" dirty="0">
                <a:latin typeface="Georgia" pitchFamily="18" charset="0"/>
                <a:cs typeface="+mn-cs"/>
              </a:rPr>
              <a:t>Пусть не вянут цветы полевые </a:t>
            </a:r>
          </a:p>
          <a:p>
            <a:pPr marL="342900" indent="-342900" eaLnBrk="0" hangingPunct="0">
              <a:spcBef>
                <a:spcPct val="20000"/>
              </a:spcBef>
              <a:defRPr/>
            </a:pPr>
            <a:r>
              <a:rPr lang="ru-RU" sz="2600" i="1" dirty="0">
                <a:latin typeface="Georgia" pitchFamily="18" charset="0"/>
                <a:cs typeface="+mn-cs"/>
              </a:rPr>
              <a:t>На холмах друзей боевых.</a:t>
            </a:r>
          </a:p>
        </p:txBody>
      </p:sp>
      <p:sp>
        <p:nvSpPr>
          <p:cNvPr id="5" name="Содержимое 4"/>
          <p:cNvSpPr txBox="1">
            <a:spLocks/>
          </p:cNvSpPr>
          <p:nvPr/>
        </p:nvSpPr>
        <p:spPr bwMode="auto">
          <a:xfrm>
            <a:off x="3276600" y="4652963"/>
            <a:ext cx="5327650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defRPr/>
            </a:pPr>
            <a:r>
              <a:rPr lang="ru-RU" sz="2600" i="1" dirty="0">
                <a:latin typeface="Georgia" pitchFamily="18" charset="0"/>
                <a:cs typeface="+mn-cs"/>
              </a:rPr>
              <a:t>Знамя Отчизны святое </a:t>
            </a:r>
          </a:p>
          <a:p>
            <a:pPr marL="342900" indent="-342900" eaLnBrk="0" hangingPunct="0">
              <a:spcBef>
                <a:spcPct val="20000"/>
              </a:spcBef>
              <a:defRPr/>
            </a:pPr>
            <a:r>
              <a:rPr lang="ru-RU" sz="2600" i="1" dirty="0">
                <a:latin typeface="Georgia" pitchFamily="18" charset="0"/>
                <a:cs typeface="+mn-cs"/>
              </a:rPr>
              <a:t>Будет их сон охранять…</a:t>
            </a:r>
          </a:p>
          <a:p>
            <a:pPr marL="342900" indent="-342900" eaLnBrk="0" hangingPunct="0">
              <a:spcBef>
                <a:spcPct val="20000"/>
              </a:spcBef>
              <a:defRPr/>
            </a:pPr>
            <a:r>
              <a:rPr lang="ru-RU" sz="2600" i="1" dirty="0">
                <a:latin typeface="Georgia" pitchFamily="18" charset="0"/>
                <a:cs typeface="+mn-cs"/>
              </a:rPr>
              <a:t>Вечная слава героям,</a:t>
            </a:r>
          </a:p>
          <a:p>
            <a:pPr marL="342900" indent="-342900" eaLnBrk="0" hangingPunct="0">
              <a:spcBef>
                <a:spcPct val="20000"/>
              </a:spcBef>
              <a:defRPr/>
            </a:pPr>
            <a:r>
              <a:rPr lang="ru-RU" sz="2600" i="1" dirty="0">
                <a:latin typeface="Georgia" pitchFamily="18" charset="0"/>
                <a:cs typeface="+mn-cs"/>
              </a:rPr>
              <a:t>Воевавшим за Родину-Мать</a:t>
            </a:r>
            <a:r>
              <a:rPr lang="ru-RU" sz="2800" i="1" kern="0" dirty="0">
                <a:latin typeface="+mn-lt"/>
                <a:cs typeface="+mn-cs"/>
              </a:rPr>
              <a:t>! </a:t>
            </a:r>
          </a:p>
          <a:p>
            <a:pPr marL="342900" indent="-342900" eaLnBrk="0" hangingPunct="0">
              <a:spcBef>
                <a:spcPct val="20000"/>
              </a:spcBef>
              <a:defRPr/>
            </a:pPr>
            <a:endParaRPr lang="ru-RU" sz="2800" kern="0" dirty="0">
              <a:latin typeface="+mn-lt"/>
              <a:cs typeface="+mn-cs"/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4.bp.blogspot.com/_uekyjQXowno/TDZwoJG3UKI/AAAAAAAAFog/4tlC2pAqKS8/s1600/whooping_cranes.jpg"/>
          <p:cNvPicPr>
            <a:picLocks noChangeAspect="1" noChangeArrowheads="1"/>
          </p:cNvPicPr>
          <p:nvPr/>
        </p:nvPicPr>
        <p:blipFill>
          <a:blip r:embed="rId2" cstate="email">
            <a:lum bright="35000" contrast="-51000"/>
          </a:blip>
          <a:srcRect/>
          <a:stretch>
            <a:fillRect/>
          </a:stretch>
        </p:blipFill>
        <p:spPr bwMode="auto">
          <a:xfrm>
            <a:off x="1484040" y="341040"/>
            <a:ext cx="7264424" cy="6112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TextBox 15"/>
          <p:cNvSpPr txBox="1"/>
          <p:nvPr/>
        </p:nvSpPr>
        <p:spPr>
          <a:xfrm rot="20299096">
            <a:off x="1868833" y="2714139"/>
            <a:ext cx="6614311" cy="175432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5400" b="1" i="1" dirty="0">
                <a:ln w="11430"/>
                <a:solidFill>
                  <a:srgbClr val="86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Праздник </a:t>
            </a:r>
          </a:p>
          <a:p>
            <a:pPr>
              <a:defRPr/>
            </a:pPr>
            <a:r>
              <a:rPr lang="ru-RU" sz="5400" b="1" i="1" dirty="0">
                <a:ln w="11430"/>
                <a:solidFill>
                  <a:srgbClr val="86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Белых журавлей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427538" y="5516563"/>
            <a:ext cx="4105275" cy="831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800" b="1" i="1" dirty="0">
                <a:ln w="11430"/>
                <a:solidFill>
                  <a:srgbClr val="86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22 октября</a:t>
            </a:r>
            <a:endParaRPr lang="ru-RU" sz="4800" dirty="0"/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img11.nnm.me/c/2/f/b/1/1db5230ce6bc7e5db1857e5e4bd_prev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63688" y="620688"/>
            <a:ext cx="3600400" cy="56886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147" name="TextBox 3"/>
          <p:cNvSpPr txBox="1">
            <a:spLocks noChangeArrowheads="1"/>
          </p:cNvSpPr>
          <p:nvPr/>
        </p:nvSpPr>
        <p:spPr bwMode="auto">
          <a:xfrm>
            <a:off x="5435600" y="1268413"/>
            <a:ext cx="3382963" cy="415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 dirty="0">
                <a:latin typeface="Georgia" pitchFamily="18" charset="0"/>
                <a:hlinkClick r:id="rId4"/>
              </a:rPr>
              <a:t>Расул Гамзатов</a:t>
            </a:r>
            <a:endParaRPr lang="ru-RU" sz="2400" b="1" i="1" dirty="0">
              <a:latin typeface="Georgia" pitchFamily="18" charset="0"/>
            </a:endParaRPr>
          </a:p>
          <a:p>
            <a:pPr>
              <a:defRPr/>
            </a:pPr>
            <a:endParaRPr lang="ru-RU" sz="2400" dirty="0">
              <a:latin typeface="Georgia" pitchFamily="18" charset="0"/>
            </a:endParaRPr>
          </a:p>
          <a:p>
            <a:pPr>
              <a:defRPr/>
            </a:pPr>
            <a:r>
              <a:rPr lang="ru-RU" sz="2400" dirty="0">
                <a:latin typeface="Georgia" pitchFamily="18" charset="0"/>
              </a:rPr>
              <a:t>Дата рождения: </a:t>
            </a:r>
            <a:r>
              <a:rPr lang="ru-RU" sz="2400" b="1" dirty="0">
                <a:solidFill>
                  <a:srgbClr val="C00000"/>
                </a:solidFill>
                <a:latin typeface="+mn-lt"/>
                <a:hlinkClick r:id="rId5" tooltip="родились 08 09"/>
              </a:rPr>
              <a:t>08.09</a:t>
            </a:r>
            <a:r>
              <a:rPr lang="ru-RU" sz="2400" b="1" dirty="0">
                <a:solidFill>
                  <a:srgbClr val="C00000"/>
                </a:solidFill>
                <a:latin typeface="+mn-lt"/>
              </a:rPr>
              <a:t>.</a:t>
            </a:r>
            <a:r>
              <a:rPr lang="ru-RU" sz="2400" b="1" dirty="0">
                <a:solidFill>
                  <a:srgbClr val="C00000"/>
                </a:solidFill>
                <a:latin typeface="+mn-lt"/>
                <a:hlinkClick r:id="rId6" tooltip="родились в 1923 году"/>
              </a:rPr>
              <a:t>1923</a:t>
            </a:r>
            <a:r>
              <a:rPr lang="ru-RU" sz="2400" dirty="0">
                <a:latin typeface="Georgia" pitchFamily="18" charset="0"/>
              </a:rPr>
              <a:t> года</a:t>
            </a:r>
            <a:br>
              <a:rPr lang="ru-RU" sz="2400" dirty="0">
                <a:latin typeface="Georgia" pitchFamily="18" charset="0"/>
              </a:rPr>
            </a:br>
            <a:r>
              <a:rPr lang="ru-RU" sz="2400" dirty="0">
                <a:latin typeface="Georgia" pitchFamily="18" charset="0"/>
              </a:rPr>
              <a:t>Место рождения: </a:t>
            </a:r>
            <a:r>
              <a:rPr lang="ru-RU" sz="2400" b="1" dirty="0">
                <a:latin typeface="Georgia" pitchFamily="18" charset="0"/>
              </a:rPr>
              <a:t>село </a:t>
            </a:r>
            <a:r>
              <a:rPr lang="ru-RU" sz="2400" b="1" dirty="0" err="1">
                <a:latin typeface="Georgia" pitchFamily="18" charset="0"/>
              </a:rPr>
              <a:t>Цада</a:t>
            </a:r>
            <a:r>
              <a:rPr lang="ru-RU" sz="2400" dirty="0">
                <a:latin typeface="Georgia" pitchFamily="18" charset="0"/>
              </a:rPr>
              <a:t>, Россия</a:t>
            </a:r>
            <a:br>
              <a:rPr lang="ru-RU" sz="2400" dirty="0">
                <a:latin typeface="Georgia" pitchFamily="18" charset="0"/>
              </a:rPr>
            </a:br>
            <a:r>
              <a:rPr lang="ru-RU" sz="2400" dirty="0">
                <a:latin typeface="Georgia" pitchFamily="18" charset="0"/>
              </a:rPr>
              <a:t>Дата смерти: </a:t>
            </a:r>
            <a:r>
              <a:rPr lang="ru-RU" sz="2400" b="1" dirty="0">
                <a:solidFill>
                  <a:srgbClr val="C00000"/>
                </a:solidFill>
                <a:latin typeface="+mn-lt"/>
                <a:hlinkClick r:id="rId7" tooltip="скончались 03 11"/>
              </a:rPr>
              <a:t>03.11</a:t>
            </a:r>
            <a:r>
              <a:rPr lang="ru-RU" sz="2400" b="1" dirty="0">
                <a:solidFill>
                  <a:srgbClr val="C00000"/>
                </a:solidFill>
                <a:latin typeface="+mn-lt"/>
              </a:rPr>
              <a:t>.</a:t>
            </a:r>
            <a:r>
              <a:rPr lang="ru-RU" sz="2400" b="1" dirty="0">
                <a:solidFill>
                  <a:srgbClr val="C00000"/>
                </a:solidFill>
                <a:latin typeface="+mn-lt"/>
                <a:hlinkClick r:id="rId8" tooltip="умер в 2003"/>
              </a:rPr>
              <a:t>2003</a:t>
            </a:r>
            <a:r>
              <a:rPr lang="ru-RU" sz="2400" dirty="0">
                <a:latin typeface="Georgia" pitchFamily="18" charset="0"/>
              </a:rPr>
              <a:t> года</a:t>
            </a:r>
            <a:br>
              <a:rPr lang="ru-RU" sz="2400" dirty="0">
                <a:latin typeface="Georgia" pitchFamily="18" charset="0"/>
              </a:rPr>
            </a:br>
            <a:r>
              <a:rPr lang="ru-RU" sz="2400" dirty="0">
                <a:latin typeface="Georgia" pitchFamily="18" charset="0"/>
              </a:rPr>
              <a:t>Место смерти: </a:t>
            </a:r>
            <a:r>
              <a:rPr lang="ru-RU" sz="2400" b="1" dirty="0">
                <a:latin typeface="Georgia" pitchFamily="18" charset="0"/>
              </a:rPr>
              <a:t>Москва</a:t>
            </a:r>
            <a:r>
              <a:rPr lang="ru-RU" sz="2400" dirty="0">
                <a:latin typeface="Georgia" pitchFamily="18" charset="0"/>
              </a:rPr>
              <a:t>, Россия</a:t>
            </a:r>
            <a:br>
              <a:rPr lang="ru-RU" sz="2400" dirty="0">
                <a:latin typeface="Georgia" pitchFamily="18" charset="0"/>
              </a:rPr>
            </a:br>
            <a:r>
              <a:rPr lang="ru-RU" sz="2400" dirty="0">
                <a:latin typeface="Georgia" pitchFamily="18" charset="0"/>
              </a:rPr>
              <a:t>Гражданство: Россия</a:t>
            </a: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fs1.ppt4web.ru/images/5552/82816/310/img1.jpg"/>
          <p:cNvPicPr>
            <a:picLocks noChangeAspect="1" noChangeArrowheads="1"/>
          </p:cNvPicPr>
          <p:nvPr/>
        </p:nvPicPr>
        <p:blipFill>
          <a:blip r:embed="rId3" cstate="email">
            <a:lum bright="-10000"/>
          </a:blip>
          <a:srcRect/>
          <a:stretch>
            <a:fillRect/>
          </a:stretch>
        </p:blipFill>
        <p:spPr bwMode="auto">
          <a:xfrm>
            <a:off x="1691680" y="836712"/>
            <a:ext cx="7065406" cy="51845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ril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244408" y="6093296"/>
            <a:ext cx="360040" cy="360040"/>
          </a:xfrm>
          <a:prstGeom prst="rect">
            <a:avLst/>
          </a:prstGeom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4586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http://www.eer.ru/sites/default/files/article-img/20140422/138621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880122" y="692697"/>
            <a:ext cx="6868342" cy="554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3" name="TextBox 2"/>
          <p:cNvSpPr txBox="1"/>
          <p:nvPr/>
        </p:nvSpPr>
        <p:spPr>
          <a:xfrm>
            <a:off x="2107411" y="836712"/>
            <a:ext cx="6353021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5400" b="1" i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</a:rPr>
              <a:t>6</a:t>
            </a:r>
            <a:r>
              <a:rPr lang="ru-RU" sz="5400" b="1" i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 августа </a:t>
            </a:r>
            <a:r>
              <a:rPr lang="ru-RU" sz="5400" b="1" i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</a:rPr>
              <a:t>1945</a:t>
            </a:r>
            <a:r>
              <a:rPr lang="ru-RU" sz="5400" b="1" i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 г.</a:t>
            </a: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xreferat.ru/image/117/1307188770_5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16463" y="2276475"/>
            <a:ext cx="4214812" cy="410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Рисунок 3" descr="http://hetq.am/static/news/b/2011/04/15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476375" y="1052513"/>
            <a:ext cx="3167063" cy="388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3"/>
          <p:cNvSpPr txBox="1">
            <a:spLocks noChangeArrowheads="1"/>
          </p:cNvSpPr>
          <p:nvPr/>
        </p:nvSpPr>
        <p:spPr bwMode="auto">
          <a:xfrm>
            <a:off x="2124075" y="620688"/>
            <a:ext cx="62642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i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  <a:hlinkClick r:id="rId2"/>
              </a:rPr>
              <a:t>Садако</a:t>
            </a:r>
            <a:r>
              <a:rPr lang="ru-RU" sz="3600" b="1" i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  <a:hlinkClick r:id="rId2"/>
              </a:rPr>
              <a:t> </a:t>
            </a:r>
            <a:r>
              <a:rPr lang="ru-RU" sz="3600" b="1" i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  <a:hlinkClick r:id="rId2"/>
              </a:rPr>
              <a:t>Сасаки</a:t>
            </a:r>
            <a:r>
              <a:rPr lang="ru-RU" sz="3600" b="1" i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  <a:hlinkClick r:id="rId2"/>
              </a:rPr>
              <a:t> </a:t>
            </a:r>
          </a:p>
        </p:txBody>
      </p:sp>
      <p:pic>
        <p:nvPicPr>
          <p:cNvPr id="4" name="Picture 5" descr="Автор картинок неизвестен &quot; лЁЁлик - приколистическое сообще…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491880" y="1628800"/>
            <a:ext cx="3312368" cy="44644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Фото приколы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03350" y="333375"/>
            <a:ext cx="5011738" cy="3751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4" descr="миниатюры (увеличение фото по клику) - HDiFOTO- я.ру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95738" y="3486150"/>
            <a:ext cx="4897437" cy="306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4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800000"/>
      </a:hlink>
      <a:folHlink>
        <a:srgbClr val="FFCC99"/>
      </a:folHlink>
    </a:clrScheme>
    <a:fontScheme name="Оформление по умолчанию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22B00"/>
        </a:hlink>
        <a:folHlink>
          <a:srgbClr val="FFA95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00000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2061</TotalTime>
  <Words>157</Words>
  <Application>Microsoft Office PowerPoint</Application>
  <PresentationFormat>Экран (4:3)</PresentationFormat>
  <Paragraphs>35</Paragraphs>
  <Slides>28</Slides>
  <Notes>1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Вечная слава героям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re</cp:lastModifiedBy>
  <cp:revision>189</cp:revision>
  <dcterms:created xsi:type="dcterms:W3CDTF">2012-08-12T16:04:58Z</dcterms:created>
  <dcterms:modified xsi:type="dcterms:W3CDTF">2015-03-29T20:27:13Z</dcterms:modified>
</cp:coreProperties>
</file>