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  <p:sldId id="257" r:id="rId4"/>
    <p:sldId id="259" r:id="rId5"/>
    <p:sldId id="258" r:id="rId6"/>
    <p:sldId id="278" r:id="rId7"/>
    <p:sldId id="260" r:id="rId8"/>
    <p:sldId id="261" r:id="rId9"/>
    <p:sldId id="279" r:id="rId10"/>
    <p:sldId id="262" r:id="rId11"/>
    <p:sldId id="280" r:id="rId12"/>
    <p:sldId id="331" r:id="rId13"/>
    <p:sldId id="332" r:id="rId14"/>
    <p:sldId id="336" r:id="rId15"/>
    <p:sldId id="333" r:id="rId16"/>
    <p:sldId id="324" r:id="rId17"/>
    <p:sldId id="325" r:id="rId18"/>
    <p:sldId id="326" r:id="rId19"/>
    <p:sldId id="327" r:id="rId20"/>
    <p:sldId id="328" r:id="rId21"/>
    <p:sldId id="329" r:id="rId22"/>
    <p:sldId id="297" r:id="rId23"/>
    <p:sldId id="330" r:id="rId24"/>
    <p:sldId id="298" r:id="rId25"/>
    <p:sldId id="337" r:id="rId26"/>
    <p:sldId id="344" r:id="rId27"/>
    <p:sldId id="338" r:id="rId28"/>
    <p:sldId id="339" r:id="rId29"/>
    <p:sldId id="351" r:id="rId30"/>
    <p:sldId id="352" r:id="rId31"/>
    <p:sldId id="353" r:id="rId32"/>
    <p:sldId id="354" r:id="rId33"/>
    <p:sldId id="355" r:id="rId34"/>
    <p:sldId id="340" r:id="rId35"/>
    <p:sldId id="345" r:id="rId36"/>
    <p:sldId id="346" r:id="rId37"/>
    <p:sldId id="347" r:id="rId38"/>
    <p:sldId id="348" r:id="rId39"/>
    <p:sldId id="350" r:id="rId40"/>
    <p:sldId id="341" r:id="rId41"/>
    <p:sldId id="356" r:id="rId42"/>
    <p:sldId id="357" r:id="rId43"/>
    <p:sldId id="358" r:id="rId44"/>
    <p:sldId id="359" r:id="rId45"/>
    <p:sldId id="360" r:id="rId46"/>
    <p:sldId id="300" r:id="rId47"/>
    <p:sldId id="361" r:id="rId48"/>
    <p:sldId id="362" r:id="rId49"/>
    <p:sldId id="363" r:id="rId50"/>
    <p:sldId id="301" r:id="rId51"/>
    <p:sldId id="302" r:id="rId52"/>
    <p:sldId id="303" r:id="rId53"/>
    <p:sldId id="366" r:id="rId54"/>
    <p:sldId id="367" r:id="rId55"/>
    <p:sldId id="369" r:id="rId56"/>
    <p:sldId id="304" r:id="rId57"/>
    <p:sldId id="305" r:id="rId58"/>
    <p:sldId id="306" r:id="rId59"/>
    <p:sldId id="307" r:id="rId60"/>
    <p:sldId id="308" r:id="rId61"/>
    <p:sldId id="309" r:id="rId62"/>
    <p:sldId id="270" r:id="rId63"/>
    <p:sldId id="310" r:id="rId64"/>
    <p:sldId id="311" r:id="rId65"/>
    <p:sldId id="312" r:id="rId66"/>
    <p:sldId id="313" r:id="rId67"/>
    <p:sldId id="271" r:id="rId68"/>
    <p:sldId id="314" r:id="rId69"/>
    <p:sldId id="315" r:id="rId70"/>
    <p:sldId id="317" r:id="rId71"/>
    <p:sldId id="263" r:id="rId72"/>
    <p:sldId id="266" r:id="rId73"/>
    <p:sldId id="267" r:id="rId74"/>
    <p:sldId id="264" r:id="rId75"/>
    <p:sldId id="316" r:id="rId76"/>
    <p:sldId id="265" r:id="rId77"/>
    <p:sldId id="268" r:id="rId78"/>
    <p:sldId id="364" r:id="rId79"/>
    <p:sldId id="365" r:id="rId8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CC"/>
    <a:srgbClr val="003366"/>
    <a:srgbClr val="FF0000"/>
    <a:srgbClr val="000099"/>
    <a:srgbClr val="FFFF00"/>
    <a:srgbClr val="66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537" autoAdjust="0"/>
    <p:restoredTop sz="94660"/>
  </p:normalViewPr>
  <p:slideViewPr>
    <p:cSldViewPr>
      <p:cViewPr varScale="1">
        <p:scale>
          <a:sx n="42" d="100"/>
          <a:sy n="42" d="100"/>
        </p:scale>
        <p:origin x="-98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814979-CF09-41C0-9767-81E926985F5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533255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117A3-E98D-415A-AB99-7E933E0FA3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3297255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F9EE08-4BEA-4C1C-B4A1-A8D3385633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436923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764218-C243-47CF-BE98-B8360628BB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1550955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CBE1C7-6658-4044-AA0E-494669B7699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6880832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9C17E9-D5CF-4547-B48C-C26359FA50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833028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09812E-7F14-4450-9D02-F5FF84E651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6027356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E560F9-04BB-492C-8FAD-39965BBF31A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2825687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05F126-D1F0-48B9-A781-EF613036ED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9621085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68CEAE-2E79-45EB-A587-825ED3C73FE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9122515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C3D222-5019-4270-9012-5156E1FE026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702867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5F419CAC-B2F8-4A50-955A-001F40368B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slide" Target="slide34.xml"/><Relationship Id="rId3" Type="http://schemas.openxmlformats.org/officeDocument/2006/relationships/slide" Target="slide11.xml"/><Relationship Id="rId7" Type="http://schemas.openxmlformats.org/officeDocument/2006/relationships/slide" Target="slide24.xml"/><Relationship Id="rId12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11" Type="http://schemas.openxmlformats.org/officeDocument/2006/relationships/slide" Target="slide42.xml"/><Relationship Id="rId5" Type="http://schemas.openxmlformats.org/officeDocument/2006/relationships/slide" Target="slide16.xml"/><Relationship Id="rId10" Type="http://schemas.openxmlformats.org/officeDocument/2006/relationships/image" Target="../media/image10.jpeg"/><Relationship Id="rId4" Type="http://schemas.openxmlformats.org/officeDocument/2006/relationships/image" Target="../media/image7.jpeg"/><Relationship Id="rId9" Type="http://schemas.openxmlformats.org/officeDocument/2006/relationships/slide" Target="slide28.xml"/><Relationship Id="rId1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slide" Target="slide10.xml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jpeg"/><Relationship Id="rId4" Type="http://schemas.openxmlformats.org/officeDocument/2006/relationships/slide" Target="slide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slide" Target="slide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slide" Target="slide10.xml"/><Relationship Id="rId4" Type="http://schemas.openxmlformats.org/officeDocument/2006/relationships/image" Target="../media/image4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slide" Target="slide10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slide" Target="slide10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1.jpeg"/><Relationship Id="rId7" Type="http://schemas.microsoft.com/office/2007/relationships/media" Target="../media/media1.mp3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.mp3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jpeg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3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5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24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4" name="WordArt 6"/>
          <p:cNvSpPr>
            <a:spLocks noChangeArrowheads="1" noChangeShapeType="1" noTextEdit="1"/>
          </p:cNvSpPr>
          <p:nvPr/>
        </p:nvSpPr>
        <p:spPr bwMode="auto">
          <a:xfrm>
            <a:off x="2124075" y="260350"/>
            <a:ext cx="5089525" cy="8588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Социальный проект</a:t>
            </a:r>
          </a:p>
        </p:txBody>
      </p:sp>
      <p:sp>
        <p:nvSpPr>
          <p:cNvPr id="2055" name="WordArt 7"/>
          <p:cNvSpPr>
            <a:spLocks noChangeArrowheads="1" noChangeShapeType="1" noTextEdit="1"/>
          </p:cNvSpPr>
          <p:nvPr/>
        </p:nvSpPr>
        <p:spPr bwMode="auto">
          <a:xfrm>
            <a:off x="1331913" y="1341438"/>
            <a:ext cx="6697662" cy="8588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"/>
                <a:cs typeface="Arial"/>
              </a:rPr>
              <a:t>учащихся 3 "б" класса</a:t>
            </a:r>
          </a:p>
        </p:txBody>
      </p:sp>
      <p:sp>
        <p:nvSpPr>
          <p:cNvPr id="2056" name="WordArt 8"/>
          <p:cNvSpPr>
            <a:spLocks noChangeArrowheads="1" noChangeShapeType="1" noTextEdit="1"/>
          </p:cNvSpPr>
          <p:nvPr/>
        </p:nvSpPr>
        <p:spPr bwMode="auto">
          <a:xfrm>
            <a:off x="468313" y="2349500"/>
            <a:ext cx="8353425" cy="11255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"Им холода не беда"</a:t>
            </a:r>
          </a:p>
        </p:txBody>
      </p:sp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3563938" y="3644900"/>
            <a:ext cx="5257800" cy="306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ru-RU" altLang="ru-RU" b="1"/>
              <a:t>Руководитель проекта: </a:t>
            </a:r>
          </a:p>
          <a:p>
            <a:pPr>
              <a:spcBef>
                <a:spcPct val="50000"/>
              </a:spcBef>
            </a:pPr>
            <a:r>
              <a:rPr lang="ru-RU" altLang="ru-RU"/>
              <a:t>учитель начальных классов </a:t>
            </a:r>
            <a:r>
              <a:rPr lang="ru-RU" altLang="ru-RU" b="1"/>
              <a:t>С.Г. Тюканько</a:t>
            </a:r>
          </a:p>
          <a:p>
            <a:pPr>
              <a:spcBef>
                <a:spcPct val="50000"/>
              </a:spcBef>
            </a:pPr>
            <a:r>
              <a:rPr lang="ru-RU" altLang="ru-RU" b="1"/>
              <a:t>Над проектом работали: </a:t>
            </a:r>
            <a:r>
              <a:rPr lang="ru-RU" altLang="ru-RU" sz="2000" b="1">
                <a:solidFill>
                  <a:srgbClr val="660066"/>
                </a:solidFill>
              </a:rPr>
              <a:t>Кравченко Лиза,</a:t>
            </a:r>
          </a:p>
          <a:p>
            <a:pPr>
              <a:spcBef>
                <a:spcPct val="50000"/>
              </a:spcBef>
            </a:pPr>
            <a:r>
              <a:rPr lang="ru-RU" altLang="ru-RU" sz="2000" b="1">
                <a:solidFill>
                  <a:srgbClr val="660066"/>
                </a:solidFill>
              </a:rPr>
              <a:t>Левчина Маша, Покунов Влад,</a:t>
            </a:r>
          </a:p>
          <a:p>
            <a:pPr>
              <a:spcBef>
                <a:spcPct val="50000"/>
              </a:spcBef>
            </a:pPr>
            <a:r>
              <a:rPr lang="ru-RU" altLang="ru-RU" sz="2000" b="1">
                <a:solidFill>
                  <a:srgbClr val="660066"/>
                </a:solidFill>
              </a:rPr>
              <a:t>Протченко Вика, Киричек Настя,</a:t>
            </a:r>
          </a:p>
          <a:p>
            <a:pPr>
              <a:spcBef>
                <a:spcPct val="50000"/>
              </a:spcBef>
            </a:pPr>
            <a:r>
              <a:rPr lang="ru-RU" altLang="ru-RU" sz="2000" b="1">
                <a:solidFill>
                  <a:srgbClr val="660066"/>
                </a:solidFill>
              </a:rPr>
              <a:t>Лисименко Дима, Гутникова Маша, </a:t>
            </a:r>
          </a:p>
          <a:p>
            <a:pPr>
              <a:spcBef>
                <a:spcPct val="50000"/>
              </a:spcBef>
            </a:pPr>
            <a:r>
              <a:rPr lang="ru-RU" altLang="ru-RU" sz="2000" b="1">
                <a:solidFill>
                  <a:srgbClr val="660066"/>
                </a:solidFill>
              </a:rPr>
              <a:t>Яблоков Данила, Евтехова Ева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125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4" grpId="0" animBg="1"/>
      <p:bldP spid="2055" grpId="0" animBg="1"/>
      <p:bldP spid="2056" grpId="0" animBg="1"/>
      <p:bldP spid="205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88900" y="2063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0" name="WordArt 6"/>
          <p:cNvSpPr>
            <a:spLocks noChangeArrowheads="1" noChangeShapeType="1" noTextEdit="1"/>
          </p:cNvSpPr>
          <p:nvPr/>
        </p:nvSpPr>
        <p:spPr bwMode="auto">
          <a:xfrm>
            <a:off x="1835150" y="476250"/>
            <a:ext cx="5689600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Зимующие птицы</a:t>
            </a:r>
          </a:p>
        </p:txBody>
      </p:sp>
      <p:pic>
        <p:nvPicPr>
          <p:cNvPr id="22531" name="Picture 9" descr="&amp;Ncy;&amp;acy;&amp;khcy;&amp;ocy;&amp;khcy;&amp;lcy;&amp;icy;&amp;lcy;&amp;scy;&amp;yacy; - &amp;Pcy;&amp;tcy;&amp;icy;&amp;tscy;&amp;ycy;- &amp;yacy;.&amp;rcy;&amp;ucy;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88900" y="3373438"/>
            <a:ext cx="1290638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Line 10"/>
          <p:cNvSpPr>
            <a:spLocks noChangeShapeType="1"/>
          </p:cNvSpPr>
          <p:nvPr/>
        </p:nvSpPr>
        <p:spPr bwMode="auto">
          <a:xfrm flipH="1">
            <a:off x="971550" y="1412875"/>
            <a:ext cx="3529013" cy="1008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2533" name="Text Box 13"/>
          <p:cNvSpPr txBox="1">
            <a:spLocks noChangeArrowheads="1"/>
          </p:cNvSpPr>
          <p:nvPr/>
        </p:nvSpPr>
        <p:spPr bwMode="auto">
          <a:xfrm>
            <a:off x="179388" y="2565400"/>
            <a:ext cx="1368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ru-RU" altLang="ru-RU" sz="2400" b="1"/>
              <a:t>Голуби</a:t>
            </a:r>
          </a:p>
        </p:txBody>
      </p:sp>
      <p:sp>
        <p:nvSpPr>
          <p:cNvPr id="22534" name="Text Box 14"/>
          <p:cNvSpPr txBox="1">
            <a:spLocks noChangeArrowheads="1"/>
          </p:cNvSpPr>
          <p:nvPr/>
        </p:nvSpPr>
        <p:spPr bwMode="auto">
          <a:xfrm>
            <a:off x="1360488" y="2584450"/>
            <a:ext cx="15128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ru-RU" altLang="ru-RU" sz="2400" b="1"/>
              <a:t>Синицы</a:t>
            </a:r>
          </a:p>
        </p:txBody>
      </p:sp>
      <p:sp>
        <p:nvSpPr>
          <p:cNvPr id="22535" name="Text Box 15"/>
          <p:cNvSpPr txBox="1">
            <a:spLocks noChangeArrowheads="1"/>
          </p:cNvSpPr>
          <p:nvPr/>
        </p:nvSpPr>
        <p:spPr bwMode="auto">
          <a:xfrm>
            <a:off x="2657475" y="2597150"/>
            <a:ext cx="14398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ru-RU" altLang="ru-RU" sz="2400" b="1"/>
              <a:t>Вороны</a:t>
            </a:r>
          </a:p>
        </p:txBody>
      </p:sp>
      <p:sp>
        <p:nvSpPr>
          <p:cNvPr id="22536" name="Text Box 16"/>
          <p:cNvSpPr txBox="1">
            <a:spLocks noChangeArrowheads="1"/>
          </p:cNvSpPr>
          <p:nvPr/>
        </p:nvSpPr>
        <p:spPr bwMode="auto">
          <a:xfrm>
            <a:off x="3987800" y="2598738"/>
            <a:ext cx="15843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ru-RU" altLang="ru-RU" sz="2400" b="1"/>
              <a:t>Воробьи</a:t>
            </a:r>
          </a:p>
        </p:txBody>
      </p:sp>
      <p:sp>
        <p:nvSpPr>
          <p:cNvPr id="22537" name="Text Box 17"/>
          <p:cNvSpPr txBox="1">
            <a:spLocks noChangeArrowheads="1"/>
          </p:cNvSpPr>
          <p:nvPr/>
        </p:nvSpPr>
        <p:spPr bwMode="auto">
          <a:xfrm>
            <a:off x="7353300" y="2593975"/>
            <a:ext cx="1368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ru-RU" altLang="ru-RU" sz="2400" b="1"/>
              <a:t>Галки</a:t>
            </a:r>
          </a:p>
        </p:txBody>
      </p:sp>
      <p:sp>
        <p:nvSpPr>
          <p:cNvPr id="22538" name="Line 10"/>
          <p:cNvSpPr>
            <a:spLocks noChangeShapeType="1"/>
          </p:cNvSpPr>
          <p:nvPr/>
        </p:nvSpPr>
        <p:spPr bwMode="auto">
          <a:xfrm flipH="1">
            <a:off x="2116138" y="1412875"/>
            <a:ext cx="2384425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22539" name="Picture 21" descr="&amp;pcy;&amp;tcy;&amp;icy;&amp;tscy;&amp;acy; &amp;scy;&amp;icy;&amp;ncy;&amp;icy;&amp;tscy;&amp;acy; FullHD &amp;Fcy;&amp;ocy;&amp;tcy;&amp;ocy; &amp;Kcy;&amp;acy;&amp;rcy;&amp;tcy;&amp;icy;&amp;ncy;&amp;kcy;&amp;icy; &amp;Ocy;&amp;bcy;&amp;ocy;&amp;icy; 1920x1080 20239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0325" y="3295650"/>
            <a:ext cx="1009650" cy="121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40" name="Line 10"/>
          <p:cNvSpPr>
            <a:spLocks noChangeShapeType="1"/>
          </p:cNvSpPr>
          <p:nvPr/>
        </p:nvSpPr>
        <p:spPr bwMode="auto">
          <a:xfrm flipH="1">
            <a:off x="3492500" y="1412875"/>
            <a:ext cx="990600" cy="11842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2541" name="Line 10"/>
          <p:cNvSpPr>
            <a:spLocks noChangeShapeType="1"/>
          </p:cNvSpPr>
          <p:nvPr/>
        </p:nvSpPr>
        <p:spPr bwMode="auto">
          <a:xfrm>
            <a:off x="4464050" y="1412875"/>
            <a:ext cx="468313" cy="11858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2542" name="Line 10"/>
          <p:cNvSpPr>
            <a:spLocks noChangeShapeType="1"/>
          </p:cNvSpPr>
          <p:nvPr/>
        </p:nvSpPr>
        <p:spPr bwMode="auto">
          <a:xfrm>
            <a:off x="4500563" y="1412875"/>
            <a:ext cx="3311525" cy="1181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22543" name="Picture 22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57438" y="3343275"/>
            <a:ext cx="1741487" cy="116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4" name="Picture 24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98925" y="3433763"/>
            <a:ext cx="1433513" cy="1074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5" name="Picture 25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0575" y="3295650"/>
            <a:ext cx="1793875" cy="138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46" name="Text Box 16"/>
          <p:cNvSpPr txBox="1">
            <a:spLocks noChangeArrowheads="1"/>
          </p:cNvSpPr>
          <p:nvPr/>
        </p:nvSpPr>
        <p:spPr bwMode="auto">
          <a:xfrm>
            <a:off x="5524500" y="2617788"/>
            <a:ext cx="15843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ru-RU" altLang="ru-RU" sz="2400" b="1"/>
              <a:t>Дятлы</a:t>
            </a:r>
          </a:p>
        </p:txBody>
      </p:sp>
      <p:sp>
        <p:nvSpPr>
          <p:cNvPr id="22547" name="Line 10"/>
          <p:cNvSpPr>
            <a:spLocks noChangeShapeType="1"/>
          </p:cNvSpPr>
          <p:nvPr/>
        </p:nvSpPr>
        <p:spPr bwMode="auto">
          <a:xfrm>
            <a:off x="4500563" y="1412875"/>
            <a:ext cx="1655762" cy="1317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22548" name="Picture 3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625" y="3357563"/>
            <a:ext cx="1589088" cy="1144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333750" cy="244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5004048" y="548680"/>
            <a:ext cx="265656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Голубь</a:t>
            </a:r>
          </a:p>
        </p:txBody>
      </p:sp>
      <p:sp>
        <p:nvSpPr>
          <p:cNvPr id="23556" name="TextBox 13"/>
          <p:cNvSpPr txBox="1">
            <a:spLocks noChangeArrowheads="1"/>
          </p:cNvSpPr>
          <p:nvPr/>
        </p:nvSpPr>
        <p:spPr bwMode="auto">
          <a:xfrm>
            <a:off x="4103688" y="1773238"/>
            <a:ext cx="5040312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2400" b="1"/>
              <a:t>Существует приблизительно 300 видов голубей.</a:t>
            </a:r>
          </a:p>
          <a:p>
            <a:r>
              <a:rPr lang="ru-RU" altLang="ru-RU" sz="2400" b="1"/>
              <a:t>Голубь с незапамятных времен считается птицей мира. Он запечатлен в виде памятника более чем в 30 городах планеты.</a:t>
            </a:r>
          </a:p>
        </p:txBody>
      </p:sp>
      <p:pic>
        <p:nvPicPr>
          <p:cNvPr id="23557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000500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88900" y="2063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88900" y="2228850"/>
            <a:ext cx="3333750" cy="244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5004048" y="548680"/>
            <a:ext cx="265656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Голубь</a:t>
            </a:r>
          </a:p>
        </p:txBody>
      </p:sp>
      <p:sp>
        <p:nvSpPr>
          <p:cNvPr id="24580" name="TextBox 13"/>
          <p:cNvSpPr txBox="1">
            <a:spLocks noChangeArrowheads="1"/>
          </p:cNvSpPr>
          <p:nvPr/>
        </p:nvSpPr>
        <p:spPr bwMode="auto">
          <a:xfrm>
            <a:off x="3708400" y="1773238"/>
            <a:ext cx="5040313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2400" b="1"/>
              <a:t>Строение тела голубя тоже весьма интересно: короткие, но крепкие ножки носят на себе пухленькое туловище и маленькую головку. Перья этих птиц жесткие, но гладкие. Взрослая особь имеет около 10 тысяч перьев.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88900" y="2063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2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9700" y="765175"/>
            <a:ext cx="89154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Прямоугольник 12"/>
          <p:cNvPicPr>
            <a:picLocks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94238" y="-19050"/>
            <a:ext cx="3425825" cy="118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5604" name="TextBox 13"/>
          <p:cNvSpPr txBox="1">
            <a:spLocks noChangeArrowheads="1"/>
          </p:cNvSpPr>
          <p:nvPr/>
        </p:nvSpPr>
        <p:spPr bwMode="auto">
          <a:xfrm>
            <a:off x="39688" y="20638"/>
            <a:ext cx="5041900" cy="415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2400" b="1"/>
              <a:t>Голуби были одомашнены с незапамятных времен и их использовали для доставки сообщений на большие расстояния. Фактически, известные лидеры прошлого как Юлий Цезарь, Чингисхан, и т.д. использовали голубей, чтобы получить важные сообщения через большие расстояния.</a:t>
            </a:r>
          </a:p>
        </p:txBody>
      </p:sp>
      <p:pic>
        <p:nvPicPr>
          <p:cNvPr id="25605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2138" y="4149725"/>
            <a:ext cx="2166937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Picture 3"/>
          <p:cNvPicPr>
            <a:picLocks noChangeAspect="1" noChangeArrowheads="1"/>
          </p:cNvPicPr>
          <p:nvPr/>
        </p:nvPicPr>
        <p:blipFill>
          <a:blip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22913" y="1622425"/>
            <a:ext cx="3460750" cy="252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20" dur="2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  <p:bldP spid="25604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88900" y="2063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1438" y="26988"/>
            <a:ext cx="3333751" cy="244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5004048" y="548680"/>
            <a:ext cx="265656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Голубь</a:t>
            </a:r>
          </a:p>
        </p:txBody>
      </p:sp>
      <p:sp>
        <p:nvSpPr>
          <p:cNvPr id="26628" name="TextBox 13"/>
          <p:cNvSpPr txBox="1">
            <a:spLocks noChangeArrowheads="1"/>
          </p:cNvSpPr>
          <p:nvPr/>
        </p:nvSpPr>
        <p:spPr bwMode="auto">
          <a:xfrm>
            <a:off x="4105275" y="1485900"/>
            <a:ext cx="5040313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2400" b="1"/>
              <a:t>Наука пока не может дать однозначного объяснения тому, как голуби находят дорогу домой. По одной из версий, птицы ориентируются по солнцу и звездам, по другой – реагируют на магнитное поле Земли.</a:t>
            </a:r>
          </a:p>
          <a:p>
            <a:endParaRPr lang="ru-RU" altLang="ru-RU" sz="2400" b="1"/>
          </a:p>
        </p:txBody>
      </p:sp>
      <p:pic>
        <p:nvPicPr>
          <p:cNvPr id="26629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0325" y="3716338"/>
            <a:ext cx="4168775" cy="316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88900" y="2063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Прямоугольник 12"/>
          <p:cNvPicPr>
            <a:picLocks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14863" y="-115888"/>
            <a:ext cx="3425825" cy="118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7651" name="TextBox 13"/>
          <p:cNvSpPr txBox="1">
            <a:spLocks noChangeArrowheads="1"/>
          </p:cNvSpPr>
          <p:nvPr/>
        </p:nvSpPr>
        <p:spPr bwMode="auto">
          <a:xfrm>
            <a:off x="3811588" y="1042988"/>
            <a:ext cx="5040312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2400" b="1"/>
              <a:t>Голуби свой рацион питания составляют самостоятельно: хлебные крошки, остатки чьего-то завтрака возле кафе, семечки, пожертвованные ребенком. Долго на такой пище птица не протягивает, средний срок жизни городского голубя 2-3 года. </a:t>
            </a:r>
          </a:p>
        </p:txBody>
      </p:sp>
      <p:sp>
        <p:nvSpPr>
          <p:cNvPr id="27652" name="Прямоугольник 2"/>
          <p:cNvSpPr>
            <a:spLocks noChangeArrowheads="1"/>
          </p:cNvSpPr>
          <p:nvPr/>
        </p:nvSpPr>
        <p:spPr bwMode="auto">
          <a:xfrm>
            <a:off x="198438" y="4581525"/>
            <a:ext cx="8569325" cy="224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2800" b="1">
                <a:solidFill>
                  <a:srgbClr val="000099"/>
                </a:solidFill>
              </a:rPr>
              <a:t>В дикой же природе голуби живут по 12 - 15 лет, и главная причина этому – правильное питание. В природных условиях птицы предпочитают кушать зерна, семена растений, травы.</a:t>
            </a:r>
          </a:p>
        </p:txBody>
      </p:sp>
      <p:pic>
        <p:nvPicPr>
          <p:cNvPr id="27653" name="Picture 4" descr="ANd9GcR_5xNGbsdX-A5pJRuXFQV9kwh4ezmeBSsk5ljZuVjm1HdedXKd6A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3581400" cy="30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6" name="Picture 8" descr="Pictures Images Gallery Symbols Love Bird2 Tattoo Free Download Pelauts.Com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72450" y="0"/>
            <a:ext cx="971550" cy="97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363" y="41275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71550" y="260350"/>
            <a:ext cx="7489825" cy="2574925"/>
          </a:xfrm>
        </p:spPr>
        <p:txBody>
          <a:bodyPr/>
          <a:lstStyle/>
          <a:p>
            <a:r>
              <a:rPr lang="ru-RU" altLang="ru-RU" smtClean="0"/>
              <a:t> 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635375" y="3573463"/>
            <a:ext cx="3887788" cy="1536700"/>
          </a:xfrm>
        </p:spPr>
        <p:txBody>
          <a:bodyPr/>
          <a:lstStyle/>
          <a:p>
            <a:endParaRPr lang="ru-RU" altLang="ru-RU" smtClean="0"/>
          </a:p>
        </p:txBody>
      </p:sp>
      <p:sp>
        <p:nvSpPr>
          <p:cNvPr id="28676" name="WordArt 4"/>
          <p:cNvSpPr>
            <a:spLocks noChangeArrowheads="1" noChangeShapeType="1" noTextEdit="1"/>
          </p:cNvSpPr>
          <p:nvPr/>
        </p:nvSpPr>
        <p:spPr bwMode="auto">
          <a:xfrm>
            <a:off x="3952875" y="303213"/>
            <a:ext cx="2112963" cy="1165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5806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Синица</a:t>
            </a:r>
          </a:p>
        </p:txBody>
      </p:sp>
      <p:pic>
        <p:nvPicPr>
          <p:cNvPr id="28677" name="Picture 5" descr="Как нарисовать воробья зимой Сайт о рисовании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14513" y="1619250"/>
            <a:ext cx="5673725" cy="448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363" y="41275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60350"/>
            <a:ext cx="8229600" cy="1157288"/>
          </a:xfrm>
        </p:spPr>
        <p:txBody>
          <a:bodyPr/>
          <a:lstStyle/>
          <a:p>
            <a:r>
              <a:rPr lang="ru-RU" altLang="ru-RU" smtClean="0"/>
              <a:t>Синица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557338"/>
            <a:ext cx="5580063" cy="4568825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r>
              <a:rPr lang="ru-RU" altLang="ru-RU" sz="2800" b="1" smtClean="0"/>
              <a:t>Синицы</a:t>
            </a:r>
            <a:r>
              <a:rPr lang="ru-RU" altLang="ru-RU" sz="2800" smtClean="0"/>
              <a:t> - </a:t>
            </a:r>
            <a:r>
              <a:rPr lang="ru-RU" altLang="ru-RU" sz="2000" b="1" smtClean="0"/>
              <a:t>наши хорошие знакомые, для них мы развешиваем кормушки в парках и за окнами. Кусочек сала, прибитый к раме окна или к кормушке - хорошая добавка к растительному меню. Животная пища необходима этим птичкам, которые в теплое время года питаются почти исключительно насекомыми. Синицы, а их насчитывается 65 видов, очень похожи друг на друга и внешне, и образом жизни. </a:t>
            </a:r>
          </a:p>
        </p:txBody>
      </p:sp>
      <p:pic>
        <p:nvPicPr>
          <p:cNvPr id="29700" name="Picture 4" descr="Синичка зимой Железноводск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063" y="1844675"/>
            <a:ext cx="3563937" cy="288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363" y="41275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r>
              <a:rPr lang="ru-RU" altLang="ru-RU" smtClean="0"/>
              <a:t>Большая синица 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28775"/>
            <a:ext cx="8532813" cy="12954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altLang="ru-RU" sz="2000" b="1" smtClean="0">
                <a:solidFill>
                  <a:srgbClr val="FF0000"/>
                </a:solidFill>
              </a:rPr>
              <a:t>БОЛЬШАЯ СИНИЦА</a:t>
            </a:r>
            <a:r>
              <a:rPr lang="ru-RU" altLang="ru-RU" sz="2000" smtClean="0">
                <a:solidFill>
                  <a:srgbClr val="FF0000"/>
                </a:solidFill>
              </a:rPr>
              <a:t> </a:t>
            </a:r>
            <a:r>
              <a:rPr lang="ru-RU" altLang="ru-RU" sz="2000" smtClean="0"/>
              <a:t>- </a:t>
            </a:r>
            <a:r>
              <a:rPr lang="ru-RU" altLang="ru-RU" sz="2000" b="1" smtClean="0"/>
              <a:t>самая крупная синица нашей страны; размером она примерно с воробья и имеет довольно яркое оперение. </a:t>
            </a:r>
          </a:p>
        </p:txBody>
      </p:sp>
      <p:pic>
        <p:nvPicPr>
          <p:cNvPr id="30724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6300" y="2492375"/>
            <a:ext cx="5018088" cy="397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363" y="41275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Хохлатая синица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557338"/>
            <a:ext cx="9037638" cy="21590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altLang="ru-RU" sz="2000" b="1" smtClean="0"/>
              <a:t>Эта буровато-серая маленькая синичка имеет пестрый, серовато-черный остроконечный хохолок, большей частью вздернутый торчком. Только при ссоре она его совершенно прижимает и смешно вытягивает голову. </a:t>
            </a:r>
          </a:p>
        </p:txBody>
      </p:sp>
      <p:pic>
        <p:nvPicPr>
          <p:cNvPr id="31748" name="Picture 4" descr="Beer-Sheva: Фотоподборка разнообразных птичек зимой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787650"/>
            <a:ext cx="5508625" cy="386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5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24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8" name="Rectangle 1"/>
          <p:cNvSpPr>
            <a:spLocks noChangeArrowheads="1"/>
          </p:cNvSpPr>
          <p:nvPr/>
        </p:nvSpPr>
        <p:spPr bwMode="auto">
          <a:xfrm>
            <a:off x="1835150" y="4019550"/>
            <a:ext cx="3240088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/>
            <a:r>
              <a:rPr lang="ru-RU" altLang="ru-RU" b="1">
                <a:cs typeface="Arial" charset="0"/>
              </a:rPr>
              <a:t>На дворе белым-бело,</a:t>
            </a:r>
          </a:p>
          <a:p>
            <a:r>
              <a:rPr lang="ru-RU" altLang="ru-RU" b="1">
                <a:cs typeface="Arial" charset="0"/>
              </a:rPr>
              <a:t> </a:t>
            </a:r>
          </a:p>
          <a:p>
            <a:r>
              <a:rPr lang="ru-RU" altLang="ru-RU" b="1">
                <a:cs typeface="Arial" charset="0"/>
              </a:rPr>
              <a:t>Землю снегом замело.</a:t>
            </a:r>
          </a:p>
          <a:p>
            <a:r>
              <a:rPr lang="ru-RU" altLang="ru-RU" b="1">
                <a:cs typeface="Arial" charset="0"/>
              </a:rPr>
              <a:t> </a:t>
            </a:r>
          </a:p>
          <a:p>
            <a:r>
              <a:rPr lang="ru-RU" altLang="ru-RU" b="1">
                <a:cs typeface="Arial" charset="0"/>
              </a:rPr>
              <a:t>Трудно птицам зимовать,</a:t>
            </a:r>
          </a:p>
          <a:p>
            <a:r>
              <a:rPr lang="ru-RU" altLang="ru-RU" b="1">
                <a:cs typeface="Arial" charset="0"/>
              </a:rPr>
              <a:t> </a:t>
            </a:r>
          </a:p>
          <a:p>
            <a:r>
              <a:rPr lang="ru-RU" altLang="ru-RU" b="1">
                <a:cs typeface="Arial" charset="0"/>
              </a:rPr>
              <a:t>Трудно пищу добывать.</a:t>
            </a:r>
          </a:p>
          <a:p>
            <a:pPr algn="just"/>
            <a:endParaRPr lang="ru-RU" altLang="ru-RU" b="1">
              <a:cs typeface="Arial" charset="0"/>
            </a:endParaRPr>
          </a:p>
          <a:p>
            <a:pPr algn="ctr" eaLnBrk="0" hangingPunct="0"/>
            <a:endParaRPr lang="ru-RU" altLang="ru-RU">
              <a:solidFill>
                <a:srgbClr val="002060"/>
              </a:solidFill>
              <a:cs typeface="Arial" charset="0"/>
            </a:endParaRPr>
          </a:p>
          <a:p>
            <a:pPr algn="ctr" eaLnBrk="0" hangingPunct="0"/>
            <a:endParaRPr lang="ru-RU" altLang="ru-RU">
              <a:solidFill>
                <a:srgbClr val="002060"/>
              </a:solidFill>
              <a:cs typeface="Arial" charset="0"/>
            </a:endParaRPr>
          </a:p>
        </p:txBody>
      </p:sp>
      <p:sp>
        <p:nvSpPr>
          <p:cNvPr id="14339" name="Rectangle 1"/>
          <p:cNvSpPr>
            <a:spLocks noChangeArrowheads="1"/>
          </p:cNvSpPr>
          <p:nvPr/>
        </p:nvSpPr>
        <p:spPr bwMode="auto">
          <a:xfrm>
            <a:off x="323528" y="413128"/>
            <a:ext cx="8425185" cy="3139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ru-RU" altLang="ru-RU" b="1" dirty="0">
                <a:solidFill>
                  <a:srgbClr val="0000FF"/>
                </a:solidFill>
                <a:cs typeface="Arial" charset="0"/>
              </a:rPr>
              <a:t>АКТУАЛЬНОСТЬ  ПРОЕКТА: </a:t>
            </a:r>
          </a:p>
          <a:p>
            <a:pPr algn="just">
              <a:lnSpc>
                <a:spcPct val="150000"/>
              </a:lnSpc>
            </a:pPr>
            <a:r>
              <a:rPr lang="ru-RU" altLang="ru-RU" b="1" dirty="0" smtClean="0">
                <a:cs typeface="Arial" charset="0"/>
              </a:rPr>
              <a:t>Наш проект является социальным, потому что птицы- наши соседи. А соседей надо знать и помогать им. Тяжело </a:t>
            </a:r>
            <a:r>
              <a:rPr lang="ru-RU" altLang="ru-RU" b="1" dirty="0">
                <a:cs typeface="Arial" charset="0"/>
              </a:rPr>
              <a:t>птицам зимой. Трудно жить не только потому, что холодно, а потому, что нечем питаться. Голодная птица сильно страдает от холода. Человек может помочь им пережить стужу и тем самым сохранить их численность.</a:t>
            </a:r>
          </a:p>
          <a:p>
            <a:pPr algn="ctr" eaLnBrk="0" hangingPunct="0"/>
            <a:endParaRPr lang="ru-RU" altLang="ru-RU" dirty="0">
              <a:solidFill>
                <a:srgbClr val="002060"/>
              </a:solidFill>
              <a:cs typeface="Arial" charset="0"/>
            </a:endParaRPr>
          </a:p>
          <a:p>
            <a:pPr algn="ctr" eaLnBrk="0" hangingPunct="0"/>
            <a:endParaRPr lang="ru-RU" altLang="ru-RU" dirty="0">
              <a:solidFill>
                <a:srgbClr val="002060"/>
              </a:solidFill>
              <a:cs typeface="Arial" charset="0"/>
            </a:endParaRPr>
          </a:p>
        </p:txBody>
      </p:sp>
      <p:pic>
        <p:nvPicPr>
          <p:cNvPr id="4105" name="Picture 9" descr="http://bestgif.su/_ph/45/2/823924723.gif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525" y="3382169"/>
            <a:ext cx="2411413" cy="288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Text Box 7"/>
          <p:cNvSpPr txBox="1">
            <a:spLocks noChangeArrowheads="1"/>
          </p:cNvSpPr>
          <p:nvPr/>
        </p:nvSpPr>
        <p:spPr bwMode="auto">
          <a:xfrm>
            <a:off x="1476375" y="2924175"/>
            <a:ext cx="3959225" cy="91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altLang="ru-RU" b="1">
                <a:solidFill>
                  <a:srgbClr val="FF0000"/>
                </a:solidFill>
              </a:rPr>
              <a:t>Мы хотим узнать больше информации о зимующих птицах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363" y="41275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Длиннохвостая синица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68413"/>
            <a:ext cx="8675688" cy="1223962"/>
          </a:xfrm>
        </p:spPr>
        <p:txBody>
          <a:bodyPr/>
          <a:lstStyle/>
          <a:p>
            <a:pPr marL="0" indent="0" algn="ctr">
              <a:lnSpc>
                <a:spcPct val="80000"/>
              </a:lnSpc>
              <a:buFontTx/>
              <a:buNone/>
            </a:pPr>
            <a:r>
              <a:rPr lang="ru-RU" altLang="ru-RU" sz="2400" b="1" smtClean="0"/>
              <a:t>Длиннохвостая синица распространена в зарослях, садах, в лиственных и смешанных лесах. </a:t>
            </a:r>
          </a:p>
        </p:txBody>
      </p:sp>
      <p:pic>
        <p:nvPicPr>
          <p:cNvPr id="32772" name="Picture 4" descr="Птицы, зима / Обои: Животные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350" y="2162175"/>
            <a:ext cx="5873750" cy="473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363" y="41275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333375"/>
            <a:ext cx="8229600" cy="1143000"/>
          </a:xfrm>
        </p:spPr>
        <p:txBody>
          <a:bodyPr/>
          <a:lstStyle/>
          <a:p>
            <a:r>
              <a:rPr lang="ru-RU" altLang="ru-RU" smtClean="0"/>
              <a:t>Чем питаются синицы?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r>
              <a:rPr lang="ru-RU" altLang="ru-RU" sz="2400" b="1" smtClean="0"/>
              <a:t>Большая синица — всеядная птица.</a:t>
            </a:r>
            <a:br>
              <a:rPr lang="ru-RU" altLang="ru-RU" sz="2400" b="1" smtClean="0"/>
            </a:br>
            <a:r>
              <a:rPr lang="ru-RU" altLang="ru-RU" sz="2400" b="1" smtClean="0">
                <a:solidFill>
                  <a:srgbClr val="00B050"/>
                </a:solidFill>
              </a:rPr>
              <a:t>Летом</a:t>
            </a:r>
            <a:r>
              <a:rPr lang="ru-RU" altLang="ru-RU" sz="2400" b="1" smtClean="0"/>
              <a:t> основу ее питания составляют яйца, гусеницы и взрослые особи бабочек, жуки, а также пауки. </a:t>
            </a:r>
            <a:r>
              <a:rPr lang="ru-RU" altLang="ru-RU" sz="2400" b="1" smtClean="0">
                <a:solidFill>
                  <a:srgbClr val="FFC000"/>
                </a:solidFill>
              </a:rPr>
              <a:t>Осенью </a:t>
            </a:r>
            <a:r>
              <a:rPr lang="ru-RU" altLang="ru-RU" sz="2400" b="1" smtClean="0"/>
              <a:t>—яйца бабочек, жуков поедается немного, в пище появляются семена, охотно потребляются также ягоды и плоды. </a:t>
            </a:r>
            <a:br>
              <a:rPr lang="ru-RU" altLang="ru-RU" sz="2400" b="1" smtClean="0"/>
            </a:br>
            <a:r>
              <a:rPr lang="ru-RU" altLang="ru-RU" sz="2400" b="1" smtClean="0">
                <a:solidFill>
                  <a:srgbClr val="FF0000"/>
                </a:solidFill>
              </a:rPr>
              <a:t>Зимой</a:t>
            </a:r>
            <a:r>
              <a:rPr lang="ru-RU" altLang="ru-RU" sz="2400" b="1" smtClean="0"/>
              <a:t> основу питания составляют семена растений и яйца бабочек, а весной — семена и жуки.</a:t>
            </a:r>
            <a:br>
              <a:rPr lang="ru-RU" altLang="ru-RU" sz="2400" b="1" smtClean="0"/>
            </a:br>
            <a:r>
              <a:rPr lang="ru-RU" altLang="ru-RU" sz="2400" b="1" smtClean="0"/>
              <a:t>Кроме того, птицы довольно часто охотно склевывают кусочки мяса и сала, выкладываемые для них человеком на кормовые столики, могут клевать падаль. Однако хищные наклонности большой синицы не так уж велики.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18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6013" y="2544763"/>
            <a:ext cx="6911975" cy="421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9" name="TextBox 2"/>
          <p:cNvSpPr txBox="1">
            <a:spLocks noChangeArrowheads="1"/>
          </p:cNvSpPr>
          <p:nvPr/>
        </p:nvSpPr>
        <p:spPr bwMode="auto">
          <a:xfrm>
            <a:off x="250825" y="404813"/>
            <a:ext cx="8497888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2400" b="1"/>
              <a:t>Вы знаете, какая пища может отправить эту птичку на тот свет? Черный хлеб. Он содержит большое количество дрожжей, которые вызывают процесс брожения в желудке маленькой помощницы. Поэтому, обязательно откажите вашим "соседкам" в мучном.</a:t>
            </a:r>
          </a:p>
        </p:txBody>
      </p:sp>
      <p:pic>
        <p:nvPicPr>
          <p:cNvPr id="34822" name="Picture 6" descr="Pictures Images Gallery Symbols Love Bird2 Tattoo Free Download Pelauts.Com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638" y="0"/>
            <a:ext cx="868362" cy="868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Кормушки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68413"/>
            <a:ext cx="5435600" cy="485775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altLang="ru-RU" sz="2000" b="1" smtClean="0"/>
              <a:t>Синиц хорошо кормить салом, подвесив его на веревочке. </a:t>
            </a:r>
            <a:r>
              <a:rPr lang="ru-RU" altLang="ru-RU" sz="2000" b="1" smtClean="0">
                <a:solidFill>
                  <a:srgbClr val="000099"/>
                </a:solidFill>
              </a:rPr>
              <a:t>Только сало обязательно должно быть несоленым</a:t>
            </a:r>
            <a:r>
              <a:rPr lang="ru-RU" altLang="ru-RU" sz="2000" b="1" smtClean="0"/>
              <a:t>! </a:t>
            </a:r>
            <a:r>
              <a:rPr lang="ru-RU" altLang="ru-RU" sz="2000" b="1" smtClean="0">
                <a:solidFill>
                  <a:srgbClr val="000099"/>
                </a:solidFill>
              </a:rPr>
              <a:t>В качестве корма для синиц годятся творог, подсолнечные семечки, только сырые и немножко расплющенные</a:t>
            </a:r>
            <a:r>
              <a:rPr lang="ru-RU" altLang="ru-RU" sz="2000" b="1" smtClean="0"/>
              <a:t>, потому что самостоятельно "грызть" семечки синичкам тяжеловато.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altLang="ru-RU" sz="2000" b="1" smtClean="0"/>
              <a:t>А вот овес, пшено и другие крупы насыпать в кормушки не следует, это совершенно неподходящая еда для насекомоядных синиц. </a:t>
            </a:r>
          </a:p>
        </p:txBody>
      </p:sp>
      <p:pic>
        <p:nvPicPr>
          <p:cNvPr id="35844" name="Picture 4" descr="Без заголовка - Евгения , 53 года - Сеть знакомств Мамба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19713" y="1484313"/>
            <a:ext cx="3824287" cy="393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3686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36867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363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076056" y="435255"/>
            <a:ext cx="294984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Ворона </a:t>
            </a:r>
          </a:p>
        </p:txBody>
      </p:sp>
      <p:sp>
        <p:nvSpPr>
          <p:cNvPr id="36869" name="TextBox 2"/>
          <p:cNvSpPr txBox="1">
            <a:spLocks noChangeArrowheads="1"/>
          </p:cNvSpPr>
          <p:nvPr/>
        </p:nvSpPr>
        <p:spPr bwMode="auto">
          <a:xfrm>
            <a:off x="179388" y="842963"/>
            <a:ext cx="406717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2000" b="1"/>
              <a:t>Вороны создают одну пару на всю жизнь. В случае приближения хищника самцы могут пожертвовать собой, чтобы спасти вторую половинку и птенцов.</a:t>
            </a:r>
          </a:p>
        </p:txBody>
      </p:sp>
      <p:pic>
        <p:nvPicPr>
          <p:cNvPr id="36870" name="Picture 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575" y="2214563"/>
            <a:ext cx="5967413" cy="464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2" name="Picture 8" descr="Pictures Images Gallery Symbols Love Bird2 Tattoo Free Download Pelauts.Com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638" y="0"/>
            <a:ext cx="868362" cy="868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3789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37891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363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076056" y="435255"/>
            <a:ext cx="294984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Ворона </a:t>
            </a:r>
          </a:p>
        </p:txBody>
      </p:sp>
      <p:sp>
        <p:nvSpPr>
          <p:cNvPr id="37893" name="TextBox 2"/>
          <p:cNvSpPr txBox="1">
            <a:spLocks noChangeArrowheads="1"/>
          </p:cNvSpPr>
          <p:nvPr/>
        </p:nvSpPr>
        <p:spPr bwMode="auto">
          <a:xfrm>
            <a:off x="474663" y="696913"/>
            <a:ext cx="4065587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2000" b="1"/>
              <a:t> Вороны собирают пищу и прячут в тайники. Другие вороны могут вычислить этот тайник и разграбить его.</a:t>
            </a:r>
          </a:p>
        </p:txBody>
      </p:sp>
      <p:pic>
        <p:nvPicPr>
          <p:cNvPr id="3789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6913" y="2525713"/>
            <a:ext cx="7537450" cy="439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3891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38915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363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076056" y="435255"/>
            <a:ext cx="294984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Ворона </a:t>
            </a:r>
          </a:p>
        </p:txBody>
      </p:sp>
      <p:sp>
        <p:nvSpPr>
          <p:cNvPr id="38917" name="TextBox 2"/>
          <p:cNvSpPr txBox="1">
            <a:spLocks noChangeArrowheads="1"/>
          </p:cNvSpPr>
          <p:nvPr/>
        </p:nvSpPr>
        <p:spPr bwMode="auto">
          <a:xfrm>
            <a:off x="0" y="1196975"/>
            <a:ext cx="8532813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2000" b="1"/>
              <a:t>Вороны считаются одними из самых игривых и озорных птиц. Они любят гоняться за кошками и собаками, дергать их за хвосты и каркать им на уши. В снежных районах вороны любят кататься на снегу или сталкивать его с крыш на прохожих.</a:t>
            </a:r>
          </a:p>
        </p:txBody>
      </p:sp>
      <p:pic>
        <p:nvPicPr>
          <p:cNvPr id="38918" name="Picture 3" descr="C:\Users\Lyudmila\Desktop\ворона.gif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088" y="2636838"/>
            <a:ext cx="6697662" cy="408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3993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39939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363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076056" y="435255"/>
            <a:ext cx="294984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Ворона </a:t>
            </a:r>
          </a:p>
        </p:txBody>
      </p:sp>
      <p:sp>
        <p:nvSpPr>
          <p:cNvPr id="39941" name="TextBox 2"/>
          <p:cNvSpPr txBox="1">
            <a:spLocks noChangeArrowheads="1"/>
          </p:cNvSpPr>
          <p:nvPr/>
        </p:nvSpPr>
        <p:spPr bwMode="auto">
          <a:xfrm>
            <a:off x="592138" y="585788"/>
            <a:ext cx="4067175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2000" b="1"/>
              <a:t> Когда вороны летят стаей, их враги стараются не приближаться.</a:t>
            </a:r>
          </a:p>
        </p:txBody>
      </p:sp>
      <p:pic>
        <p:nvPicPr>
          <p:cNvPr id="3994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088" y="2205038"/>
            <a:ext cx="6667500" cy="444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4096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40963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363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858047" y="435255"/>
            <a:ext cx="338586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Воробей </a:t>
            </a:r>
          </a:p>
        </p:txBody>
      </p:sp>
      <p:sp>
        <p:nvSpPr>
          <p:cNvPr id="40965" name="TextBox 2"/>
          <p:cNvSpPr txBox="1">
            <a:spLocks noChangeArrowheads="1"/>
          </p:cNvSpPr>
          <p:nvPr/>
        </p:nvSpPr>
        <p:spPr bwMode="auto">
          <a:xfrm>
            <a:off x="755650" y="1631950"/>
            <a:ext cx="7777163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2000" b="1"/>
              <a:t> Воробей – это одна из самых известных птиц, обитающих по соседству с жилищем человека. В России встречаются два вида воробьев: воробей домовой, или городской, и воробей полевой, или деревенский.</a:t>
            </a:r>
          </a:p>
        </p:txBody>
      </p:sp>
      <p:pic>
        <p:nvPicPr>
          <p:cNvPr id="40966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2913" y="3429000"/>
            <a:ext cx="5634037" cy="318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4198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41987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363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858049" y="435255"/>
            <a:ext cx="338586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Воробей </a:t>
            </a:r>
          </a:p>
        </p:txBody>
      </p:sp>
      <p:sp>
        <p:nvSpPr>
          <p:cNvPr id="41989" name="TextBox 2"/>
          <p:cNvSpPr txBox="1">
            <a:spLocks noChangeArrowheads="1"/>
          </p:cNvSpPr>
          <p:nvPr/>
        </p:nvSpPr>
        <p:spPr bwMode="auto">
          <a:xfrm>
            <a:off x="755650" y="1631950"/>
            <a:ext cx="7777163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2000" b="1"/>
              <a:t>Из-за того, что воробей хитёр и вороват, широкое распространение получила версия о происхождении слова «воробей» от словосочетания вора — бей!». На самом деле в славянских языках слово «воробей» имеет тот же корень, что и в слове «ворковать». Основой этому глаголу, как и глаголу «ворчать», послужило несохранившееся ныне слово «ворк». Так эту птицу прозвали за постоянное не умолкающее ни на минуту чирикание.</a:t>
            </a:r>
          </a:p>
        </p:txBody>
      </p:sp>
      <p:pic>
        <p:nvPicPr>
          <p:cNvPr id="4199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08550" y="4186238"/>
            <a:ext cx="4235450" cy="272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24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2" name="WordArt 10"/>
          <p:cNvSpPr>
            <a:spLocks noChangeArrowheads="1" noChangeShapeType="1" noTextEdit="1"/>
          </p:cNvSpPr>
          <p:nvPr/>
        </p:nvSpPr>
        <p:spPr bwMode="auto">
          <a:xfrm>
            <a:off x="323850" y="620713"/>
            <a:ext cx="4238625" cy="6477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solidFill>
                  <a:srgbClr val="00008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Цель нашего проекта:</a:t>
            </a:r>
          </a:p>
        </p:txBody>
      </p:sp>
      <p:sp>
        <p:nvSpPr>
          <p:cNvPr id="15363" name="Text Box 11"/>
          <p:cNvSpPr txBox="1">
            <a:spLocks noChangeArrowheads="1"/>
          </p:cNvSpPr>
          <p:nvPr/>
        </p:nvSpPr>
        <p:spPr bwMode="auto">
          <a:xfrm>
            <a:off x="4643438" y="692150"/>
            <a:ext cx="39592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endParaRPr lang="ru-RU" altLang="ru-RU"/>
          </a:p>
        </p:txBody>
      </p:sp>
      <p:sp>
        <p:nvSpPr>
          <p:cNvPr id="15364" name="Text Box 12"/>
          <p:cNvSpPr txBox="1">
            <a:spLocks noChangeArrowheads="1"/>
          </p:cNvSpPr>
          <p:nvPr/>
        </p:nvSpPr>
        <p:spPr bwMode="auto">
          <a:xfrm>
            <a:off x="4643438" y="620713"/>
            <a:ext cx="4249737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ru-RU" altLang="ru-RU" sz="2400" b="1"/>
              <a:t>расширение и обогащение знаний о зимующих птицах и о способах помощи им зимой.</a:t>
            </a:r>
          </a:p>
        </p:txBody>
      </p:sp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65288" y="2492375"/>
            <a:ext cx="5794375" cy="434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4301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43011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363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65650" y="261938"/>
            <a:ext cx="4273550" cy="1103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3013" name="TextBox 2"/>
          <p:cNvSpPr txBox="1">
            <a:spLocks noChangeArrowheads="1"/>
          </p:cNvSpPr>
          <p:nvPr/>
        </p:nvSpPr>
        <p:spPr bwMode="auto">
          <a:xfrm>
            <a:off x="4948238" y="1631950"/>
            <a:ext cx="3584575" cy="409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2000" b="1"/>
              <a:t>Жизненный цикл воробья имеет небольшую протяженность, хотя отмечались случаи и 9-ти, и 11-ти летних воробьёв, большинство их не доживает и до 4 лет. Много молодых птиц гибнет ещё в первую зиму, так что средняя продолжительность жизни воробьёв составляет 9-21 месяц.</a:t>
            </a:r>
          </a:p>
        </p:txBody>
      </p:sp>
      <p:pic>
        <p:nvPicPr>
          <p:cNvPr id="43014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1154113"/>
            <a:ext cx="4768850" cy="569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4403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44035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363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49763" y="261938"/>
            <a:ext cx="4194175" cy="1103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4037" name="TextBox 2"/>
          <p:cNvSpPr txBox="1">
            <a:spLocks noChangeArrowheads="1"/>
          </p:cNvSpPr>
          <p:nvPr/>
        </p:nvSpPr>
        <p:spPr bwMode="auto">
          <a:xfrm>
            <a:off x="755650" y="1631950"/>
            <a:ext cx="77771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2000" b="1"/>
              <a:t>Воробей за день тратит очень много энергии и поэтому не может голодать более двух суток.</a:t>
            </a:r>
          </a:p>
        </p:txBody>
      </p:sp>
      <p:pic>
        <p:nvPicPr>
          <p:cNvPr id="44038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050" y="2740025"/>
            <a:ext cx="5162550" cy="41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4505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45059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62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81600" y="49213"/>
            <a:ext cx="4194175" cy="1103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5061" name="TextBox 2"/>
          <p:cNvSpPr txBox="1">
            <a:spLocks noChangeArrowheads="1"/>
          </p:cNvSpPr>
          <p:nvPr/>
        </p:nvSpPr>
        <p:spPr bwMode="auto">
          <a:xfrm>
            <a:off x="249238" y="1125538"/>
            <a:ext cx="7777162" cy="255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2000" b="1"/>
              <a:t>Питаются воробьи семенами. Обожают коноплю, подсолнечник, пшеничные зерна, но будут клевать и хлебные крошки. Понаблюдайте, как умело воюют они во дворе с голубями за свой кусок хлеба. Но малышей воробьи кормят нежным мясом гусениц, бабочек, и польза воробьев, заключающаяся в уничтожении вредителей в огородах, виноградниках и садах, уравновешивает некоторый вред, приносимый едоками зерна. </a:t>
            </a:r>
          </a:p>
        </p:txBody>
      </p:sp>
      <p:pic>
        <p:nvPicPr>
          <p:cNvPr id="45062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07025" y="3679825"/>
            <a:ext cx="3736975" cy="317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4608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46083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363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-55563"/>
            <a:ext cx="4005263" cy="1103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6085" name="TextBox 2"/>
          <p:cNvSpPr txBox="1">
            <a:spLocks noChangeArrowheads="1"/>
          </p:cNvSpPr>
          <p:nvPr/>
        </p:nvSpPr>
        <p:spPr bwMode="auto">
          <a:xfrm>
            <a:off x="755650" y="1039813"/>
            <a:ext cx="7777163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2000" b="1"/>
              <a:t>Некоторые пернатые предпочитают овес, просо, пшено, рис и пшеницу. Зерноядные птицы непременно посетят вашу кормушку, если в нее будет насыпан овес, пшено. На эту трапезу слетятся воробьи.</a:t>
            </a:r>
          </a:p>
        </p:txBody>
      </p:sp>
      <p:pic>
        <p:nvPicPr>
          <p:cNvPr id="46086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650" y="2565400"/>
            <a:ext cx="7539038" cy="426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8" name="Picture 8" descr="Pictures Images Gallery Symbols Love Bird2 Tattoo Free Download Pelauts.Com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638" y="0"/>
            <a:ext cx="868362" cy="868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363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33375"/>
            <a:ext cx="2695575" cy="414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5427915" y="435255"/>
            <a:ext cx="224612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Дятел</a:t>
            </a:r>
          </a:p>
        </p:txBody>
      </p:sp>
      <p:sp>
        <p:nvSpPr>
          <p:cNvPr id="47110" name="TextBox 4"/>
          <p:cNvSpPr txBox="1">
            <a:spLocks noChangeArrowheads="1"/>
          </p:cNvSpPr>
          <p:nvPr/>
        </p:nvSpPr>
        <p:spPr bwMode="auto">
          <a:xfrm>
            <a:off x="3132138" y="1700213"/>
            <a:ext cx="5761037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Семейство дятлов насчитывает более 220 различных видов. Дятлы —встречаются по всему миру, кроме Антарктиды. Так или иначе дятлы связаны с древесной растительностью, поэтому обитают преимущественно в лесах. Они заселяют все типы лесных насаждений: тайгу, смешанные, широколиственные, сухие и влажные тропические леса.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363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363" y="1408113"/>
            <a:ext cx="3619501" cy="542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>
                <a:solidFill>
                  <a:schemeClr val="accent6"/>
                </a:solidFill>
              </a:rPr>
              <a:t>Дятел</a:t>
            </a:r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48132" name="Объект 2"/>
          <p:cNvSpPr>
            <a:spLocks noGrp="1"/>
          </p:cNvSpPr>
          <p:nvPr>
            <p:ph idx="1"/>
          </p:nvPr>
        </p:nvSpPr>
        <p:spPr>
          <a:xfrm>
            <a:off x="3708400" y="1600200"/>
            <a:ext cx="4978400" cy="4525963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altLang="ru-RU" sz="2400" b="1" smtClean="0">
                <a:latin typeface="Times New Roman" pitchFamily="18" charset="0"/>
                <a:cs typeface="Times New Roman" pitchFamily="18" charset="0"/>
              </a:rPr>
              <a:t>Но и при полном отсутствии деревьев дятлы могут селиться в растениях, их заменяющих, например… в огромных кактусах.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363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>
                <a:solidFill>
                  <a:schemeClr val="accent6"/>
                </a:solidFill>
              </a:rPr>
              <a:t>Дятел</a:t>
            </a:r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49155" name="Объект 2"/>
          <p:cNvSpPr>
            <a:spLocks noGrp="1"/>
          </p:cNvSpPr>
          <p:nvPr>
            <p:ph idx="1"/>
          </p:nvPr>
        </p:nvSpPr>
        <p:spPr>
          <a:xfrm>
            <a:off x="-106363" y="1336675"/>
            <a:ext cx="8926513" cy="1587500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altLang="ru-RU" sz="2400" b="1" smtClean="0">
                <a:latin typeface="Times New Roman" pitchFamily="18" charset="0"/>
                <a:cs typeface="Times New Roman" pitchFamily="18" charset="0"/>
              </a:rPr>
              <a:t>Большинство этих птиц оседлы, но в случае неурожая шишек таежные виды могут кочевать. </a:t>
            </a:r>
          </a:p>
        </p:txBody>
      </p:sp>
      <p:pic>
        <p:nvPicPr>
          <p:cNvPr id="4915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90713" y="2276475"/>
            <a:ext cx="4841875" cy="458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363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363" y="1412875"/>
            <a:ext cx="4487863" cy="336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>
                <a:solidFill>
                  <a:schemeClr val="accent6"/>
                </a:solidFill>
              </a:rPr>
              <a:t>Дятел</a:t>
            </a:r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50180" name="Объект 2"/>
          <p:cNvSpPr>
            <a:spLocks noGrp="1"/>
          </p:cNvSpPr>
          <p:nvPr>
            <p:ph idx="1"/>
          </p:nvPr>
        </p:nvSpPr>
        <p:spPr>
          <a:xfrm>
            <a:off x="4465638" y="1165225"/>
            <a:ext cx="4572000" cy="4525963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altLang="ru-RU" sz="2400" b="1" smtClean="0">
                <a:latin typeface="Times New Roman" pitchFamily="18" charset="0"/>
                <a:cs typeface="Times New Roman" pitchFamily="18" charset="0"/>
              </a:rPr>
              <a:t>Голоса дятлов разнообразны, но средством общения для них служит барабанная дробь, выбиваемая клювом. Дробь может иметь различную продолжительность и даже громкость в зависимости от того, по какому дереву, влажному или сырому, стучит дятел. часто. Когда дятел стучит по дереву, максимальна частота ударов может достигать 6-7 в секунду.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363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363" y="2205038"/>
            <a:ext cx="4297363" cy="317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>
                <a:solidFill>
                  <a:schemeClr val="accent6"/>
                </a:solidFill>
              </a:rPr>
              <a:t>Дятел</a:t>
            </a:r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51204" name="Объект 2"/>
          <p:cNvSpPr>
            <a:spLocks noGrp="1"/>
          </p:cNvSpPr>
          <p:nvPr>
            <p:ph idx="1"/>
          </p:nvPr>
        </p:nvSpPr>
        <p:spPr>
          <a:xfrm>
            <a:off x="4457700" y="1531938"/>
            <a:ext cx="4495800" cy="4525962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altLang="ru-RU" sz="2400" b="1" smtClean="0">
                <a:latin typeface="Times New Roman" pitchFamily="18" charset="0"/>
                <a:cs typeface="Times New Roman" pitchFamily="18" charset="0"/>
              </a:rPr>
              <a:t>Способностью к лазанью у большинства видов развиты хорошо, дятлы могут сидеть на горизонтальных ветвях, карабкаться по стволам вверх и вниз головой, висеть вниз головой на тонких веточках. </a:t>
            </a:r>
            <a:endParaRPr lang="ru-RU" altLang="ru-RU" sz="24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363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0838" y="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solidFill>
                  <a:schemeClr val="accent6"/>
                </a:solidFill>
              </a:rPr>
              <a:t>                           Дятел</a:t>
            </a:r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52227" name="Объект 4"/>
          <p:cNvSpPr>
            <a:spLocks noGrp="1"/>
          </p:cNvSpPr>
          <p:nvPr>
            <p:ph idx="1"/>
          </p:nvPr>
        </p:nvSpPr>
        <p:spPr>
          <a:xfrm>
            <a:off x="3970338" y="1165225"/>
            <a:ext cx="5173662" cy="4525963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altLang="ru-RU" sz="2400" b="1" smtClean="0"/>
              <a:t>Питаются дятлы насекомыми. Для этого дятел проделывает в стволе маленькое отверстие, личинку он извлекает, засовывая в него длинный язык. Язык у дятлов узкий и покрыт крохотными шипиками, с их помощью дятел и подцепляет личинку. Откуда дятел знает, где в толще дерева спряталась личинка? У него очень тонкий слух, птица слышит малейший скрип, издаваемый жвалами вредителя.</a:t>
            </a:r>
          </a:p>
        </p:txBody>
      </p:sp>
      <p:pic>
        <p:nvPicPr>
          <p:cNvPr id="52228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75" y="893763"/>
            <a:ext cx="3714750" cy="595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468313" y="157163"/>
            <a:ext cx="8207375" cy="637063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ru-RU" altLang="ru-RU" sz="2400" b="1" dirty="0">
                <a:solidFill>
                  <a:srgbClr val="0000FF"/>
                </a:solidFill>
                <a:latin typeface="Times New Roman" pitchFamily="18" charset="0"/>
              </a:rPr>
              <a:t>Задачи:</a:t>
            </a:r>
          </a:p>
          <a:p>
            <a:pPr>
              <a:lnSpc>
                <a:spcPct val="110000"/>
              </a:lnSpc>
              <a:defRPr/>
            </a:pPr>
            <a:endParaRPr lang="ru-RU" altLang="ru-RU" sz="2400" b="1" dirty="0">
              <a:solidFill>
                <a:srgbClr val="0000FF"/>
              </a:solidFill>
              <a:latin typeface="Times New Roman" pitchFamily="18" charset="0"/>
            </a:endParaRPr>
          </a:p>
          <a:p>
            <a:pPr>
              <a:lnSpc>
                <a:spcPct val="110000"/>
              </a:lnSpc>
              <a:defRPr/>
            </a:pPr>
            <a:r>
              <a:rPr lang="ru-RU" altLang="ru-RU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altLang="ru-RU" sz="2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Узнать как можно больше сведений о зимующих птицах:  у взрослых, друзей, из энциклопедий, справочников, художественной литературы, из копилки народной мудрости (пословицы, поговорки, приметы, загадки, сказки). </a:t>
            </a:r>
          </a:p>
          <a:p>
            <a:pPr>
              <a:lnSpc>
                <a:spcPct val="110000"/>
              </a:lnSpc>
              <a:defRPr/>
            </a:pPr>
            <a:r>
              <a:rPr lang="ru-RU" altLang="ru-RU" sz="2400" b="1" dirty="0">
                <a:latin typeface="Times New Roman" pitchFamily="18" charset="0"/>
              </a:rPr>
              <a:t> </a:t>
            </a:r>
          </a:p>
          <a:p>
            <a:pPr>
              <a:lnSpc>
                <a:spcPct val="110000"/>
              </a:lnSpc>
              <a:defRPr/>
            </a:pPr>
            <a:r>
              <a:rPr lang="ru-RU" altLang="ru-RU" sz="2400" b="1" dirty="0">
                <a:solidFill>
                  <a:srgbClr val="000099"/>
                </a:solidFill>
                <a:latin typeface="Times New Roman" pitchFamily="18" charset="0"/>
              </a:rPr>
              <a:t>Сделать кормушки и установить их. </a:t>
            </a:r>
          </a:p>
          <a:p>
            <a:pPr>
              <a:lnSpc>
                <a:spcPct val="110000"/>
              </a:lnSpc>
              <a:defRPr/>
            </a:pPr>
            <a:r>
              <a:rPr lang="ru-RU" altLang="ru-RU" sz="2400" b="1" dirty="0">
                <a:solidFill>
                  <a:srgbClr val="000099"/>
                </a:solidFill>
                <a:latin typeface="Times New Roman" pitchFamily="18" charset="0"/>
              </a:rPr>
              <a:t> Изучить  повадки  птиц,  подобрать  корм   зимующим птицам. </a:t>
            </a:r>
          </a:p>
          <a:p>
            <a:pPr>
              <a:lnSpc>
                <a:spcPct val="110000"/>
              </a:lnSpc>
              <a:defRPr/>
            </a:pPr>
            <a:endParaRPr lang="ru-RU" altLang="ru-RU" sz="2400" b="1" dirty="0">
              <a:solidFill>
                <a:srgbClr val="7030A0"/>
              </a:solidFill>
              <a:latin typeface="Times New Roman" pitchFamily="18" charset="0"/>
            </a:endParaRPr>
          </a:p>
          <a:p>
            <a:pPr>
              <a:lnSpc>
                <a:spcPct val="110000"/>
              </a:lnSpc>
              <a:defRPr/>
            </a:pPr>
            <a:r>
              <a:rPr lang="ru-RU" altLang="ru-RU" sz="2400" b="1" dirty="0">
                <a:solidFill>
                  <a:srgbClr val="000099"/>
                </a:solidFill>
                <a:latin typeface="Times New Roman" pitchFamily="18" charset="0"/>
              </a:rPr>
              <a:t>Провести анализ полученных результатов.</a:t>
            </a:r>
          </a:p>
          <a:p>
            <a:pPr>
              <a:lnSpc>
                <a:spcPct val="110000"/>
              </a:lnSpc>
              <a:defRPr/>
            </a:pPr>
            <a:r>
              <a:rPr lang="ru-RU" altLang="ru-RU" sz="2400" b="1" dirty="0">
                <a:solidFill>
                  <a:srgbClr val="000099"/>
                </a:solidFill>
                <a:latin typeface="Times New Roman" pitchFamily="18" charset="0"/>
              </a:rPr>
              <a:t> Оформить отчет о проделанной работе.</a:t>
            </a:r>
          </a:p>
          <a:p>
            <a:pPr>
              <a:lnSpc>
                <a:spcPct val="110000"/>
              </a:lnSpc>
              <a:spcBef>
                <a:spcPct val="50000"/>
              </a:spcBef>
              <a:buFont typeface="Wingdings" pitchFamily="2" charset="2"/>
              <a:buChar char="Ø"/>
              <a:defRPr/>
            </a:pPr>
            <a:endParaRPr lang="ru-RU" altLang="ru-RU" sz="2400" dirty="0">
              <a:latin typeface="Times New Roman" pitchFamily="18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5325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53251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363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427915" y="435255"/>
            <a:ext cx="224612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Дятел</a:t>
            </a:r>
          </a:p>
        </p:txBody>
      </p:sp>
      <p:sp>
        <p:nvSpPr>
          <p:cNvPr id="53253" name="TextBox 2"/>
          <p:cNvSpPr txBox="1">
            <a:spLocks noChangeArrowheads="1"/>
          </p:cNvSpPr>
          <p:nvPr/>
        </p:nvSpPr>
        <p:spPr bwMode="auto">
          <a:xfrm>
            <a:off x="4465638" y="1631950"/>
            <a:ext cx="4067175" cy="163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2000" b="1"/>
              <a:t>Подкармливать зимой дятлов можно семенами подсолнечника, шишками, которые заготавливали зимой и несоленым салом</a:t>
            </a:r>
          </a:p>
        </p:txBody>
      </p:sp>
      <p:pic>
        <p:nvPicPr>
          <p:cNvPr id="5325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25" y="2006600"/>
            <a:ext cx="4392613" cy="324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7" name="Picture 9" descr="Pictures Images Gallery Symbols Love Bird2 Tattoo Free Download Pelauts.Com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638" y="0"/>
            <a:ext cx="868362" cy="868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5427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54275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363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489376" y="435255"/>
            <a:ext cx="212321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Галка</a:t>
            </a:r>
          </a:p>
        </p:txBody>
      </p:sp>
      <p:sp>
        <p:nvSpPr>
          <p:cNvPr id="54277" name="TextBox 2"/>
          <p:cNvSpPr txBox="1">
            <a:spLocks noChangeArrowheads="1"/>
          </p:cNvSpPr>
          <p:nvPr/>
        </p:nvSpPr>
        <p:spPr bwMode="auto">
          <a:xfrm>
            <a:off x="1692275" y="1631950"/>
            <a:ext cx="68405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2000" b="1"/>
              <a:t>Галки часто живут и добывают себе пищу парами или даже большими группами.</a:t>
            </a:r>
          </a:p>
        </p:txBody>
      </p:sp>
      <p:pic>
        <p:nvPicPr>
          <p:cNvPr id="54278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7000" y="2597150"/>
            <a:ext cx="6354763" cy="423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5529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55299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363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489376" y="435255"/>
            <a:ext cx="212321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Галка</a:t>
            </a:r>
          </a:p>
        </p:txBody>
      </p:sp>
      <p:sp>
        <p:nvSpPr>
          <p:cNvPr id="55301" name="TextBox 2"/>
          <p:cNvSpPr txBox="1">
            <a:spLocks noChangeArrowheads="1"/>
          </p:cNvSpPr>
          <p:nvPr/>
        </p:nvSpPr>
        <p:spPr bwMode="auto">
          <a:xfrm>
            <a:off x="900113" y="1631950"/>
            <a:ext cx="76327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2000" b="1"/>
              <a:t>Галки могут следить за человеческим взглядом. Одно лишь направление глаз человека помогает птицам отыскивать спрятанную еду. </a:t>
            </a:r>
          </a:p>
        </p:txBody>
      </p:sp>
      <p:pic>
        <p:nvPicPr>
          <p:cNvPr id="5530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0988" y="2976563"/>
            <a:ext cx="5829300" cy="388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5632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56323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363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489376" y="435255"/>
            <a:ext cx="212321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Галка</a:t>
            </a:r>
          </a:p>
        </p:txBody>
      </p:sp>
      <p:sp>
        <p:nvSpPr>
          <p:cNvPr id="56325" name="TextBox 2"/>
          <p:cNvSpPr txBox="1">
            <a:spLocks noChangeArrowheads="1"/>
          </p:cNvSpPr>
          <p:nvPr/>
        </p:nvSpPr>
        <p:spPr bwMode="auto">
          <a:xfrm>
            <a:off x="0" y="1631950"/>
            <a:ext cx="8569325" cy="415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2400" b="1"/>
              <a:t>Самые верные друзья среди птиц – это грачи. Это такая трогательная дружба.</a:t>
            </a:r>
          </a:p>
          <a:p>
            <a:endParaRPr lang="ru-RU" altLang="ru-RU" sz="2400" b="1"/>
          </a:p>
          <a:p>
            <a:r>
              <a:rPr lang="ru-RU" altLang="ru-RU" sz="2400" b="1"/>
              <a:t>Весной галки </a:t>
            </a:r>
          </a:p>
          <a:p>
            <a:r>
              <a:rPr lang="ru-RU" altLang="ru-RU" sz="2400" b="1"/>
              <a:t>с такой  радостью</a:t>
            </a:r>
          </a:p>
          <a:p>
            <a:r>
              <a:rPr lang="ru-RU" altLang="ru-RU" sz="2400" b="1"/>
              <a:t> встречают  грачей, </a:t>
            </a:r>
          </a:p>
          <a:p>
            <a:r>
              <a:rPr lang="ru-RU" altLang="ru-RU" sz="2400" b="1"/>
              <a:t>возвращающихся </a:t>
            </a:r>
          </a:p>
          <a:p>
            <a:r>
              <a:rPr lang="ru-RU" altLang="ru-RU" sz="2400" b="1"/>
              <a:t>с юга. </a:t>
            </a:r>
          </a:p>
          <a:p>
            <a:r>
              <a:rPr lang="ru-RU" altLang="ru-RU" sz="2400" b="1"/>
              <a:t>Вместе же с ними </a:t>
            </a:r>
          </a:p>
          <a:p>
            <a:r>
              <a:rPr lang="ru-RU" altLang="ru-RU" sz="2400" b="1"/>
              <a:t>бродят по проталинам, </a:t>
            </a:r>
          </a:p>
          <a:p>
            <a:r>
              <a:rPr lang="ru-RU" altLang="ru-RU" sz="2400" b="1"/>
              <a:t>по дорогам</a:t>
            </a:r>
            <a:r>
              <a:rPr lang="ru-RU" altLang="ru-RU" sz="2000" b="1"/>
              <a:t>, </a:t>
            </a:r>
            <a:r>
              <a:rPr lang="ru-RU" altLang="ru-RU" sz="2400" b="1"/>
              <a:t>ищут корм.</a:t>
            </a:r>
          </a:p>
        </p:txBody>
      </p:sp>
      <p:pic>
        <p:nvPicPr>
          <p:cNvPr id="563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05250" y="3197225"/>
            <a:ext cx="5291138" cy="3687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5734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57347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363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489376" y="435255"/>
            <a:ext cx="212321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Галка</a:t>
            </a:r>
          </a:p>
        </p:txBody>
      </p:sp>
      <p:sp>
        <p:nvSpPr>
          <p:cNvPr id="57349" name="TextBox 2"/>
          <p:cNvSpPr txBox="1">
            <a:spLocks noChangeArrowheads="1"/>
          </p:cNvSpPr>
          <p:nvPr/>
        </p:nvSpPr>
        <p:spPr bwMode="auto">
          <a:xfrm>
            <a:off x="5081588" y="1631950"/>
            <a:ext cx="4067175" cy="409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2000" b="1"/>
              <a:t>Галки могут не только быть полезными, поедая вредителей, но иногда наносить вред сельскому хозяйству съедая горох и бобы, в садах - вишню и другие мелкие плоды, разрушают оболочку дынь и арбузов в целях утоления жажды. Но этот вред незначителен по сравнению с тем, сколько приносят они пользы.</a:t>
            </a:r>
          </a:p>
        </p:txBody>
      </p:sp>
      <p:pic>
        <p:nvPicPr>
          <p:cNvPr id="5735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363" y="1703388"/>
            <a:ext cx="4572001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5837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58371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363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489376" y="435255"/>
            <a:ext cx="212321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Галка</a:t>
            </a:r>
          </a:p>
        </p:txBody>
      </p:sp>
      <p:sp>
        <p:nvSpPr>
          <p:cNvPr id="58373" name="TextBox 2"/>
          <p:cNvSpPr txBox="1">
            <a:spLocks noChangeArrowheads="1"/>
          </p:cNvSpPr>
          <p:nvPr/>
        </p:nvSpPr>
        <p:spPr bwMode="auto">
          <a:xfrm>
            <a:off x="4465638" y="1631950"/>
            <a:ext cx="4067175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2000" b="1"/>
              <a:t>Если вы решили подкормить этих птиц, то в кормушку можно положить фарш, мясо и рыбу в сыром или вареном виде, творог и яйца, разнообразные каши, кусочки овощей и фруктов, консервированную кукурузу. Они охотно будут клевать орехи. Птице можно оставить целое сырое яйцо. Его содержимое она аккуратно выпьет, а скорлупу, как минеральную подкормку, съест. </a:t>
            </a:r>
          </a:p>
        </p:txBody>
      </p:sp>
      <p:pic>
        <p:nvPicPr>
          <p:cNvPr id="5837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0013" y="2133600"/>
            <a:ext cx="4319588" cy="323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6" name="Picture 8" descr="Pictures Images Gallery Symbols Love Bird2 Tattoo Free Download Pelauts.Com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638" y="0"/>
            <a:ext cx="868362" cy="868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5939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59395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363" y="41275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76494" y="476672"/>
            <a:ext cx="4652044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Группы птиц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47074" y="1700808"/>
            <a:ext cx="7910884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2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1. Полностью зависимые от человека</a:t>
            </a:r>
          </a:p>
        </p:txBody>
      </p:sp>
      <p:sp>
        <p:nvSpPr>
          <p:cNvPr id="59398" name="TextBox 4"/>
          <p:cNvSpPr txBox="1">
            <a:spLocks noChangeArrowheads="1"/>
          </p:cNvSpPr>
          <p:nvPr/>
        </p:nvSpPr>
        <p:spPr bwMode="auto">
          <a:xfrm>
            <a:off x="900113" y="2347913"/>
            <a:ext cx="7416800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2800" b="1"/>
              <a:t>К этой группе относятся осёдлые птицы: городские голуби, воробьи. Эти птицы придерживаются определённой небольшой территории и  не перемещаются за её пределы. </a:t>
            </a:r>
            <a:r>
              <a:rPr lang="ru-RU" altLang="ru-RU" sz="2800" b="1">
                <a:solidFill>
                  <a:srgbClr val="FF0000"/>
                </a:solidFill>
              </a:rPr>
              <a:t>Эти птицы без помощи человека не смогут существовать</a:t>
            </a:r>
            <a:r>
              <a:rPr lang="ru-RU" altLang="ru-RU" sz="2800"/>
              <a:t>, количество естественных кормов, которые они в состоянии найти в природе настолько мало, что не позволит пережить им зиму. </a:t>
            </a:r>
            <a:endParaRPr lang="ru-RU" altLang="ru-RU" sz="28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6041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60419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363" y="41275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76494" y="476672"/>
            <a:ext cx="4652044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Группы птиц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77359" y="1700808"/>
            <a:ext cx="8250335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2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2. Могут пережить зиму без помощи</a:t>
            </a:r>
          </a:p>
          <a:p>
            <a:pPr algn="ctr">
              <a:defRPr/>
            </a:pPr>
            <a:r>
              <a:rPr lang="ru-RU" sz="32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человека, но </a:t>
            </a:r>
            <a:r>
              <a:rPr lang="ru-RU" sz="3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не </a:t>
            </a:r>
            <a:r>
              <a:rPr lang="ru-RU" sz="32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отказываются от неё, </a:t>
            </a:r>
          </a:p>
          <a:p>
            <a:pPr algn="ctr">
              <a:defRPr/>
            </a:pPr>
            <a:r>
              <a:rPr lang="ru-RU" sz="32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если предложить </a:t>
            </a:r>
          </a:p>
        </p:txBody>
      </p:sp>
      <p:sp>
        <p:nvSpPr>
          <p:cNvPr id="60422" name="TextBox 4"/>
          <p:cNvSpPr txBox="1">
            <a:spLocks noChangeArrowheads="1"/>
          </p:cNvSpPr>
          <p:nvPr/>
        </p:nvSpPr>
        <p:spPr bwMode="auto">
          <a:xfrm>
            <a:off x="757238" y="3470275"/>
            <a:ext cx="7416800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2800"/>
              <a:t>К этой группе относятся мелкие лесные птицы, регулярно зимующие в средней полосе и вполне приспособленные к этому: синицы, поползни, дятлы, зеленушки, сойки.</a:t>
            </a:r>
            <a:endParaRPr lang="ru-RU" altLang="ru-RU" sz="28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6144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61443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363" y="41275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76494" y="476672"/>
            <a:ext cx="4652044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Группы птиц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8579" y="1700808"/>
            <a:ext cx="8747909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2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3. Добывают корм зимой самостоятельно</a:t>
            </a:r>
          </a:p>
        </p:txBody>
      </p:sp>
      <p:sp>
        <p:nvSpPr>
          <p:cNvPr id="61446" name="TextBox 4"/>
          <p:cNvSpPr txBox="1">
            <a:spLocks noChangeArrowheads="1"/>
          </p:cNvSpPr>
          <p:nvPr/>
        </p:nvSpPr>
        <p:spPr bwMode="auto">
          <a:xfrm>
            <a:off x="993775" y="2636838"/>
            <a:ext cx="7416800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2800"/>
              <a:t>Чаще всего добывают корм самостоятельно снегири, дрозды -рябинники, свиристели, щеглы, овсянки, чижи и чечётки, пищухи и корольки. Эти птицы настоящие кочевники, нигде подолгу не останавливающиеся</a:t>
            </a:r>
            <a:endParaRPr lang="ru-RU" altLang="ru-RU" sz="28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6246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62467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363" y="41275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76494" y="476672"/>
            <a:ext cx="4652044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Группы птиц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22472" y="1700808"/>
            <a:ext cx="7960128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2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4.  Их желательно не подкармливать</a:t>
            </a:r>
          </a:p>
        </p:txBody>
      </p:sp>
      <p:sp>
        <p:nvSpPr>
          <p:cNvPr id="62470" name="TextBox 4"/>
          <p:cNvSpPr txBox="1">
            <a:spLocks noChangeArrowheads="1"/>
          </p:cNvSpPr>
          <p:nvPr/>
        </p:nvSpPr>
        <p:spPr bwMode="auto">
          <a:xfrm>
            <a:off x="993775" y="2636838"/>
            <a:ext cx="7416800" cy="224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2800"/>
              <a:t>К последней группе относятся ворона и сорока. Этих птиц лучше не подкармливать. Особенно это касается ворон, чья численность в городах превышает все разумные пределы.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24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0" name="WordArt 5"/>
          <p:cNvSpPr>
            <a:spLocks noChangeArrowheads="1" noChangeShapeType="1" noTextEdit="1"/>
          </p:cNvSpPr>
          <p:nvPr/>
        </p:nvSpPr>
        <p:spPr bwMode="auto">
          <a:xfrm>
            <a:off x="395288" y="2378075"/>
            <a:ext cx="2376487" cy="523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solidFill>
                  <a:srgbClr val="00008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Гипотеза:</a:t>
            </a:r>
          </a:p>
        </p:txBody>
      </p:sp>
      <p:sp>
        <p:nvSpPr>
          <p:cNvPr id="17411" name="Text Box 6"/>
          <p:cNvSpPr txBox="1">
            <a:spLocks noChangeArrowheads="1"/>
          </p:cNvSpPr>
          <p:nvPr/>
        </p:nvSpPr>
        <p:spPr bwMode="auto">
          <a:xfrm>
            <a:off x="2916238" y="2378075"/>
            <a:ext cx="5834062" cy="210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ru-RU" altLang="ru-RU" sz="2400" b="1"/>
              <a:t>Мы предположили, что во время подкормки птиц очень важно знать, какой корм к каким птицам подходит.</a:t>
            </a:r>
          </a:p>
          <a:p>
            <a:pPr>
              <a:spcBef>
                <a:spcPct val="50000"/>
              </a:spcBef>
            </a:pPr>
            <a:endParaRPr lang="ru-RU" altLang="zh-CN" sz="24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6349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63491" name="Picture 4" descr="Hintergrundbilder"/>
          <p:cNvPicPr>
            <a:picLocks noChangeAspect="1" noChangeArrowheads="1"/>
          </p:cNvPicPr>
          <p:nvPr/>
        </p:nvPicPr>
        <p:blipFill>
          <a:blip r:embed="rId3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5400" y="-17463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9538" y="55563"/>
            <a:ext cx="9156701" cy="1474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Прямоугольник 2"/>
          <p:cNvPicPr>
            <a:picLocks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2363" y="2000250"/>
            <a:ext cx="6851650" cy="164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Прямоугольник 4"/>
          <p:cNvPicPr>
            <a:picLocks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7963" y="4194175"/>
            <a:ext cx="8459787" cy="212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доброе дело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 cstate="email"/>
          <a:stretch>
            <a:fillRect/>
          </a:stretch>
        </p:blipFill>
        <p:spPr>
          <a:xfrm>
            <a:off x="6444208" y="6228715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7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6451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64515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363" y="41275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16" name="Picture 2" descr="G:\Проектная деятельность\Им холода не беда\Кормушки\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3059113" cy="305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17" name="Picture 3" descr="G:\Проектная деятельность\Им холода не беда\Кормушки\1_544x665_55245_65ad83b1e27eecf872ead0af7b5bd15038557_de5fb7763dda427f28168c58289507cdDSC_0067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41975" y="0"/>
            <a:ext cx="34671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18" name="Picture 4" descr="G:\Проектная деятельность\Им холода не беда\Кормушки\4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363" y="3387725"/>
            <a:ext cx="5254626" cy="351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2988" y="5321300"/>
            <a:ext cx="4462462" cy="1585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4000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6553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65539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363" y="41275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40" name="Picture 2" descr="G:\Проектная деятельность\Им холода не беда\Делаем кормушки для разных видов птиц - Форумы Mybirds.ru - все о птицах_files\2abda7e04407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1438" y="46038"/>
            <a:ext cx="3629026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41" name="Picture 3" descr="G:\Проектная деятельность\Им холода не беда\Делаем кормушки для разных видов птиц - Форумы Mybirds.ru - все о птицах_files\color1358503620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87988" y="0"/>
            <a:ext cx="3656012" cy="486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42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51438" y="4024313"/>
            <a:ext cx="3992562" cy="299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43" name="Picture 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850" y="4826000"/>
            <a:ext cx="4462463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Click="0" advTm="4000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99332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363" y="41275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9336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850" y="4826000"/>
            <a:ext cx="4462463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9338" name="Picture 10" descr="&amp;Icy;&amp;dcy;&amp;icy;&amp;iecy; &amp;kcy;&amp;rcy;&amp;acy;&amp;scy;&amp;icy;&amp;vcy;&amp;ycy;&amp;iecy; &amp;kcy;&amp;ocy;&amp;rcy;&amp;mcy;&amp;ucy;&amp;shcy;&amp;kcy;&amp;acy; &amp;dcy;&amp;lcy;&amp;yacy; &amp;pcy;&amp;tcy;&amp;icy;&amp;tscy; &amp;scy;&amp;vcy;&amp;ocy;&amp;icy;&amp;mcy;&amp;icy; &amp;rcy;&amp;ucy;&amp;kcy;&amp;acy;&amp;mcy;&amp;icy; &amp;vcy; &amp;dcy;&amp;iecy;&amp;tcy;&amp;scy;&amp;kcy;&amp;icy;&amp;jcy; &amp;scy;&amp;acy;&amp;dcy;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863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9340" name="Picture 12" descr="&amp;Scy;&amp;acy;&amp;mcy;&amp;ocy;&amp;dcy;&amp;iecy;&amp;lcy;&amp;softcy;&amp;ncy;&amp;ycy;&amp;iecy; - &amp;Scy;&amp;acy;&amp;mcy;&amp;ocy;&amp;dcy;&amp;iecy;&amp;lcy;&amp;softcy;&amp;ncy;&amp;ycy;&amp;iecy;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382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9342" name="Picture 14" descr="&amp;ZHcy;&amp;icy;&amp;vcy;&amp;ncy;&amp;ocy;&amp;scy;&amp;tcy;&amp;softcy; - FUN-SPACE.ru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363" y="3784600"/>
            <a:ext cx="4211637" cy="3159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Click="0" advTm="4000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00356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363" y="41275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360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850" y="4826000"/>
            <a:ext cx="4462463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362" name="Picture 10" descr="&amp;Kcy;&amp;ocy;&amp;rcy;&amp;mcy; &amp;dcy;&amp;lcy;&amp;yacy; &amp;pcy;&amp;tcy;&amp;icy;&amp;tscy; &amp;scy;&amp;vcy;&amp;ocy;&amp;icy;&amp;mcy;&amp;icy; &amp;rcy;&amp;ucy;&amp;kcy;&amp;acy;&amp;mcy;&amp;icy; &amp;Acy;&amp;kcy;&amp;scy;&amp;iecy;&amp;scy;&amp;scy;&amp;ucy;&amp;acy;&amp;rcy;&amp;ycy; &amp;dcy;&amp;lcy;&amp;yacy; &amp;scy;&amp;acy;&amp;dcy;&amp;acy; &amp;scy;&amp;vcy;&amp;ocy;&amp;icy;&amp;mcy;&amp;icy; &amp;rcy;&amp;ucy;&amp;kcy;&amp;acy;&amp;mcy;…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994025" cy="4221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0364" name="Picture 12" descr="&amp;Kcy;&amp;ocy;&amp;rcy;&amp;mcy;&amp;ucy;&amp;shcy;&amp;kcy;&amp;acy; &amp;dcy;&amp;lcy;&amp;yacy; &amp;pcy;&amp;tcy;&amp;icy;&amp;tscy; &amp;scy;&amp;vcy;&amp;ocy;&amp;icy;&amp;mcy;&amp;icy; &amp;rcy;&amp;ucy;&amp;kcy;&amp;acy;&amp;mcy;&amp;icy; - &amp;Scy;&amp;acy;&amp;mcy;&amp;ocy;&amp;dcy;&amp;iecy;&amp;lcy;&amp;softcy;&amp;ncy;&amp;ycy;&amp;iecy;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88913"/>
            <a:ext cx="2286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0366" name="Picture 14" descr="&amp;Kcy;&amp;rcy;&amp;acy;&amp;scy;&amp;icy;&amp;vcy;&amp;ycy;&amp;iecy; &amp;kcy;&amp;ocy;&amp;rcy;&amp;mcy;&amp;ucy;&amp;shcy;&amp;kcy;&amp;icy; &amp;scy;&amp;vcy;&amp;ocy;&amp;icy;&amp;mcy;&amp;icy; &amp;rcy;&amp;ucy;&amp;kcy;&amp;acy;&amp;mcy;&amp;icy; &amp;Scy;&amp;tcy;&amp;rcy;&amp;ocy;&amp;icy;&amp;tcy;&amp;iecy;&amp;lcy;&amp;softcy;&amp;ncy;&amp;ycy;&amp;jcy; &amp;pcy;&amp;ocy;&amp;rcy;&amp;tcy;&amp;acy;&amp;lcy;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4375" y="2565400"/>
            <a:ext cx="3349625" cy="3687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Click="0" advTm="4000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02404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363" y="41275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08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850" y="4826000"/>
            <a:ext cx="4462463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10" name="Picture 10" descr="&amp;Pcy;&amp;rcy;&amp;ocy;&amp;scy;&amp;tcy;&amp;acy;&amp;yacy; &amp;kcy;&amp;ocy;&amp;ncy;&amp;scy;&amp;tcy;&amp;rcy;&amp;ucy;&amp;kcy;&amp;tscy;&amp;icy;&amp;yacy; &amp;kcy;&amp;ocy;&amp;rcy;&amp;mcy;&amp;ucy;&amp;shcy;&amp;kcy;&amp;icy; &amp;dcy;&amp;lcy;&amp;yacy; &amp;pcy;&amp;tcy;&amp;icy;&amp;tscy;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392613" cy="5076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12" name="Picture 12" descr="&amp;Kcy;&amp;ocy;&amp;rcy;&amp;mcy;&amp;ucy;&amp;shcy;&amp;kcy;&amp;acy; &amp;dcy;&amp;lcy;&amp;yacy; &amp;pcy;&amp;tcy;&amp;icy;&amp;tscy;&amp;acy; &amp;scy;&amp;vcy;&amp;ocy;&amp;icy;&amp;mcy;&amp;icy; &amp;rcy;&amp;ucy;&amp;kcy;&amp;acy;&amp;mcy;&amp;icy;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3000" y="0"/>
            <a:ext cx="2921000" cy="3897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14" name="Picture 14" descr="&amp;Scy;&amp;acy;&amp;mcy;&amp;ocy;&amp;dcy;&amp;iecy;&amp;lcy;&amp;softcy;&amp;ncy;&amp;ycy;&amp;iecy; - &amp;Scy;&amp;acy;&amp;mcy;&amp;ocy;&amp;dcy;&amp;iecy;&amp;lcy;&amp;softcy;&amp;ncy;&amp;ycy;&amp;iecy;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89538" y="3892550"/>
            <a:ext cx="3954462" cy="2965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Click="0" advTm="4000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6656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66563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363" y="41275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4" name="Picture 2" descr="G:\Проектная деятельность\Им холода не беда\Делаем кормушки для разных видов птиц - Форумы Mybirds.ru - все о птицах_files\post-13-1321507043279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9850" y="41275"/>
            <a:ext cx="4762500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5" name="Picture 3" descr="G:\Проектная деятельность\Им холода не беда\Делаем кормушки для разных видов птиц - Форумы Mybirds.ru - все о птицах_files\post-3-13211878856294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97400" y="3470275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6" name="Picture 4" descr="G:\Проектная деятельность\Им холода не беда\Делаем кормушки для разных видов птиц - Форумы Mybirds.ru - все о птицах_files\post-3-13211906119336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68825" y="41275"/>
            <a:ext cx="4533900" cy="302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7" name="Picture 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600" y="4652963"/>
            <a:ext cx="4462463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Click="0" advTm="4000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6758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67587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363" y="41275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5088" y="201613"/>
            <a:ext cx="6497637" cy="1189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7590" name="Picture 6" descr="IMG_181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628775"/>
            <a:ext cx="5524500" cy="338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7591" name="Text Box 7"/>
          <p:cNvSpPr txBox="1">
            <a:spLocks noChangeArrowheads="1"/>
          </p:cNvSpPr>
          <p:nvPr/>
        </p:nvSpPr>
        <p:spPr bwMode="auto">
          <a:xfrm>
            <a:off x="5580063" y="2133600"/>
            <a:ext cx="3563937" cy="207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000" b="1"/>
              <a:t>Вот девчушки тихо сели,</a:t>
            </a:r>
          </a:p>
          <a:p>
            <a:pPr>
              <a:spcBef>
                <a:spcPct val="50000"/>
              </a:spcBef>
            </a:pPr>
            <a:r>
              <a:rPr lang="ru-RU" altLang="ru-RU" sz="2000" b="1"/>
              <a:t>Над проектом все корпели.</a:t>
            </a:r>
          </a:p>
          <a:p>
            <a:pPr>
              <a:spcBef>
                <a:spcPct val="50000"/>
              </a:spcBef>
            </a:pPr>
            <a:r>
              <a:rPr lang="ru-RU" altLang="ru-RU" sz="2000" b="1"/>
              <a:t>Вот продумали дизайн</a:t>
            </a:r>
          </a:p>
          <a:p>
            <a:pPr>
              <a:spcBef>
                <a:spcPct val="50000"/>
              </a:spcBef>
            </a:pPr>
            <a:r>
              <a:rPr lang="ru-RU" altLang="ru-RU" sz="2000" b="1"/>
              <a:t>И кормушка вам </a:t>
            </a:r>
            <a:r>
              <a:rPr lang="en-US" altLang="ru-RU" sz="2000" b="1"/>
              <a:t>on-line!</a:t>
            </a:r>
            <a:endParaRPr lang="ru-RU" altLang="ru-RU" sz="2000" b="1"/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6861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68611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363" y="41275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14" name="Picture 6" descr="IMG_181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088" y="260350"/>
            <a:ext cx="7502525" cy="4608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8615" name="Text Box 7"/>
          <p:cNvSpPr txBox="1">
            <a:spLocks noChangeArrowheads="1"/>
          </p:cNvSpPr>
          <p:nvPr/>
        </p:nvSpPr>
        <p:spPr bwMode="auto">
          <a:xfrm>
            <a:off x="1403350" y="5157788"/>
            <a:ext cx="4392613" cy="176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000" b="1"/>
              <a:t>Дима сам старается,</a:t>
            </a:r>
          </a:p>
          <a:p>
            <a:pPr>
              <a:spcBef>
                <a:spcPct val="50000"/>
              </a:spcBef>
            </a:pPr>
            <a:r>
              <a:rPr lang="ru-RU" altLang="ru-RU" sz="2000" b="1"/>
              <a:t>Кормушка получается,</a:t>
            </a:r>
          </a:p>
          <a:p>
            <a:pPr>
              <a:spcBef>
                <a:spcPct val="50000"/>
              </a:spcBef>
            </a:pPr>
            <a:r>
              <a:rPr lang="ru-RU" altLang="ru-RU" sz="2000" b="1"/>
              <a:t>Только резать неудобно</a:t>
            </a:r>
          </a:p>
          <a:p>
            <a:pPr>
              <a:spcBef>
                <a:spcPct val="50000"/>
              </a:spcBef>
            </a:pPr>
            <a:r>
              <a:rPr lang="ru-RU" altLang="ru-RU" sz="2000" b="1"/>
              <a:t>Он - левша, но он упорный!</a:t>
            </a: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6963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69635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363" y="41275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7" name="Picture 5" descr="IMG_181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6375" y="333375"/>
            <a:ext cx="6227763" cy="3838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9638" name="Text Box 6"/>
          <p:cNvSpPr txBox="1">
            <a:spLocks noChangeArrowheads="1"/>
          </p:cNvSpPr>
          <p:nvPr/>
        </p:nvSpPr>
        <p:spPr bwMode="auto">
          <a:xfrm>
            <a:off x="2124075" y="4508500"/>
            <a:ext cx="4752975" cy="160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b="1"/>
              <a:t>У девчат последний штрих,</a:t>
            </a:r>
          </a:p>
          <a:p>
            <a:pPr algn="ctr">
              <a:spcBef>
                <a:spcPct val="50000"/>
              </a:spcBef>
            </a:pPr>
            <a:r>
              <a:rPr lang="ru-RU" altLang="ru-RU" b="1"/>
              <a:t>Всё, кормушечка готова.</a:t>
            </a:r>
          </a:p>
          <a:p>
            <a:pPr algn="ctr">
              <a:spcBef>
                <a:spcPct val="50000"/>
              </a:spcBef>
            </a:pPr>
            <a:r>
              <a:rPr lang="ru-RU" altLang="ru-RU" b="1"/>
              <a:t>И для маленьких пичуг</a:t>
            </a:r>
          </a:p>
          <a:p>
            <a:pPr algn="ctr">
              <a:spcBef>
                <a:spcPct val="50000"/>
              </a:spcBef>
            </a:pPr>
            <a:r>
              <a:rPr lang="ru-RU" altLang="ru-RU" b="1"/>
              <a:t>Семени дадим любого!</a:t>
            </a: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5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24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4" name="Rectangle 1"/>
          <p:cNvSpPr>
            <a:spLocks noChangeArrowheads="1"/>
          </p:cNvSpPr>
          <p:nvPr/>
        </p:nvSpPr>
        <p:spPr bwMode="auto">
          <a:xfrm>
            <a:off x="1331913" y="260350"/>
            <a:ext cx="7272337" cy="307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46023" anchor="ctr">
            <a:spAutoFit/>
          </a:bodyPr>
          <a:lstStyle>
            <a:lvl1pPr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>
              <a:buFontTx/>
              <a:buChar char="•"/>
            </a:pPr>
            <a:endParaRPr lang="ru-RU" altLang="ru-RU" sz="1200">
              <a:cs typeface="Times New Roman" pitchFamily="18" charset="0"/>
            </a:endParaRPr>
          </a:p>
          <a:p>
            <a:pPr algn="ctr"/>
            <a:r>
              <a:rPr lang="ru-RU" altLang="ru-RU" sz="2400" b="1">
                <a:solidFill>
                  <a:srgbClr val="0000FF"/>
                </a:solidFill>
                <a:cs typeface="Arial" charset="0"/>
              </a:rPr>
              <a:t>ПРАКТИЧЕСКАЯ ЗНАЧИМОСТЬ  ПРОЕКТА:</a:t>
            </a:r>
          </a:p>
          <a:p>
            <a:pPr algn="just">
              <a:lnSpc>
                <a:spcPct val="150000"/>
              </a:lnSpc>
            </a:pPr>
            <a:endParaRPr lang="ru-RU" altLang="ru-RU" sz="900">
              <a:cs typeface="Arial" charset="0"/>
            </a:endParaRPr>
          </a:p>
          <a:p>
            <a:pPr algn="just">
              <a:lnSpc>
                <a:spcPct val="150000"/>
              </a:lnSpc>
            </a:pPr>
            <a:r>
              <a:rPr lang="ru-RU" altLang="ru-RU" sz="2400" b="1">
                <a:cs typeface="Arial" charset="0"/>
              </a:rPr>
              <a:t>Материал проекта может быть использован на уроках окружающего мира, для подготовки и проведения классных часов и внеклассных мероприятий. </a:t>
            </a:r>
            <a:r>
              <a:rPr lang="ru-RU" altLang="ru-RU" sz="2400">
                <a:cs typeface="Arial" charset="0"/>
              </a:rPr>
              <a:t> </a:t>
            </a:r>
          </a:p>
        </p:txBody>
      </p:sp>
      <p:sp>
        <p:nvSpPr>
          <p:cNvPr id="18435" name="Rectangle 1"/>
          <p:cNvSpPr>
            <a:spLocks noChangeArrowheads="1"/>
          </p:cNvSpPr>
          <p:nvPr/>
        </p:nvSpPr>
        <p:spPr bwMode="auto">
          <a:xfrm>
            <a:off x="1331913" y="3857625"/>
            <a:ext cx="511175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2400" b="1">
                <a:solidFill>
                  <a:srgbClr val="0000FF"/>
                </a:solidFill>
                <a:cs typeface="Arial" charset="0"/>
              </a:rPr>
              <a:t>ПРОДУКТЫ ПРОЕКТА: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altLang="ru-RU" sz="2400" b="1">
                <a:cs typeface="Arial" charset="0"/>
              </a:rPr>
              <a:t> Кормушки для птиц.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altLang="ru-RU" sz="2400" b="1">
                <a:cs typeface="Arial" charset="0"/>
              </a:rPr>
              <a:t> Презентация для учащихся</a:t>
            </a:r>
          </a:p>
        </p:txBody>
      </p:sp>
      <p:pic>
        <p:nvPicPr>
          <p:cNvPr id="5" name="Рисунок 4" descr="http://www.dump-it.fr/upload/images/868562014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325" y="3213100"/>
            <a:ext cx="2232025" cy="214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7065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70659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363" y="41275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1" name="Picture 5" descr="IMG_181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450" y="333375"/>
            <a:ext cx="6494463" cy="3959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0662" name="Text Box 6"/>
          <p:cNvSpPr txBox="1">
            <a:spLocks noChangeArrowheads="1"/>
          </p:cNvSpPr>
          <p:nvPr/>
        </p:nvSpPr>
        <p:spPr bwMode="auto">
          <a:xfrm>
            <a:off x="1258888" y="4652963"/>
            <a:ext cx="5976937" cy="176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000" b="1"/>
              <a:t>Лиза даже тут успела завершить работу,</a:t>
            </a:r>
          </a:p>
          <a:p>
            <a:pPr>
              <a:spcBef>
                <a:spcPct val="50000"/>
              </a:spcBef>
            </a:pPr>
            <a:r>
              <a:rPr lang="ru-RU" altLang="ru-RU" sz="2000" b="1"/>
              <a:t>Вот заклеит и готово!</a:t>
            </a:r>
          </a:p>
          <a:p>
            <a:pPr>
              <a:spcBef>
                <a:spcPct val="50000"/>
              </a:spcBef>
            </a:pPr>
            <a:r>
              <a:rPr lang="ru-RU" altLang="ru-RU" sz="2000" b="1"/>
              <a:t>Какие тут заботы!</a:t>
            </a:r>
          </a:p>
          <a:p>
            <a:pPr>
              <a:spcBef>
                <a:spcPct val="50000"/>
              </a:spcBef>
            </a:pPr>
            <a:endParaRPr lang="ru-RU" altLang="ru-RU" sz="2000" b="1"/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7168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71683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363" y="41275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87" name="Picture 7" descr="IMG_181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313" y="260350"/>
            <a:ext cx="5143500" cy="6021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1688" name="Text Box 8"/>
          <p:cNvSpPr txBox="1">
            <a:spLocks noChangeArrowheads="1"/>
          </p:cNvSpPr>
          <p:nvPr/>
        </p:nvSpPr>
        <p:spPr bwMode="auto">
          <a:xfrm>
            <a:off x="6011863" y="1916113"/>
            <a:ext cx="2808287" cy="1741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b="1"/>
              <a:t>Вот и наша творческая группа, </a:t>
            </a:r>
          </a:p>
          <a:p>
            <a:pPr>
              <a:spcBef>
                <a:spcPct val="50000"/>
              </a:spcBef>
            </a:pPr>
            <a:r>
              <a:rPr lang="ru-RU" altLang="ru-RU" b="1"/>
              <a:t>Жаль, что не в полном составе</a:t>
            </a:r>
          </a:p>
          <a:p>
            <a:pPr>
              <a:spcBef>
                <a:spcPct val="50000"/>
              </a:spcBef>
            </a:pPr>
            <a:endParaRPr lang="ru-RU" altLang="ru-RU"/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363" y="41275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067" name="Picture 3" descr="IMG_181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8888" y="188913"/>
            <a:ext cx="6746875" cy="4176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8068" name="Text Box 4"/>
          <p:cNvSpPr txBox="1">
            <a:spLocks noChangeArrowheads="1"/>
          </p:cNvSpPr>
          <p:nvPr/>
        </p:nvSpPr>
        <p:spPr bwMode="auto">
          <a:xfrm>
            <a:off x="971550" y="4868863"/>
            <a:ext cx="63373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000" b="1"/>
              <a:t>Весь класс за нас рад!</a:t>
            </a:r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7270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72708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363" y="100013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09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363" y="100013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10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363" y="100013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11" name="Picture 7" descr="IMG_182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0"/>
            <a:ext cx="8642350" cy="534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2712" name="Text Box 8"/>
          <p:cNvSpPr txBox="1">
            <a:spLocks noChangeArrowheads="1"/>
          </p:cNvSpPr>
          <p:nvPr/>
        </p:nvSpPr>
        <p:spPr bwMode="auto">
          <a:xfrm>
            <a:off x="1547813" y="5805488"/>
            <a:ext cx="49688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000" b="1"/>
              <a:t>Устанавливаем кормушки</a:t>
            </a:r>
          </a:p>
        </p:txBody>
      </p:sp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7373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73732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363" y="100013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3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363" y="100013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4" name="Picture 6" descr="IMG_182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8459788" cy="5183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3735" name="Text Box 7"/>
          <p:cNvSpPr txBox="1">
            <a:spLocks noChangeArrowheads="1"/>
          </p:cNvSpPr>
          <p:nvPr/>
        </p:nvSpPr>
        <p:spPr bwMode="auto">
          <a:xfrm>
            <a:off x="1619250" y="5876925"/>
            <a:ext cx="59769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000" b="1"/>
              <a:t>Если нужна помощь – помогаем друг другу</a:t>
            </a:r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7475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74756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363" y="41275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7" name="Picture 5" descr="IMG_182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750" y="404813"/>
            <a:ext cx="8007350" cy="496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4758" name="Text Box 6"/>
          <p:cNvSpPr txBox="1">
            <a:spLocks noChangeArrowheads="1"/>
          </p:cNvSpPr>
          <p:nvPr/>
        </p:nvSpPr>
        <p:spPr bwMode="auto">
          <a:xfrm>
            <a:off x="1692275" y="5734050"/>
            <a:ext cx="51847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000" b="1"/>
              <a:t>Подсказываем добрым советом</a:t>
            </a:r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75781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363" y="100013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782" name="Picture 6" descr="IMG_183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750" y="260350"/>
            <a:ext cx="8208963" cy="5078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5783" name="Text Box 7"/>
          <p:cNvSpPr txBox="1">
            <a:spLocks noChangeArrowheads="1"/>
          </p:cNvSpPr>
          <p:nvPr/>
        </p:nvSpPr>
        <p:spPr bwMode="auto">
          <a:xfrm>
            <a:off x="1258888" y="5661025"/>
            <a:ext cx="460851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000" b="1"/>
              <a:t>Первая кормушка - укреплена</a:t>
            </a:r>
          </a:p>
        </p:txBody>
      </p:sp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363" y="41275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091" name="Picture 3" descr="IMG_183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350" y="333375"/>
            <a:ext cx="6492875" cy="403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9093" name="Text Box 5"/>
          <p:cNvSpPr txBox="1">
            <a:spLocks noChangeArrowheads="1"/>
          </p:cNvSpPr>
          <p:nvPr/>
        </p:nvSpPr>
        <p:spPr bwMode="auto">
          <a:xfrm>
            <a:off x="1331913" y="5013325"/>
            <a:ext cx="68405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000" b="1"/>
              <a:t>Оказывается,  и веревочки не нужны!</a:t>
            </a: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7680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76804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363" y="41275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5" name="Picture 5" descr="IMG_183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088" y="476250"/>
            <a:ext cx="7259637" cy="453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6806" name="Text Box 6"/>
          <p:cNvSpPr txBox="1">
            <a:spLocks noChangeArrowheads="1"/>
          </p:cNvSpPr>
          <p:nvPr/>
        </p:nvSpPr>
        <p:spPr bwMode="auto">
          <a:xfrm>
            <a:off x="1835150" y="5373688"/>
            <a:ext cx="55451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000" b="1"/>
              <a:t>Нашли недочет - исправляем вместе</a:t>
            </a:r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7782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77828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363" y="41275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29" name="Picture 5" descr="IMG_183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850" y="404813"/>
            <a:ext cx="7993063" cy="501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7830" name="Text Box 6"/>
          <p:cNvSpPr txBox="1">
            <a:spLocks noChangeArrowheads="1"/>
          </p:cNvSpPr>
          <p:nvPr/>
        </p:nvSpPr>
        <p:spPr bwMode="auto">
          <a:xfrm>
            <a:off x="1763713" y="5876925"/>
            <a:ext cx="48958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b="1"/>
              <a:t>Справились, а некоторые сомневались!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24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8" name="WordArt 5"/>
          <p:cNvSpPr>
            <a:spLocks noChangeArrowheads="1" noChangeShapeType="1" noTextEdit="1"/>
          </p:cNvSpPr>
          <p:nvPr/>
        </p:nvSpPr>
        <p:spPr bwMode="auto">
          <a:xfrm>
            <a:off x="2339975" y="404813"/>
            <a:ext cx="4495800" cy="523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Распределение работы:</a:t>
            </a:r>
          </a:p>
        </p:txBody>
      </p:sp>
      <p:sp>
        <p:nvSpPr>
          <p:cNvPr id="19459" name="Text Box 6"/>
          <p:cNvSpPr txBox="1">
            <a:spLocks noChangeArrowheads="1"/>
          </p:cNvSpPr>
          <p:nvPr/>
        </p:nvSpPr>
        <p:spPr bwMode="auto">
          <a:xfrm>
            <a:off x="395288" y="1268413"/>
            <a:ext cx="8353425" cy="420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AutoNum type="arabicPeriod"/>
            </a:pPr>
            <a:r>
              <a:rPr lang="ru-RU" altLang="ru-RU" sz="2000" b="1"/>
              <a:t>Поиск информации о том, как птицы называются зимующими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ru-RU" altLang="ru-RU" sz="2000" b="1"/>
              <a:t>Работа со справочной литературой и в сети Интернет, поиск интересной информации о конкретных птицах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ru-RU" altLang="ru-RU" sz="2000" b="1"/>
              <a:t>Фотографирование кормушек, увиденных в городе и обсуждение, какие из них мы можем изготовить самостоятельно. Или же изготовление авторских кормушек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ru-RU" altLang="ru-RU" sz="2000" b="1"/>
              <a:t>Оформление презентации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ru-RU" altLang="ru-RU" sz="2000" b="1"/>
              <a:t>Изготовление буклета-памятки и листовок о том ,что птицам надо зимой помогать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endParaRPr lang="ru-RU" altLang="ru-RU" sz="20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7987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79876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363" y="41275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877" name="Picture 5" descr="IMG_183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260350"/>
            <a:ext cx="7573962" cy="475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9878" name="Text Box 6"/>
          <p:cNvSpPr txBox="1">
            <a:spLocks noChangeArrowheads="1"/>
          </p:cNvSpPr>
          <p:nvPr/>
        </p:nvSpPr>
        <p:spPr bwMode="auto">
          <a:xfrm>
            <a:off x="1619250" y="5373688"/>
            <a:ext cx="4032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b="1"/>
              <a:t>Разведка!</a:t>
            </a:r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7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24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899" name="Picture 3" descr="IMG_184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313" y="404813"/>
            <a:ext cx="7559675" cy="540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0900" name="Text Box 4"/>
          <p:cNvSpPr txBox="1">
            <a:spLocks noChangeArrowheads="1"/>
          </p:cNvSpPr>
          <p:nvPr/>
        </p:nvSpPr>
        <p:spPr bwMode="auto">
          <a:xfrm>
            <a:off x="1908175" y="5949950"/>
            <a:ext cx="64801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000" b="1"/>
              <a:t>Какая же кормушка без корма? У нас есть всё!</a:t>
            </a:r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971" name="Picture 3" descr="IMG_184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4213" y="0"/>
            <a:ext cx="7343775" cy="5733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3972" name="Text Box 4"/>
          <p:cNvSpPr txBox="1">
            <a:spLocks noChangeArrowheads="1"/>
          </p:cNvSpPr>
          <p:nvPr/>
        </p:nvSpPr>
        <p:spPr bwMode="auto">
          <a:xfrm>
            <a:off x="755650" y="6165850"/>
            <a:ext cx="72723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000" b="1"/>
              <a:t>Настя контролирует количество насыпанного корма</a:t>
            </a:r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363" y="41275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995" name="Picture 3" descr="IMG_185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288" y="260350"/>
            <a:ext cx="8223250" cy="5761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4996" name="Text Box 4"/>
          <p:cNvSpPr txBox="1">
            <a:spLocks noChangeArrowheads="1"/>
          </p:cNvSpPr>
          <p:nvPr/>
        </p:nvSpPr>
        <p:spPr bwMode="auto">
          <a:xfrm>
            <a:off x="900113" y="6308725"/>
            <a:ext cx="72009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000" b="1"/>
              <a:t>А для галок и голубей - корм на пеньке</a:t>
            </a:r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1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24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23" name="Picture 3" descr="IMG_185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7885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78852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363" y="41275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3" name="Picture 5" descr="IMG_185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088" y="404813"/>
            <a:ext cx="7646987" cy="475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8855" name="Text Box 7"/>
          <p:cNvSpPr txBox="1">
            <a:spLocks noChangeArrowheads="1"/>
          </p:cNvSpPr>
          <p:nvPr/>
        </p:nvSpPr>
        <p:spPr bwMode="auto">
          <a:xfrm>
            <a:off x="1476375" y="5516563"/>
            <a:ext cx="64087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000" b="1" dirty="0"/>
              <a:t>Авторы и их кормушки, наполнять постараемся </a:t>
            </a:r>
            <a:r>
              <a:rPr lang="ru-RU" altLang="ru-RU" sz="2000" b="1" dirty="0">
                <a:solidFill>
                  <a:srgbClr val="FF0000"/>
                </a:solidFill>
              </a:rPr>
              <a:t>ежедневно!</a:t>
            </a: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5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24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946" name="Rectangle 5"/>
          <p:cNvSpPr>
            <a:spLocks noChangeArrowheads="1"/>
          </p:cNvSpPr>
          <p:nvPr/>
        </p:nvSpPr>
        <p:spPr bwMode="auto">
          <a:xfrm>
            <a:off x="1487247" y="0"/>
            <a:ext cx="6169505" cy="7171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2000" b="1" i="1" dirty="0" smtClean="0"/>
              <a:t>Мы кормушки смастерили,</a:t>
            </a:r>
          </a:p>
          <a:p>
            <a:r>
              <a:rPr lang="ru-RU" altLang="ru-RU" sz="2000" b="1" i="1" dirty="0" smtClean="0"/>
              <a:t>Мы столовую открыли.</a:t>
            </a:r>
          </a:p>
          <a:p>
            <a:r>
              <a:rPr lang="ru-RU" altLang="ru-RU" sz="2000" b="1" i="1" dirty="0" smtClean="0"/>
              <a:t>Воробей, снегирь-сосед,</a:t>
            </a:r>
          </a:p>
          <a:p>
            <a:r>
              <a:rPr lang="ru-RU" altLang="ru-RU" sz="2000" b="1" i="1" dirty="0" smtClean="0"/>
              <a:t>Будет вам зимой обед. В гости в первый день недели</a:t>
            </a:r>
          </a:p>
          <a:p>
            <a:r>
              <a:rPr lang="ru-RU" altLang="ru-RU" sz="2000" b="1" i="1" dirty="0" smtClean="0"/>
              <a:t>К нам синицы прилетели.</a:t>
            </a:r>
          </a:p>
          <a:p>
            <a:r>
              <a:rPr lang="ru-RU" altLang="ru-RU" sz="2000" b="1" i="1" dirty="0" smtClean="0"/>
              <a:t>А во вторник, посмотри,</a:t>
            </a:r>
          </a:p>
          <a:p>
            <a:r>
              <a:rPr lang="ru-RU" altLang="ru-RU" sz="2000" b="1" i="1" dirty="0" smtClean="0"/>
              <a:t>Прилетели снегири. </a:t>
            </a:r>
          </a:p>
          <a:p>
            <a:r>
              <a:rPr lang="ru-RU" altLang="ru-RU" sz="2000" b="1" i="1" dirty="0" smtClean="0"/>
              <a:t>Три вороны были в среду,</a:t>
            </a:r>
          </a:p>
          <a:p>
            <a:r>
              <a:rPr lang="ru-RU" altLang="ru-RU" sz="2000" b="1" i="1" dirty="0" smtClean="0"/>
              <a:t>Мы не ждали их к обеду.</a:t>
            </a:r>
          </a:p>
          <a:p>
            <a:r>
              <a:rPr lang="ru-RU" altLang="ru-RU" sz="2000" b="1" i="1" dirty="0" smtClean="0"/>
              <a:t>А в четверг со всех краёв -</a:t>
            </a:r>
          </a:p>
          <a:p>
            <a:r>
              <a:rPr lang="ru-RU" altLang="ru-RU" sz="2000" b="1" i="1" dirty="0" smtClean="0"/>
              <a:t>Стая жадных воробьев. </a:t>
            </a:r>
          </a:p>
          <a:p>
            <a:r>
              <a:rPr lang="ru-RU" altLang="ru-RU" sz="2000" b="1" i="1" dirty="0" smtClean="0"/>
              <a:t>В пятницу в столовой нашей</a:t>
            </a:r>
          </a:p>
          <a:p>
            <a:r>
              <a:rPr lang="ru-RU" altLang="ru-RU" sz="2000" b="1" i="1" dirty="0" smtClean="0"/>
              <a:t>Голубь лакомился кашей.</a:t>
            </a:r>
          </a:p>
          <a:p>
            <a:r>
              <a:rPr lang="ru-RU" altLang="ru-RU" sz="2000" b="1" i="1" dirty="0" smtClean="0"/>
              <a:t>А в субботу на пирог</a:t>
            </a:r>
          </a:p>
          <a:p>
            <a:r>
              <a:rPr lang="ru-RU" altLang="ru-RU" sz="2000" b="1" i="1" dirty="0" smtClean="0"/>
              <a:t>Налетело семь сорок. </a:t>
            </a:r>
          </a:p>
          <a:p>
            <a:r>
              <a:rPr lang="ru-RU" altLang="ru-RU" sz="2000" b="1" i="1" dirty="0" smtClean="0"/>
              <a:t>В воскресенье, в воскресенье</a:t>
            </a:r>
          </a:p>
          <a:p>
            <a:r>
              <a:rPr lang="ru-RU" altLang="ru-RU" sz="2000" b="1" i="1" dirty="0" smtClean="0"/>
              <a:t>Прилетел к нам гость весенний -</a:t>
            </a:r>
          </a:p>
          <a:p>
            <a:r>
              <a:rPr lang="ru-RU" altLang="ru-RU" sz="2000" b="1" i="1" dirty="0" smtClean="0"/>
              <a:t>Путешественник-скворец...</a:t>
            </a:r>
          </a:p>
          <a:p>
            <a:r>
              <a:rPr lang="ru-RU" altLang="ru-RU" sz="2000" b="1" i="1" dirty="0" smtClean="0"/>
              <a:t>Вот и песенке конец.</a:t>
            </a:r>
          </a:p>
          <a:p>
            <a:r>
              <a:rPr lang="ru-RU" altLang="ru-RU" sz="2000" b="1" i="1" dirty="0" smtClean="0"/>
              <a:t>                                                 </a:t>
            </a:r>
          </a:p>
          <a:p>
            <a:r>
              <a:rPr lang="ru-RU" altLang="ru-RU" sz="2000" b="1" i="1" dirty="0"/>
              <a:t> </a:t>
            </a:r>
            <a:r>
              <a:rPr lang="ru-RU" altLang="ru-RU" sz="2000" b="1" i="1" dirty="0" smtClean="0"/>
              <a:t>                                                    З. Александрова</a:t>
            </a:r>
            <a:endParaRPr lang="ru-RU" altLang="ru-RU" sz="2000" b="1" i="1" dirty="0"/>
          </a:p>
          <a:p>
            <a:endParaRPr lang="ru-RU" altLang="ru-RU" sz="2000" b="1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363" y="41275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019" name="WordArt 3"/>
          <p:cNvSpPr>
            <a:spLocks noChangeArrowheads="1" noChangeShapeType="1" noTextEdit="1"/>
          </p:cNvSpPr>
          <p:nvPr/>
        </p:nvSpPr>
        <p:spPr bwMode="auto">
          <a:xfrm>
            <a:off x="2700338" y="549275"/>
            <a:ext cx="4032250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Заключение:</a:t>
            </a:r>
          </a:p>
        </p:txBody>
      </p:sp>
      <p:sp>
        <p:nvSpPr>
          <p:cNvPr id="86020" name="Text Box 4"/>
          <p:cNvSpPr txBox="1">
            <a:spLocks noChangeArrowheads="1"/>
          </p:cNvSpPr>
          <p:nvPr/>
        </p:nvSpPr>
        <p:spPr bwMode="auto">
          <a:xfrm>
            <a:off x="468313" y="1916113"/>
            <a:ext cx="8064500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400" b="1"/>
              <a:t>В результате работы над нашим проектом мы узнали много нового и интересного о зимующих птицах. Узнали, каких птиц нужно кормить обязательно и каких нежелательно.</a:t>
            </a:r>
          </a:p>
        </p:txBody>
      </p:sp>
      <p:sp>
        <p:nvSpPr>
          <p:cNvPr id="86021" name="Text Box 5"/>
          <p:cNvSpPr txBox="1">
            <a:spLocks noChangeArrowheads="1"/>
          </p:cNvSpPr>
          <p:nvPr/>
        </p:nvSpPr>
        <p:spPr bwMode="auto">
          <a:xfrm>
            <a:off x="539750" y="4005263"/>
            <a:ext cx="7993063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400" b="1">
                <a:solidFill>
                  <a:srgbClr val="003366"/>
                </a:solidFill>
              </a:rPr>
              <a:t>Для нас было важно  разобраться в разнообразии кормов, теперь мы точно не будем кормить птиц черным хлебом!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6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86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0" grpId="0"/>
      <p:bldP spid="86021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363" y="41275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59" name="WordArt 3"/>
          <p:cNvSpPr>
            <a:spLocks noChangeArrowheads="1" noChangeShapeType="1" noTextEdit="1"/>
          </p:cNvSpPr>
          <p:nvPr/>
        </p:nvSpPr>
        <p:spPr bwMode="auto">
          <a:xfrm>
            <a:off x="2700338" y="549275"/>
            <a:ext cx="4032250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Заключение:</a:t>
            </a:r>
          </a:p>
        </p:txBody>
      </p:sp>
      <p:sp>
        <p:nvSpPr>
          <p:cNvPr id="96260" name="Text Box 4"/>
          <p:cNvSpPr txBox="1">
            <a:spLocks noChangeArrowheads="1"/>
          </p:cNvSpPr>
          <p:nvPr/>
        </p:nvSpPr>
        <p:spPr bwMode="auto">
          <a:xfrm>
            <a:off x="468313" y="1916113"/>
            <a:ext cx="8064500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400" b="1">
                <a:solidFill>
                  <a:srgbClr val="0000CC"/>
                </a:solidFill>
              </a:rPr>
              <a:t>Очень понравилось работать в группах и выполнять индивидуальные задания, чтобы потом из них составить отчет по этому проекту. </a:t>
            </a:r>
          </a:p>
        </p:txBody>
      </p:sp>
      <p:sp>
        <p:nvSpPr>
          <p:cNvPr id="96261" name="Text Box 5"/>
          <p:cNvSpPr txBox="1">
            <a:spLocks noChangeArrowheads="1"/>
          </p:cNvSpPr>
          <p:nvPr/>
        </p:nvSpPr>
        <p:spPr bwMode="auto">
          <a:xfrm>
            <a:off x="539750" y="4005263"/>
            <a:ext cx="7993063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400" b="1">
                <a:solidFill>
                  <a:srgbClr val="0000FF"/>
                </a:solidFill>
              </a:rPr>
              <a:t>Мы проверили свои возможности при изготовлении кормушек и теперь стараемся регулярно их пополнять.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6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2" dur="2000"/>
                                        <p:tgtEl>
                                          <p:spTgt spid="96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0" grpId="0"/>
      <p:bldP spid="96261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363" y="41275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7283" name="WordArt 3"/>
          <p:cNvSpPr>
            <a:spLocks noChangeArrowheads="1" noChangeShapeType="1" noTextEdit="1"/>
          </p:cNvSpPr>
          <p:nvPr/>
        </p:nvSpPr>
        <p:spPr bwMode="auto">
          <a:xfrm>
            <a:off x="2700338" y="549275"/>
            <a:ext cx="4032250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Заключение:</a:t>
            </a:r>
          </a:p>
        </p:txBody>
      </p:sp>
      <p:sp>
        <p:nvSpPr>
          <p:cNvPr id="97284" name="Text Box 4"/>
          <p:cNvSpPr txBox="1">
            <a:spLocks noChangeArrowheads="1"/>
          </p:cNvSpPr>
          <p:nvPr/>
        </p:nvSpPr>
        <p:spPr bwMode="auto">
          <a:xfrm>
            <a:off x="468313" y="1916113"/>
            <a:ext cx="8064500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400" b="1">
                <a:solidFill>
                  <a:srgbClr val="FF0000"/>
                </a:solidFill>
              </a:rPr>
              <a:t>Проанализировав свою работу, мы пришли к выводу, что наша гипотеза подтверждена: важно знать образ жизни птиц, подбирая для них корм. </a:t>
            </a:r>
          </a:p>
        </p:txBody>
      </p:sp>
      <p:sp>
        <p:nvSpPr>
          <p:cNvPr id="97285" name="Text Box 5"/>
          <p:cNvSpPr txBox="1">
            <a:spLocks noChangeArrowheads="1"/>
          </p:cNvSpPr>
          <p:nvPr/>
        </p:nvSpPr>
        <p:spPr bwMode="auto">
          <a:xfrm>
            <a:off x="539750" y="4005263"/>
            <a:ext cx="7993063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400" b="1"/>
              <a:t>Мы считаем, что работа над этим проектом завершена, но подкормку птиц будем вести до наступления теплых весенних дней и появления привычного корма для наших пернатых друзей.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97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2000"/>
                                        <p:tgtEl>
                                          <p:spTgt spid="97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4" grpId="0"/>
      <p:bldP spid="9728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4" descr="Hintergrundbilder"/>
          <p:cNvPicPr>
            <a:picLocks noChangeAspect="1" noChangeArrowheads="1"/>
          </p:cNvPicPr>
          <p:nvPr/>
        </p:nvPicPr>
        <p:blipFill>
          <a:blip r:embed="rId2" cstate="email">
            <a:lum bright="24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2" name="WordArt 5"/>
          <p:cNvSpPr>
            <a:spLocks noChangeArrowheads="1" noChangeShapeType="1" noTextEdit="1"/>
          </p:cNvSpPr>
          <p:nvPr/>
        </p:nvSpPr>
        <p:spPr bwMode="auto">
          <a:xfrm>
            <a:off x="2484438" y="404813"/>
            <a:ext cx="3800475" cy="523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Результаты работы:</a:t>
            </a:r>
          </a:p>
        </p:txBody>
      </p:sp>
      <p:sp>
        <p:nvSpPr>
          <p:cNvPr id="20483" name="WordArt 6"/>
          <p:cNvSpPr>
            <a:spLocks noChangeArrowheads="1" noChangeShapeType="1" noTextEdit="1"/>
          </p:cNvSpPr>
          <p:nvPr/>
        </p:nvSpPr>
        <p:spPr bwMode="auto">
          <a:xfrm>
            <a:off x="323850" y="1557338"/>
            <a:ext cx="3857625" cy="523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Зимующие птицы - </a:t>
            </a:r>
          </a:p>
        </p:txBody>
      </p:sp>
      <p:sp>
        <p:nvSpPr>
          <p:cNvPr id="20484" name="Text Box 7"/>
          <p:cNvSpPr txBox="1">
            <a:spLocks noChangeArrowheads="1"/>
          </p:cNvSpPr>
          <p:nvPr/>
        </p:nvSpPr>
        <p:spPr bwMode="auto">
          <a:xfrm>
            <a:off x="4211638" y="1557338"/>
            <a:ext cx="4608512" cy="191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altLang="ru-RU" sz="2400" b="1"/>
              <a:t>птицы, переносящие зимние холода, приспособившиеся находить корм под снегом и благодаря оперению не боящиеся холодов</a:t>
            </a:r>
            <a:r>
              <a:rPr lang="ru-RU" altLang="ru-RU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6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60588" y="14288"/>
            <a:ext cx="4822825" cy="682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1189</TotalTime>
  <Words>2264</Words>
  <Application>Microsoft Office PowerPoint</Application>
  <PresentationFormat>Экран (4:3)</PresentationFormat>
  <Paragraphs>206</Paragraphs>
  <Slides>79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79</vt:i4>
      </vt:variant>
    </vt:vector>
  </HeadingPairs>
  <TitlesOfParts>
    <vt:vector size="80" baseType="lpstr"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 </vt:lpstr>
      <vt:lpstr>Синица</vt:lpstr>
      <vt:lpstr>Большая синица </vt:lpstr>
      <vt:lpstr>Хохлатая синица</vt:lpstr>
      <vt:lpstr>Длиннохвостая синица</vt:lpstr>
      <vt:lpstr>Чем питаются синицы?</vt:lpstr>
      <vt:lpstr>Слайд 22</vt:lpstr>
      <vt:lpstr>Кормушки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Дятел</vt:lpstr>
      <vt:lpstr>Дятел</vt:lpstr>
      <vt:lpstr>Дятел</vt:lpstr>
      <vt:lpstr>Дятел</vt:lpstr>
      <vt:lpstr>                           Дятел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  <vt:lpstr>Слайд 79</vt:lpstr>
    </vt:vector>
  </TitlesOfParts>
  <Company>гимназия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comp21</dc:creator>
  <cp:lastModifiedBy>re</cp:lastModifiedBy>
  <cp:revision>36</cp:revision>
  <dcterms:created xsi:type="dcterms:W3CDTF">2014-10-13T11:02:42Z</dcterms:created>
  <dcterms:modified xsi:type="dcterms:W3CDTF">2015-03-29T14:04:51Z</dcterms:modified>
</cp:coreProperties>
</file>