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1"/>
  </p:notesMasterIdLst>
  <p:sldIdLst>
    <p:sldId id="372" r:id="rId2"/>
    <p:sldId id="258" r:id="rId3"/>
    <p:sldId id="271" r:id="rId4"/>
    <p:sldId id="290" r:id="rId5"/>
    <p:sldId id="289" r:id="rId6"/>
    <p:sldId id="288" r:id="rId7"/>
    <p:sldId id="374" r:id="rId8"/>
    <p:sldId id="283" r:id="rId9"/>
    <p:sldId id="282" r:id="rId10"/>
    <p:sldId id="281" r:id="rId11"/>
    <p:sldId id="280" r:id="rId12"/>
    <p:sldId id="375" r:id="rId13"/>
    <p:sldId id="297" r:id="rId14"/>
    <p:sldId id="296" r:id="rId15"/>
    <p:sldId id="306" r:id="rId16"/>
    <p:sldId id="295" r:id="rId17"/>
    <p:sldId id="304" r:id="rId18"/>
    <p:sldId id="321" r:id="rId19"/>
    <p:sldId id="322" r:id="rId20"/>
    <p:sldId id="323" r:id="rId21"/>
    <p:sldId id="324" r:id="rId22"/>
    <p:sldId id="377" r:id="rId23"/>
    <p:sldId id="339" r:id="rId24"/>
    <p:sldId id="340" r:id="rId25"/>
    <p:sldId id="341" r:id="rId26"/>
    <p:sldId id="378" r:id="rId27"/>
    <p:sldId id="342" r:id="rId28"/>
    <p:sldId id="348" r:id="rId29"/>
    <p:sldId id="379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5AE"/>
    <a:srgbClr val="DF57FF"/>
    <a:srgbClr val="3399FF"/>
    <a:srgbClr val="00FF00"/>
    <a:srgbClr val="00CC00"/>
    <a:srgbClr val="F5750B"/>
    <a:srgbClr val="EDA23F"/>
    <a:srgbClr val="F878A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9" autoAdjust="0"/>
    <p:restoredTop sz="94660"/>
  </p:normalViewPr>
  <p:slideViewPr>
    <p:cSldViewPr>
      <p:cViewPr varScale="1">
        <p:scale>
          <a:sx n="42" d="100"/>
          <a:sy n="42" d="100"/>
        </p:scale>
        <p:origin x="-11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C3E87D5-C5BB-4B0C-B961-40E9A0812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E9C410-ACEF-481F-B630-A3E2C6F08E90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88AA43-F2F9-4670-B112-5CF2CBCE5FFE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7C0CA-9391-43E0-A823-F3FD43708732}" type="datetime1">
              <a:rPr lang="ru-RU"/>
              <a:pPr>
                <a:defRPr/>
              </a:pPr>
              <a:t>29.03.2015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МОУ ЦО "Возрождение"</a:t>
            </a: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FCB5E-47D1-4F2C-88DE-518E0EF5F5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C4454-D489-47A0-B9F0-14956CD96D1B}" type="datetime1">
              <a:rPr lang="ru-RU"/>
              <a:pPr>
                <a:defRPr/>
              </a:pPr>
              <a:t>29.03.2015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МОУ ЦО "Возрождение"</a:t>
            </a: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0642E-B082-4D5A-A054-BDDC3BC08C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BBDC7-CE23-4E43-8DB2-F172146030E4}" type="datetime1">
              <a:rPr lang="ru-RU"/>
              <a:pPr>
                <a:defRPr/>
              </a:pPr>
              <a:t>29.03.2015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МОУ ЦО "Возрождение"</a:t>
            </a: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A49C2-8BE6-439D-B13F-0B65DCF969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D1E65-6AFE-41A8-8FA6-C9357BC2D0CC}" type="datetime1">
              <a:rPr lang="ru-RU"/>
              <a:pPr>
                <a:defRPr/>
              </a:pPr>
              <a:t>29.03.2015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МОУ ЦО "Возрождение"</a:t>
            </a: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D4018-FD1D-4A35-A55C-84BEB3F916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64203-0AC7-4F36-9D74-8AEF5C5051BD}" type="datetime1">
              <a:rPr lang="ru-RU"/>
              <a:pPr>
                <a:defRPr/>
              </a:pPr>
              <a:t>29.03.2015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МОУ ЦО "Возрождение"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F76AE-3AC1-4A1F-9AA3-27BAB38FCA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43E96-13AC-4FCB-87B6-C06CAFB25C1C}" type="datetime1">
              <a:rPr lang="ru-RU"/>
              <a:pPr>
                <a:defRPr/>
              </a:pPr>
              <a:t>29.03.2015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МОУ ЦО "Возрождение"</a:t>
            </a: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65903-E3A8-4A04-A973-03B592A5F7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41CFD-4A99-4BA3-B28C-EF23A48F33E0}" type="datetime1">
              <a:rPr lang="ru-RU"/>
              <a:pPr>
                <a:defRPr/>
              </a:pPr>
              <a:t>29.03.2015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МОУ ЦО "Возрождение"</a:t>
            </a:r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92922-66D8-4750-A29A-7EEB79A6C2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CB9A1-58D0-4519-AC53-B4F2C3E60AAA}" type="datetime1">
              <a:rPr lang="ru-RU"/>
              <a:pPr>
                <a:defRPr/>
              </a:pPr>
              <a:t>29.03.2015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МОУ ЦО "Возрождение"</a:t>
            </a:r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F5658-90F1-4456-AF52-5A1267A05B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7BCD7-2B5F-4FBF-B883-23A6B6D16DF8}" type="datetime1">
              <a:rPr lang="ru-RU"/>
              <a:pPr>
                <a:defRPr/>
              </a:pPr>
              <a:t>29.03.2015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МОУ ЦО "Возрождение"</a:t>
            </a: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ECD74-7136-4E9A-9B6A-0EF6886E5C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E7037-2A4A-45B2-A264-943F0AB258A9}" type="datetime1">
              <a:rPr lang="ru-RU"/>
              <a:pPr>
                <a:defRPr/>
              </a:pPr>
              <a:t>29.03.2015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МОУ ЦО "Возрождение"</a:t>
            </a: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ADCE8-9340-4667-981E-1057B16133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4ECF8-ED15-4B84-83FC-D12A34BAE493}" type="datetime1">
              <a:rPr lang="ru-RU"/>
              <a:pPr>
                <a:defRPr/>
              </a:pPr>
              <a:t>29.03.2015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МОУ ЦО "Возрождение"</a:t>
            </a: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2971D-C18D-408B-BAD8-6CEF2F7CFB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D3F54B67-334D-4FC8-A773-21EA65BD4247}" type="datetime1">
              <a:rPr lang="ru-RU"/>
              <a:pPr>
                <a:defRPr/>
              </a:pPr>
              <a:t>29.03.2015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r>
              <a:rPr lang="ru-RU"/>
              <a:t>МОУ ЦО "Возрождение"</a:t>
            </a: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F79E70EC-09BC-4A64-87AC-EF1F34E25C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77" r:id="rId1"/>
    <p:sldLayoutId id="2147484178" r:id="rId2"/>
    <p:sldLayoutId id="2147484187" r:id="rId3"/>
    <p:sldLayoutId id="2147484179" r:id="rId4"/>
    <p:sldLayoutId id="2147484180" r:id="rId5"/>
    <p:sldLayoutId id="2147484181" r:id="rId6"/>
    <p:sldLayoutId id="2147484182" r:id="rId7"/>
    <p:sldLayoutId id="2147484183" r:id="rId8"/>
    <p:sldLayoutId id="2147484184" r:id="rId9"/>
    <p:sldLayoutId id="2147484185" r:id="rId10"/>
    <p:sldLayoutId id="2147484186" r:id="rId11"/>
  </p:sldLayoutIdLst>
  <p:transition>
    <p:wedge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6.xml"/><Relationship Id="rId3" Type="http://schemas.openxmlformats.org/officeDocument/2006/relationships/slide" Target="slide4.xml"/><Relationship Id="rId21" Type="http://schemas.openxmlformats.org/officeDocument/2006/relationships/slide" Target="slide21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17" Type="http://schemas.openxmlformats.org/officeDocument/2006/relationships/slide" Target="slide17.xml"/><Relationship Id="rId25" Type="http://schemas.openxmlformats.org/officeDocument/2006/relationships/slide" Target="slide25.xml"/><Relationship Id="rId2" Type="http://schemas.openxmlformats.org/officeDocument/2006/relationships/notesSlide" Target="../notesSlides/notesSlide2.xml"/><Relationship Id="rId16" Type="http://schemas.openxmlformats.org/officeDocument/2006/relationships/slide" Target="slide16.xml"/><Relationship Id="rId20" Type="http://schemas.openxmlformats.org/officeDocument/2006/relationships/slide" Target="slide2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24" Type="http://schemas.openxmlformats.org/officeDocument/2006/relationships/slide" Target="slide23.xml"/><Relationship Id="rId5" Type="http://schemas.openxmlformats.org/officeDocument/2006/relationships/slide" Target="slide5.xml"/><Relationship Id="rId15" Type="http://schemas.openxmlformats.org/officeDocument/2006/relationships/slide" Target="slide15.xml"/><Relationship Id="rId23" Type="http://schemas.openxmlformats.org/officeDocument/2006/relationships/slide" Target="slide24.xml"/><Relationship Id="rId10" Type="http://schemas.openxmlformats.org/officeDocument/2006/relationships/slide" Target="slide10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3.xml"/><Relationship Id="rId22" Type="http://schemas.openxmlformats.org/officeDocument/2006/relationships/slide" Target="slide22.xml"/><Relationship Id="rId27" Type="http://schemas.openxmlformats.org/officeDocument/2006/relationships/slide" Target="slide2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872187" y="2708920"/>
            <a:ext cx="7845417" cy="34163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7200" b="1" dirty="0">
                <a:ln w="28575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cs typeface="+mn-cs"/>
              </a:rPr>
              <a:t>По страницам </a:t>
            </a:r>
          </a:p>
          <a:p>
            <a:pPr algn="ctr">
              <a:defRPr/>
            </a:pPr>
            <a:r>
              <a:rPr lang="ru-RU" sz="7200" b="1" dirty="0">
                <a:ln w="28575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cs typeface="+mn-cs"/>
              </a:rPr>
              <a:t>журнала </a:t>
            </a:r>
          </a:p>
          <a:p>
            <a:pPr algn="ctr">
              <a:defRPr/>
            </a:pPr>
            <a:r>
              <a:rPr lang="ru-RU" sz="7200" b="1" dirty="0">
                <a:ln w="28575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cs typeface="+mn-cs"/>
              </a:rPr>
              <a:t>«</a:t>
            </a:r>
            <a:r>
              <a:rPr lang="ru-RU" sz="7200" b="1" dirty="0" err="1">
                <a:ln w="28575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cs typeface="+mn-cs"/>
              </a:rPr>
              <a:t>Мурзилка</a:t>
            </a:r>
            <a:r>
              <a:rPr lang="ru-RU" sz="7200" b="1" dirty="0">
                <a:ln w="28575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cs typeface="+mn-cs"/>
              </a:rPr>
              <a:t>»</a:t>
            </a:r>
            <a:endParaRPr lang="ru-RU" sz="7200" b="1" dirty="0">
              <a:ln w="28575">
                <a:solidFill>
                  <a:srgbClr val="FFFF00"/>
                </a:solidFill>
              </a:ln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43608" y="1340768"/>
            <a:ext cx="7308305" cy="144655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8800" b="1" dirty="0">
                <a:ln w="28575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cs typeface="+mn-cs"/>
              </a:rPr>
              <a:t>Викторина</a:t>
            </a:r>
            <a:endParaRPr lang="ru-RU" sz="8800" b="1" dirty="0">
              <a:ln w="28575">
                <a:solidFill>
                  <a:srgbClr val="FFFF00"/>
                </a:solidFill>
              </a:ln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  <a:cs typeface="+mn-cs"/>
            </a:endParaRPr>
          </a:p>
        </p:txBody>
      </p:sp>
      <p:pic>
        <p:nvPicPr>
          <p:cNvPr id="11" name="Picture 9" descr="Photo%20012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15188" y="0"/>
            <a:ext cx="1400175" cy="1239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8785 -0.30157 C 0.19375 -0.29163 0.47569 -0.28145 0.43715 -0.25162 C 0.39861 -0.22178 -0.23629 -0.1709 -0.31928 -0.12234 C -0.40226 -0.07377 -0.10434 0.01295 -0.06129 0.04001 " pathEditMode="relative" rAng="0" ptsTypes="aaaA"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" y="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3"/>
          <p:cNvSpPr txBox="1">
            <a:spLocks noChangeArrowheads="1"/>
          </p:cNvSpPr>
          <p:nvPr/>
        </p:nvSpPr>
        <p:spPr bwMode="auto">
          <a:xfrm>
            <a:off x="1643063" y="428625"/>
            <a:ext cx="6169025" cy="1123950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Раз словечко – два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словечко –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30</a:t>
            </a:r>
            <a:endParaRPr lang="en-US" sz="2400" b="1" u="sng" dirty="0">
              <a:solidFill>
                <a:srgbClr val="FF0000"/>
              </a:solidFill>
              <a:latin typeface="Arial Black" pitchFamily="34" charset="0"/>
              <a:cs typeface="+mn-cs"/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sz="2400" dirty="0">
                <a:solidFill>
                  <a:schemeClr val="bg1"/>
                </a:solidFill>
                <a:latin typeface="Arial Black" pitchFamily="34" charset="0"/>
                <a:cs typeface="+mn-cs"/>
              </a:rPr>
              <a:t>Вставь пропущенные строки</a:t>
            </a:r>
            <a:endParaRPr lang="ru-RU" sz="2400" dirty="0">
              <a:solidFill>
                <a:schemeClr val="bg1"/>
              </a:solidFill>
              <a:latin typeface="Arial Black" pitchFamily="34" charset="0"/>
              <a:cs typeface="+mn-cs"/>
            </a:endParaRPr>
          </a:p>
        </p:txBody>
      </p:sp>
      <p:pic>
        <p:nvPicPr>
          <p:cNvPr id="12291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TextBox 6"/>
          <p:cNvSpPr txBox="1">
            <a:spLocks noChangeArrowheads="1"/>
          </p:cNvSpPr>
          <p:nvPr/>
        </p:nvSpPr>
        <p:spPr bwMode="auto">
          <a:xfrm>
            <a:off x="1116013" y="1700213"/>
            <a:ext cx="6035675" cy="497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b="1"/>
              <a:t>Добрый доктор Айболит!</a:t>
            </a:r>
            <a:br>
              <a:rPr lang="ru-RU" sz="3600" b="1"/>
            </a:br>
            <a:r>
              <a:rPr lang="ru-RU" sz="3600" b="1"/>
              <a:t>Он под деревом сидит.</a:t>
            </a:r>
            <a:br>
              <a:rPr lang="ru-RU" sz="3600" b="1"/>
            </a:br>
            <a:r>
              <a:rPr lang="ru-RU" sz="3600" b="1"/>
              <a:t>Приходи к нему лечиться</a:t>
            </a:r>
            <a:br>
              <a:rPr lang="ru-RU" sz="3600" b="1"/>
            </a:br>
            <a:r>
              <a:rPr lang="ru-RU" sz="3600" b="1"/>
              <a:t>И корова, и волчица,</a:t>
            </a:r>
            <a:br>
              <a:rPr lang="ru-RU" sz="3600" b="1"/>
            </a:br>
            <a:r>
              <a:rPr lang="ru-RU" sz="3600" b="1"/>
              <a:t>И жучок, и червячок,</a:t>
            </a:r>
            <a:br>
              <a:rPr lang="ru-RU" sz="3600" b="1"/>
            </a:br>
            <a:r>
              <a:rPr lang="ru-RU" sz="3600" b="1"/>
              <a:t>И медведица!</a:t>
            </a:r>
          </a:p>
        </p:txBody>
      </p:sp>
      <p:grpSp>
        <p:nvGrpSpPr>
          <p:cNvPr id="2" name="Группа 7"/>
          <p:cNvGrpSpPr>
            <a:grpSpLocks/>
          </p:cNvGrpSpPr>
          <p:nvPr/>
        </p:nvGrpSpPr>
        <p:grpSpPr bwMode="auto">
          <a:xfrm>
            <a:off x="1187450" y="2565400"/>
            <a:ext cx="5545138" cy="863600"/>
            <a:chOff x="3131840" y="1988840"/>
            <a:chExt cx="2376264" cy="1152128"/>
          </a:xfrm>
        </p:grpSpPr>
        <p:sp useBgFill="1">
          <p:nvSpPr>
            <p:cNvPr id="9" name="Прямоугольник 8"/>
            <p:cNvSpPr/>
            <p:nvPr/>
          </p:nvSpPr>
          <p:spPr>
            <a:xfrm>
              <a:off x="3131840" y="2276872"/>
              <a:ext cx="2376264" cy="86409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301" name="TextBox 9"/>
            <p:cNvSpPr txBox="1">
              <a:spLocks noChangeArrowheads="1"/>
            </p:cNvSpPr>
            <p:nvPr/>
          </p:nvSpPr>
          <p:spPr bwMode="auto">
            <a:xfrm>
              <a:off x="3779912" y="1988840"/>
              <a:ext cx="1368152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6000" b="1"/>
                <a:t>…</a:t>
              </a:r>
            </a:p>
          </p:txBody>
        </p:sp>
      </p:grpSp>
      <p:grpSp>
        <p:nvGrpSpPr>
          <p:cNvPr id="3" name="Группа 10"/>
          <p:cNvGrpSpPr>
            <a:grpSpLocks/>
          </p:cNvGrpSpPr>
          <p:nvPr/>
        </p:nvGrpSpPr>
        <p:grpSpPr bwMode="auto">
          <a:xfrm>
            <a:off x="1187450" y="4076700"/>
            <a:ext cx="5040313" cy="936625"/>
            <a:chOff x="3131840" y="1988840"/>
            <a:chExt cx="2376264" cy="1152128"/>
          </a:xfrm>
        </p:grpSpPr>
        <p:sp useBgFill="1">
          <p:nvSpPr>
            <p:cNvPr id="12" name="Прямоугольник 11"/>
            <p:cNvSpPr/>
            <p:nvPr/>
          </p:nvSpPr>
          <p:spPr>
            <a:xfrm>
              <a:off x="3131840" y="2277848"/>
              <a:ext cx="2376264" cy="8631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299" name="TextBox 12"/>
            <p:cNvSpPr txBox="1">
              <a:spLocks noChangeArrowheads="1"/>
            </p:cNvSpPr>
            <p:nvPr/>
          </p:nvSpPr>
          <p:spPr bwMode="auto">
            <a:xfrm>
              <a:off x="3779912" y="1988840"/>
              <a:ext cx="1368152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6000" b="1"/>
                <a:t>…</a:t>
              </a:r>
            </a:p>
          </p:txBody>
        </p:sp>
      </p:grpSp>
      <p:grpSp>
        <p:nvGrpSpPr>
          <p:cNvPr id="4" name="Группа 13"/>
          <p:cNvGrpSpPr>
            <a:grpSpLocks/>
          </p:cNvGrpSpPr>
          <p:nvPr/>
        </p:nvGrpSpPr>
        <p:grpSpPr bwMode="auto">
          <a:xfrm>
            <a:off x="1187450" y="5661025"/>
            <a:ext cx="4032250" cy="936625"/>
            <a:chOff x="3131840" y="1988840"/>
            <a:chExt cx="2376264" cy="1152128"/>
          </a:xfrm>
        </p:grpSpPr>
        <p:sp useBgFill="1">
          <p:nvSpPr>
            <p:cNvPr id="15" name="Прямоугольник 14"/>
            <p:cNvSpPr/>
            <p:nvPr/>
          </p:nvSpPr>
          <p:spPr>
            <a:xfrm>
              <a:off x="3131840" y="2277848"/>
              <a:ext cx="2376264" cy="8631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297" name="TextBox 15"/>
            <p:cNvSpPr txBox="1">
              <a:spLocks noChangeArrowheads="1"/>
            </p:cNvSpPr>
            <p:nvPr/>
          </p:nvSpPr>
          <p:spPr bwMode="auto">
            <a:xfrm>
              <a:off x="3779912" y="1988840"/>
              <a:ext cx="1368152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6000" b="1"/>
                <a:t>…</a:t>
              </a:r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3"/>
          <p:cNvSpPr txBox="1">
            <a:spLocks noChangeArrowheads="1"/>
          </p:cNvSpPr>
          <p:nvPr/>
        </p:nvSpPr>
        <p:spPr bwMode="auto">
          <a:xfrm>
            <a:off x="1714500" y="428625"/>
            <a:ext cx="6313488" cy="1123950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Раз словечко – два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словечко –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40</a:t>
            </a:r>
            <a:endParaRPr lang="en-US" sz="2400" b="1" u="sng" dirty="0">
              <a:solidFill>
                <a:srgbClr val="FF0000"/>
              </a:solidFill>
              <a:latin typeface="Arial Black" pitchFamily="34" charset="0"/>
              <a:cs typeface="+mn-cs"/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sz="2400" dirty="0">
                <a:solidFill>
                  <a:schemeClr val="bg1"/>
                </a:solidFill>
                <a:latin typeface="Arial Black" pitchFamily="34" charset="0"/>
                <a:cs typeface="+mn-cs"/>
              </a:rPr>
              <a:t>Вставь пропущенные строки</a:t>
            </a:r>
          </a:p>
        </p:txBody>
      </p:sp>
      <p:pic>
        <p:nvPicPr>
          <p:cNvPr id="13315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Прямоугольник 6"/>
          <p:cNvSpPr>
            <a:spLocks noChangeArrowheads="1"/>
          </p:cNvSpPr>
          <p:nvPr/>
        </p:nvSpPr>
        <p:spPr bwMode="auto">
          <a:xfrm>
            <a:off x="971550" y="1916113"/>
            <a:ext cx="6408738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b="1"/>
              <a:t>В доме восемь дробь один</a:t>
            </a:r>
            <a:br>
              <a:rPr lang="ru-RU" sz="3600" b="1"/>
            </a:br>
            <a:r>
              <a:rPr lang="ru-RU" sz="3600" b="1"/>
              <a:t>У заставы Ильича</a:t>
            </a:r>
            <a:br>
              <a:rPr lang="ru-RU" sz="3600" b="1"/>
            </a:br>
            <a:r>
              <a:rPr lang="ru-RU" sz="3600" b="1"/>
              <a:t>Жил высокий гражданин,</a:t>
            </a:r>
            <a:br>
              <a:rPr lang="ru-RU" sz="3600" b="1"/>
            </a:br>
            <a:r>
              <a:rPr lang="ru-RU" sz="3600" b="1"/>
              <a:t>По прозванью Каланча</a:t>
            </a:r>
            <a:r>
              <a:rPr lang="ru-RU"/>
              <a:t>,</a:t>
            </a:r>
          </a:p>
        </p:txBody>
      </p:sp>
      <p:grpSp>
        <p:nvGrpSpPr>
          <p:cNvPr id="2" name="Группа 7"/>
          <p:cNvGrpSpPr>
            <a:grpSpLocks/>
          </p:cNvGrpSpPr>
          <p:nvPr/>
        </p:nvGrpSpPr>
        <p:grpSpPr bwMode="auto">
          <a:xfrm>
            <a:off x="900113" y="2708275"/>
            <a:ext cx="5543550" cy="865188"/>
            <a:chOff x="3131840" y="1988840"/>
            <a:chExt cx="2376264" cy="1152128"/>
          </a:xfrm>
        </p:grpSpPr>
        <p:sp useBgFill="1">
          <p:nvSpPr>
            <p:cNvPr id="9" name="Прямоугольник 8"/>
            <p:cNvSpPr/>
            <p:nvPr/>
          </p:nvSpPr>
          <p:spPr>
            <a:xfrm>
              <a:off x="3131840" y="2276343"/>
              <a:ext cx="2376264" cy="86462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322" name="TextBox 9"/>
            <p:cNvSpPr txBox="1">
              <a:spLocks noChangeArrowheads="1"/>
            </p:cNvSpPr>
            <p:nvPr/>
          </p:nvSpPr>
          <p:spPr bwMode="auto">
            <a:xfrm>
              <a:off x="3779912" y="1988840"/>
              <a:ext cx="1368152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6000" b="1"/>
                <a:t>…</a:t>
              </a:r>
            </a:p>
          </p:txBody>
        </p:sp>
      </p:grpSp>
      <p:grpSp>
        <p:nvGrpSpPr>
          <p:cNvPr id="3" name="Группа 10"/>
          <p:cNvGrpSpPr>
            <a:grpSpLocks/>
          </p:cNvGrpSpPr>
          <p:nvPr/>
        </p:nvGrpSpPr>
        <p:grpSpPr bwMode="auto">
          <a:xfrm>
            <a:off x="900113" y="4437063"/>
            <a:ext cx="5543550" cy="863600"/>
            <a:chOff x="3131840" y="1988840"/>
            <a:chExt cx="2376264" cy="1152128"/>
          </a:xfrm>
        </p:grpSpPr>
        <p:sp useBgFill="1">
          <p:nvSpPr>
            <p:cNvPr id="12" name="Прямоугольник 11"/>
            <p:cNvSpPr/>
            <p:nvPr/>
          </p:nvSpPr>
          <p:spPr>
            <a:xfrm>
              <a:off x="3131840" y="2276872"/>
              <a:ext cx="2376264" cy="86409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320" name="TextBox 12"/>
            <p:cNvSpPr txBox="1">
              <a:spLocks noChangeArrowheads="1"/>
            </p:cNvSpPr>
            <p:nvPr/>
          </p:nvSpPr>
          <p:spPr bwMode="auto">
            <a:xfrm>
              <a:off x="3779912" y="1988840"/>
              <a:ext cx="1368152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6000" b="1"/>
                <a:t>…</a:t>
              </a:r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3"/>
          <p:cNvSpPr txBox="1">
            <a:spLocks noChangeArrowheads="1"/>
          </p:cNvSpPr>
          <p:nvPr/>
        </p:nvSpPr>
        <p:spPr bwMode="auto">
          <a:xfrm>
            <a:off x="1714500" y="428625"/>
            <a:ext cx="6313488" cy="1463675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Раз словечко – два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словечко –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5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0</a:t>
            </a:r>
            <a:endParaRPr lang="en-US" sz="2400" b="1" u="sng" dirty="0">
              <a:solidFill>
                <a:srgbClr val="FF0000"/>
              </a:solidFill>
              <a:latin typeface="Arial Black" pitchFamily="34" charset="0"/>
              <a:cs typeface="+mn-cs"/>
            </a:endParaRPr>
          </a:p>
          <a:p>
            <a:pPr algn="ctr">
              <a:spcBef>
                <a:spcPts val="0"/>
              </a:spcBef>
              <a:defRPr/>
            </a:pPr>
            <a:r>
              <a:rPr lang="ru-RU" sz="2800" b="1" dirty="0">
                <a:solidFill>
                  <a:schemeClr val="bg1"/>
                </a:solidFill>
                <a:cs typeface="+mn-cs"/>
              </a:rPr>
              <a:t>Вставь в стихотворение пропущенное слово</a:t>
            </a:r>
            <a:endParaRPr lang="ru-RU" sz="2800" b="1" dirty="0">
              <a:solidFill>
                <a:schemeClr val="bg1"/>
              </a:solidFill>
              <a:latin typeface="Arial Black" pitchFamily="34" charset="0"/>
              <a:cs typeface="+mn-cs"/>
            </a:endParaRPr>
          </a:p>
        </p:txBody>
      </p:sp>
      <p:pic>
        <p:nvPicPr>
          <p:cNvPr id="14339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Box 6"/>
          <p:cNvSpPr txBox="1">
            <a:spLocks noChangeArrowheads="1"/>
          </p:cNvSpPr>
          <p:nvPr/>
        </p:nvSpPr>
        <p:spPr bwMode="auto">
          <a:xfrm>
            <a:off x="1116013" y="2276475"/>
            <a:ext cx="6345237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b="1"/>
              <a:t>Вот север, тучи нагоняя,</a:t>
            </a:r>
          </a:p>
          <a:p>
            <a:pPr>
              <a:lnSpc>
                <a:spcPct val="150000"/>
              </a:lnSpc>
            </a:pPr>
            <a:r>
              <a:rPr lang="ru-RU" sz="3600" b="1"/>
              <a:t> Дохнул, завыл и вот сама</a:t>
            </a:r>
          </a:p>
          <a:p>
            <a:pPr>
              <a:lnSpc>
                <a:spcPct val="150000"/>
              </a:lnSpc>
            </a:pPr>
            <a:r>
              <a:rPr lang="ru-RU" sz="3600" b="1"/>
              <a:t> Идёт  волшебница  - зима!</a:t>
            </a:r>
          </a:p>
        </p:txBody>
      </p:sp>
      <p:grpSp>
        <p:nvGrpSpPr>
          <p:cNvPr id="2" name="Группа 7"/>
          <p:cNvGrpSpPr>
            <a:grpSpLocks/>
          </p:cNvGrpSpPr>
          <p:nvPr/>
        </p:nvGrpSpPr>
        <p:grpSpPr bwMode="auto">
          <a:xfrm>
            <a:off x="2627313" y="3860800"/>
            <a:ext cx="3024187" cy="863600"/>
            <a:chOff x="3131840" y="1988840"/>
            <a:chExt cx="2376264" cy="1152128"/>
          </a:xfrm>
        </p:grpSpPr>
        <p:sp useBgFill="1">
          <p:nvSpPr>
            <p:cNvPr id="9" name="Прямоугольник 8"/>
            <p:cNvSpPr/>
            <p:nvPr/>
          </p:nvSpPr>
          <p:spPr>
            <a:xfrm>
              <a:off x="3131840" y="2276872"/>
              <a:ext cx="2376264" cy="86409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4343" name="TextBox 9"/>
            <p:cNvSpPr txBox="1">
              <a:spLocks noChangeArrowheads="1"/>
            </p:cNvSpPr>
            <p:nvPr/>
          </p:nvSpPr>
          <p:spPr bwMode="auto">
            <a:xfrm>
              <a:off x="3779912" y="1988840"/>
              <a:ext cx="1368152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6000" b="1"/>
                <a:t>…</a:t>
              </a:r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6"/>
          <p:cNvSpPr txBox="1">
            <a:spLocks noChangeArrowheads="1"/>
          </p:cNvSpPr>
          <p:nvPr/>
        </p:nvSpPr>
        <p:spPr bwMode="auto">
          <a:xfrm>
            <a:off x="179388" y="4149725"/>
            <a:ext cx="592455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b="1"/>
              <a:t>Закричал охотник : «Ой,</a:t>
            </a:r>
          </a:p>
          <a:p>
            <a:pPr>
              <a:lnSpc>
                <a:spcPct val="150000"/>
              </a:lnSpc>
            </a:pPr>
            <a:r>
              <a:rPr lang="ru-RU" sz="3600" b="1"/>
              <a:t> </a:t>
            </a:r>
            <a:r>
              <a:rPr lang="ru-RU" sz="3600" b="1">
                <a:solidFill>
                  <a:srgbClr val="00CC00"/>
                </a:solidFill>
              </a:rPr>
              <a:t>Звери</a:t>
            </a:r>
            <a:r>
              <a:rPr lang="ru-RU" sz="3600" b="1"/>
              <a:t> гонятся за мной»!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714500" y="428625"/>
            <a:ext cx="5786438" cy="1463675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Буква заблудилась –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10</a:t>
            </a:r>
          </a:p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cs typeface="+mn-cs"/>
              </a:rPr>
              <a:t>Найдите </a:t>
            </a:r>
            <a:r>
              <a:rPr lang="ru-RU" sz="2800" b="1" dirty="0">
                <a:solidFill>
                  <a:schemeClr val="bg1"/>
                </a:solidFill>
                <a:cs typeface="+mn-cs"/>
              </a:rPr>
              <a:t>в слове неправильную букву</a:t>
            </a:r>
            <a:endParaRPr lang="ru-RU" sz="2800" b="1" dirty="0">
              <a:solidFill>
                <a:schemeClr val="bg1"/>
              </a:solidFill>
              <a:latin typeface="Arial Black" pitchFamily="34" charset="0"/>
              <a:cs typeface="+mn-cs"/>
            </a:endParaRPr>
          </a:p>
        </p:txBody>
      </p:sp>
      <p:pic>
        <p:nvPicPr>
          <p:cNvPr id="15364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TextBox 5"/>
          <p:cNvSpPr txBox="1">
            <a:spLocks noChangeArrowheads="1"/>
          </p:cNvSpPr>
          <p:nvPr/>
        </p:nvSpPr>
        <p:spPr bwMode="auto">
          <a:xfrm>
            <a:off x="468313" y="2133600"/>
            <a:ext cx="5843587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b="1"/>
              <a:t>Закричал охотник : «Ой, </a:t>
            </a:r>
          </a:p>
          <a:p>
            <a:pPr>
              <a:lnSpc>
                <a:spcPct val="150000"/>
              </a:lnSpc>
            </a:pPr>
            <a:r>
              <a:rPr lang="ru-RU" sz="3600" b="1"/>
              <a:t>Двери гонятся за мной»!</a:t>
            </a:r>
          </a:p>
        </p:txBody>
      </p:sp>
      <p:sp useBgFill="1">
        <p:nvSpPr>
          <p:cNvPr id="8" name="Прямоугольник 7"/>
          <p:cNvSpPr/>
          <p:nvPr/>
        </p:nvSpPr>
        <p:spPr>
          <a:xfrm>
            <a:off x="0" y="4292600"/>
            <a:ext cx="6804025" cy="15843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2"/>
          <p:cNvSpPr txBox="1">
            <a:spLocks noChangeArrowheads="1"/>
          </p:cNvSpPr>
          <p:nvPr/>
        </p:nvSpPr>
        <p:spPr bwMode="auto">
          <a:xfrm>
            <a:off x="1643063" y="428625"/>
            <a:ext cx="5786437" cy="1873250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Буква заблудилась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–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20</a:t>
            </a:r>
            <a:endParaRPr lang="en-US" sz="2400" b="1" u="sng" dirty="0">
              <a:solidFill>
                <a:srgbClr val="FF0000"/>
              </a:solidFill>
              <a:latin typeface="Arial Black" pitchFamily="34" charset="0"/>
              <a:cs typeface="+mn-cs"/>
            </a:endParaRPr>
          </a:p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cs typeface="+mn-cs"/>
              </a:rPr>
              <a:t>Найдите </a:t>
            </a:r>
            <a:r>
              <a:rPr lang="ru-RU" sz="2800" b="1" dirty="0">
                <a:solidFill>
                  <a:schemeClr val="bg1"/>
                </a:solidFill>
                <a:cs typeface="+mn-cs"/>
              </a:rPr>
              <a:t>в слове неправильную букву</a:t>
            </a:r>
            <a:endParaRPr lang="ru-RU" sz="2800" b="1" dirty="0">
              <a:solidFill>
                <a:schemeClr val="bg1"/>
              </a:solidFill>
              <a:latin typeface="Arial Black" pitchFamily="34" charset="0"/>
              <a:cs typeface="+mn-cs"/>
            </a:endParaRPr>
          </a:p>
          <a:p>
            <a:pPr algn="ctr">
              <a:defRPr/>
            </a:pPr>
            <a:endParaRPr lang="ru-RU" sz="2400" dirty="0">
              <a:solidFill>
                <a:schemeClr val="bg1"/>
              </a:solidFill>
              <a:latin typeface="Arial Black" pitchFamily="34" charset="0"/>
              <a:cs typeface="+mn-cs"/>
            </a:endParaRPr>
          </a:p>
        </p:txBody>
      </p:sp>
      <p:sp>
        <p:nvSpPr>
          <p:cNvPr id="16387" name="TextBox 6"/>
          <p:cNvSpPr txBox="1">
            <a:spLocks noChangeArrowheads="1"/>
          </p:cNvSpPr>
          <p:nvPr/>
        </p:nvSpPr>
        <p:spPr bwMode="auto">
          <a:xfrm>
            <a:off x="323850" y="2636838"/>
            <a:ext cx="5761038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b="1"/>
              <a:t>На виду у детворы </a:t>
            </a:r>
          </a:p>
          <a:p>
            <a:pPr>
              <a:lnSpc>
                <a:spcPct val="150000"/>
              </a:lnSpc>
            </a:pPr>
            <a:r>
              <a:rPr lang="ru-RU" sz="3600" b="1"/>
              <a:t>Крысу красят маляры.</a:t>
            </a:r>
          </a:p>
        </p:txBody>
      </p:sp>
      <p:sp>
        <p:nvSpPr>
          <p:cNvPr id="16388" name="TextBox 7"/>
          <p:cNvSpPr txBox="1">
            <a:spLocks noChangeArrowheads="1"/>
          </p:cNvSpPr>
          <p:nvPr/>
        </p:nvSpPr>
        <p:spPr bwMode="auto">
          <a:xfrm>
            <a:off x="323850" y="4292600"/>
            <a:ext cx="6011863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b="1"/>
              <a:t>На виду у детворы </a:t>
            </a:r>
          </a:p>
          <a:p>
            <a:pPr>
              <a:lnSpc>
                <a:spcPct val="150000"/>
              </a:lnSpc>
            </a:pPr>
            <a:r>
              <a:rPr lang="ru-RU" sz="3600" b="1">
                <a:solidFill>
                  <a:srgbClr val="00CC00"/>
                </a:solidFill>
              </a:rPr>
              <a:t>Крышу</a:t>
            </a:r>
            <a:r>
              <a:rPr lang="ru-RU" sz="3600" b="1"/>
              <a:t> красят маляры.</a:t>
            </a:r>
          </a:p>
        </p:txBody>
      </p:sp>
      <p:sp useBgFill="1">
        <p:nvSpPr>
          <p:cNvPr id="9" name="Прямоугольник 8"/>
          <p:cNvSpPr/>
          <p:nvPr/>
        </p:nvSpPr>
        <p:spPr>
          <a:xfrm>
            <a:off x="250825" y="4508500"/>
            <a:ext cx="5724525" cy="15128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6390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2"/>
          <p:cNvSpPr txBox="1">
            <a:spLocks noChangeArrowheads="1"/>
          </p:cNvSpPr>
          <p:nvPr/>
        </p:nvSpPr>
        <p:spPr bwMode="auto">
          <a:xfrm>
            <a:off x="1643063" y="357188"/>
            <a:ext cx="6143625" cy="1463675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Буква заблудилась - 30</a:t>
            </a:r>
            <a:endParaRPr lang="ru-RU" sz="2400" b="1" dirty="0">
              <a:solidFill>
                <a:srgbClr val="FF0000"/>
              </a:solidFill>
              <a:latin typeface="Arial Black" pitchFamily="34" charset="0"/>
              <a:cs typeface="+mn-cs"/>
            </a:endParaRPr>
          </a:p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cs typeface="+mn-cs"/>
              </a:rPr>
              <a:t>Найдите в слове неправильную букву</a:t>
            </a:r>
            <a:endParaRPr lang="ru-RU" sz="2800" b="1" dirty="0">
              <a:solidFill>
                <a:schemeClr val="bg1"/>
              </a:solidFill>
              <a:latin typeface="Arial Black" pitchFamily="34" charset="0"/>
              <a:cs typeface="+mn-cs"/>
            </a:endParaRPr>
          </a:p>
        </p:txBody>
      </p:sp>
      <p:pic>
        <p:nvPicPr>
          <p:cNvPr id="17411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TextBox 6"/>
          <p:cNvSpPr txBox="1">
            <a:spLocks noChangeArrowheads="1"/>
          </p:cNvSpPr>
          <p:nvPr/>
        </p:nvSpPr>
        <p:spPr bwMode="auto">
          <a:xfrm>
            <a:off x="684213" y="2133600"/>
            <a:ext cx="5773737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b="1"/>
              <a:t>Старый дедушка Пахом </a:t>
            </a:r>
          </a:p>
          <a:p>
            <a:pPr>
              <a:lnSpc>
                <a:spcPct val="150000"/>
              </a:lnSpc>
            </a:pPr>
            <a:r>
              <a:rPr lang="ru-RU" sz="3600" b="1"/>
              <a:t>На козе скакал верхом.</a:t>
            </a:r>
          </a:p>
        </p:txBody>
      </p:sp>
      <p:sp>
        <p:nvSpPr>
          <p:cNvPr id="17413" name="TextBox 7"/>
          <p:cNvSpPr txBox="1">
            <a:spLocks noChangeArrowheads="1"/>
          </p:cNvSpPr>
          <p:nvPr/>
        </p:nvSpPr>
        <p:spPr bwMode="auto">
          <a:xfrm>
            <a:off x="755650" y="4292600"/>
            <a:ext cx="5773738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b="1"/>
              <a:t>Старый дедушка Пахом </a:t>
            </a:r>
          </a:p>
          <a:p>
            <a:pPr>
              <a:lnSpc>
                <a:spcPct val="150000"/>
              </a:lnSpc>
            </a:pPr>
            <a:r>
              <a:rPr lang="ru-RU" sz="3600" b="1"/>
              <a:t>На </a:t>
            </a:r>
            <a:r>
              <a:rPr lang="ru-RU" sz="3600" b="1">
                <a:solidFill>
                  <a:srgbClr val="00CC00"/>
                </a:solidFill>
              </a:rPr>
              <a:t>коне</a:t>
            </a:r>
            <a:r>
              <a:rPr lang="ru-RU" sz="3600" b="1"/>
              <a:t> скакал верхом.</a:t>
            </a:r>
          </a:p>
        </p:txBody>
      </p:sp>
      <p:sp useBgFill="1">
        <p:nvSpPr>
          <p:cNvPr id="9" name="Прямоугольник 8"/>
          <p:cNvSpPr/>
          <p:nvPr/>
        </p:nvSpPr>
        <p:spPr>
          <a:xfrm>
            <a:off x="0" y="4365625"/>
            <a:ext cx="7019925" cy="1511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ext Box 2"/>
          <p:cNvSpPr txBox="1">
            <a:spLocks noChangeArrowheads="1"/>
          </p:cNvSpPr>
          <p:nvPr/>
        </p:nvSpPr>
        <p:spPr bwMode="auto">
          <a:xfrm>
            <a:off x="1643063" y="285750"/>
            <a:ext cx="5857875" cy="1463675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Буква заблудилась –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4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0</a:t>
            </a:r>
            <a:endParaRPr lang="ru-RU" sz="2400" b="1" u="sng" dirty="0">
              <a:solidFill>
                <a:srgbClr val="FF0000"/>
              </a:solidFill>
              <a:latin typeface="Arial Black" pitchFamily="34" charset="0"/>
              <a:cs typeface="+mn-cs"/>
            </a:endParaRPr>
          </a:p>
          <a:p>
            <a:pPr algn="ctr">
              <a:defRPr/>
            </a:pPr>
            <a:r>
              <a:rPr lang="ru-RU" sz="2800" b="1" dirty="0">
                <a:solidFill>
                  <a:schemeClr val="bg1"/>
                </a:solidFill>
                <a:cs typeface="+mn-cs"/>
              </a:rPr>
              <a:t>Найдите </a:t>
            </a:r>
            <a:r>
              <a:rPr lang="ru-RU" sz="2800" b="1" dirty="0">
                <a:solidFill>
                  <a:schemeClr val="bg1"/>
                </a:solidFill>
                <a:cs typeface="+mn-cs"/>
              </a:rPr>
              <a:t>в слове неправильную букву</a:t>
            </a:r>
            <a:endParaRPr lang="ru-RU" sz="2800" b="1" dirty="0">
              <a:solidFill>
                <a:schemeClr val="bg1"/>
              </a:solidFill>
              <a:latin typeface="Arial Black" pitchFamily="34" charset="0"/>
              <a:cs typeface="+mn-cs"/>
            </a:endParaRPr>
          </a:p>
        </p:txBody>
      </p:sp>
      <p:sp>
        <p:nvSpPr>
          <p:cNvPr id="18435" name="TextBox 6"/>
          <p:cNvSpPr txBox="1">
            <a:spLocks noChangeArrowheads="1"/>
          </p:cNvSpPr>
          <p:nvPr/>
        </p:nvSpPr>
        <p:spPr bwMode="auto">
          <a:xfrm>
            <a:off x="539750" y="2276475"/>
            <a:ext cx="6583363" cy="165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b="1"/>
              <a:t>Синеет море перед нами, </a:t>
            </a:r>
          </a:p>
          <a:p>
            <a:pPr>
              <a:lnSpc>
                <a:spcPct val="150000"/>
              </a:lnSpc>
            </a:pPr>
            <a:r>
              <a:rPr lang="ru-RU" sz="3600" b="1"/>
              <a:t>Летают майки над волнами.</a:t>
            </a:r>
          </a:p>
        </p:txBody>
      </p:sp>
      <p:sp>
        <p:nvSpPr>
          <p:cNvPr id="18436" name="TextBox 7"/>
          <p:cNvSpPr txBox="1">
            <a:spLocks noChangeArrowheads="1"/>
          </p:cNvSpPr>
          <p:nvPr/>
        </p:nvSpPr>
        <p:spPr bwMode="auto">
          <a:xfrm>
            <a:off x="468313" y="3933825"/>
            <a:ext cx="65151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b="1"/>
              <a:t>Синеет море перед нами, </a:t>
            </a:r>
          </a:p>
          <a:p>
            <a:pPr>
              <a:lnSpc>
                <a:spcPct val="150000"/>
              </a:lnSpc>
            </a:pPr>
            <a:r>
              <a:rPr lang="ru-RU" sz="3600" b="1"/>
              <a:t>Летают </a:t>
            </a:r>
            <a:r>
              <a:rPr lang="ru-RU" sz="3600" b="1">
                <a:solidFill>
                  <a:srgbClr val="00CC00"/>
                </a:solidFill>
              </a:rPr>
              <a:t>чайки</a:t>
            </a:r>
            <a:r>
              <a:rPr lang="ru-RU" sz="3600" b="1"/>
              <a:t> над волнами.</a:t>
            </a:r>
          </a:p>
        </p:txBody>
      </p:sp>
      <p:sp useBgFill="1">
        <p:nvSpPr>
          <p:cNvPr id="9" name="Прямоугольник 8"/>
          <p:cNvSpPr/>
          <p:nvPr/>
        </p:nvSpPr>
        <p:spPr>
          <a:xfrm>
            <a:off x="0" y="4149725"/>
            <a:ext cx="7380288" cy="143986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8438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Text Box 2"/>
          <p:cNvSpPr txBox="1">
            <a:spLocks noChangeArrowheads="1"/>
          </p:cNvSpPr>
          <p:nvPr/>
        </p:nvSpPr>
        <p:spPr bwMode="auto">
          <a:xfrm>
            <a:off x="1571625" y="357188"/>
            <a:ext cx="5857875" cy="1328737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Буква заблудилась – 50.</a:t>
            </a:r>
            <a:endParaRPr lang="en-US" sz="2400" b="1" u="sng" dirty="0">
              <a:solidFill>
                <a:srgbClr val="FF0000"/>
              </a:solidFill>
              <a:latin typeface="Arial Black" pitchFamily="34" charset="0"/>
              <a:cs typeface="+mn-cs"/>
            </a:endParaRPr>
          </a:p>
          <a:p>
            <a:pPr algn="ctr">
              <a:defRPr/>
            </a:pPr>
            <a:r>
              <a:rPr lang="ru-RU" sz="2400" b="1" dirty="0">
                <a:solidFill>
                  <a:schemeClr val="bg1"/>
                </a:solidFill>
                <a:cs typeface="+mn-cs"/>
              </a:rPr>
              <a:t>Найдите </a:t>
            </a:r>
            <a:r>
              <a:rPr lang="ru-RU" sz="2400" b="1" dirty="0">
                <a:solidFill>
                  <a:schemeClr val="bg1"/>
                </a:solidFill>
                <a:cs typeface="+mn-cs"/>
              </a:rPr>
              <a:t>в слове неправильную букву</a:t>
            </a:r>
            <a:endParaRPr lang="ru-RU" sz="2400" b="1" dirty="0">
              <a:solidFill>
                <a:schemeClr val="bg1"/>
              </a:solidFill>
              <a:latin typeface="Arial Black" pitchFamily="34" charset="0"/>
              <a:cs typeface="+mn-cs"/>
            </a:endParaRPr>
          </a:p>
        </p:txBody>
      </p:sp>
      <p:pic>
        <p:nvPicPr>
          <p:cNvPr id="19459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extBox 6"/>
          <p:cNvSpPr txBox="1">
            <a:spLocks noChangeArrowheads="1"/>
          </p:cNvSpPr>
          <p:nvPr/>
        </p:nvSpPr>
        <p:spPr bwMode="auto">
          <a:xfrm>
            <a:off x="971550" y="1773238"/>
            <a:ext cx="5643563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b="1"/>
              <a:t>Мама с бочками пошла</a:t>
            </a:r>
          </a:p>
          <a:p>
            <a:pPr>
              <a:lnSpc>
                <a:spcPct val="150000"/>
              </a:lnSpc>
            </a:pPr>
            <a:r>
              <a:rPr lang="ru-RU" sz="3600" b="1"/>
              <a:t> По дороге вдоль села. </a:t>
            </a:r>
          </a:p>
        </p:txBody>
      </p:sp>
      <p:sp>
        <p:nvSpPr>
          <p:cNvPr id="19461" name="TextBox 7"/>
          <p:cNvSpPr txBox="1">
            <a:spLocks noChangeArrowheads="1"/>
          </p:cNvSpPr>
          <p:nvPr/>
        </p:nvSpPr>
        <p:spPr bwMode="auto">
          <a:xfrm>
            <a:off x="971550" y="4365625"/>
            <a:ext cx="5643563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b="1"/>
              <a:t>Мама с </a:t>
            </a:r>
            <a:r>
              <a:rPr lang="ru-RU" sz="3600" b="1">
                <a:solidFill>
                  <a:srgbClr val="00CC00"/>
                </a:solidFill>
              </a:rPr>
              <a:t>дочками</a:t>
            </a:r>
            <a:r>
              <a:rPr lang="ru-RU" sz="3600" b="1"/>
              <a:t> пошла</a:t>
            </a:r>
          </a:p>
          <a:p>
            <a:pPr>
              <a:lnSpc>
                <a:spcPct val="150000"/>
              </a:lnSpc>
            </a:pPr>
            <a:r>
              <a:rPr lang="ru-RU" sz="3600" b="1"/>
              <a:t> По дороге вдоль села. </a:t>
            </a:r>
          </a:p>
        </p:txBody>
      </p:sp>
      <p:sp useBgFill="1">
        <p:nvSpPr>
          <p:cNvPr id="9" name="Прямоугольник 8"/>
          <p:cNvSpPr/>
          <p:nvPr/>
        </p:nvSpPr>
        <p:spPr>
          <a:xfrm>
            <a:off x="0" y="4508500"/>
            <a:ext cx="7380288" cy="17287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2484438" y="2708275"/>
            <a:ext cx="4303712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 b="1"/>
              <a:t>ФОНАРЬ</a:t>
            </a:r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1714500" y="428625"/>
            <a:ext cx="5786438" cy="1123950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Ребусы - 10</a:t>
            </a:r>
            <a:endParaRPr lang="ru-RU" sz="2400" b="1" u="sng" dirty="0">
              <a:solidFill>
                <a:srgbClr val="FF0000"/>
              </a:solidFill>
              <a:latin typeface="Arial Black" pitchFamily="34" charset="0"/>
              <a:cs typeface="+mn-cs"/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chemeClr val="bg1"/>
                </a:solidFill>
                <a:latin typeface="Arial Black" pitchFamily="34" charset="0"/>
                <a:cs typeface="+mn-cs"/>
              </a:rPr>
              <a:t>Разгадай ребус</a:t>
            </a:r>
            <a:endParaRPr lang="ru-RU" sz="2400" b="1" dirty="0">
              <a:solidFill>
                <a:schemeClr val="bg1"/>
              </a:solidFill>
              <a:latin typeface="Arial Black" pitchFamily="34" charset="0"/>
              <a:cs typeface="+mn-cs"/>
            </a:endParaRPr>
          </a:p>
        </p:txBody>
      </p:sp>
      <p:pic>
        <p:nvPicPr>
          <p:cNvPr id="20484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5c2c7b7b55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979613" y="2420938"/>
            <a:ext cx="5400675" cy="382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8"/>
          <p:cNvSpPr txBox="1">
            <a:spLocks noChangeArrowheads="1"/>
          </p:cNvSpPr>
          <p:nvPr/>
        </p:nvSpPr>
        <p:spPr bwMode="auto">
          <a:xfrm>
            <a:off x="1908175" y="2636838"/>
            <a:ext cx="54721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/>
              <a:t>ПЕРЕМЕНА</a:t>
            </a:r>
          </a:p>
        </p:txBody>
      </p:sp>
      <p:sp>
        <p:nvSpPr>
          <p:cNvPr id="51204" name="Text Box 2"/>
          <p:cNvSpPr txBox="1">
            <a:spLocks noChangeArrowheads="1"/>
          </p:cNvSpPr>
          <p:nvPr/>
        </p:nvSpPr>
        <p:spPr bwMode="auto">
          <a:xfrm>
            <a:off x="1571625" y="285750"/>
            <a:ext cx="5786438" cy="1123950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Ребусы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 – 20</a:t>
            </a:r>
            <a:endParaRPr lang="ru-RU" sz="2400" b="1" u="sng" dirty="0">
              <a:solidFill>
                <a:srgbClr val="FF0000"/>
              </a:solidFill>
              <a:latin typeface="Arial Black" pitchFamily="34" charset="0"/>
              <a:cs typeface="+mn-cs"/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chemeClr val="bg1"/>
                </a:solidFill>
                <a:latin typeface="Arial Black" pitchFamily="34" charset="0"/>
                <a:cs typeface="+mn-cs"/>
              </a:rPr>
              <a:t>Разгадай </a:t>
            </a:r>
            <a:r>
              <a:rPr lang="ru-RU" sz="2400" b="1" dirty="0">
                <a:solidFill>
                  <a:schemeClr val="bg1"/>
                </a:solidFill>
                <a:latin typeface="Arial Black" pitchFamily="34" charset="0"/>
                <a:cs typeface="+mn-cs"/>
              </a:rPr>
              <a:t>ребус</a:t>
            </a:r>
          </a:p>
        </p:txBody>
      </p:sp>
      <p:pic>
        <p:nvPicPr>
          <p:cNvPr id="21508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f1b9f6daca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524000" y="1695450"/>
            <a:ext cx="6096000" cy="346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0" y="2276475"/>
            <a:ext cx="2500313" cy="909638"/>
          </a:xfrm>
          <a:prstGeom prst="flowChartDelay">
            <a:avLst/>
          </a:prstGeom>
          <a:solidFill>
            <a:srgbClr val="F5750B"/>
          </a:solidFill>
          <a:ln w="19050">
            <a:solidFill>
              <a:srgbClr val="FF0000"/>
            </a:solidFill>
            <a:miter lim="800000"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b="1" dirty="0">
                <a:latin typeface="Arial Black" pitchFamily="34" charset="0"/>
                <a:cs typeface="+mn-cs"/>
              </a:rPr>
              <a:t>Раз словечко – два словечко</a:t>
            </a:r>
            <a:endParaRPr lang="ru-RU" b="1" dirty="0">
              <a:latin typeface="Arial Black" pitchFamily="34" charset="0"/>
              <a:cs typeface="+mn-cs"/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0" y="4797425"/>
            <a:ext cx="2428875" cy="519113"/>
          </a:xfrm>
          <a:prstGeom prst="flowChartDelay">
            <a:avLst/>
          </a:prstGeom>
          <a:solidFill>
            <a:srgbClr val="3399FF"/>
          </a:solidFill>
          <a:ln w="19050">
            <a:solidFill>
              <a:srgbClr val="FF0000"/>
            </a:solidFill>
            <a:miter lim="800000"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b="1" dirty="0">
                <a:latin typeface="Arial Black" pitchFamily="34" charset="0"/>
                <a:cs typeface="+mn-cs"/>
              </a:rPr>
              <a:t>Ребусы</a:t>
            </a:r>
            <a:endParaRPr lang="ru-RU" b="1" dirty="0">
              <a:latin typeface="Arial Black" pitchFamily="34" charset="0"/>
              <a:cs typeface="+mn-cs"/>
            </a:endParaRP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0" y="5805488"/>
            <a:ext cx="2428875" cy="519112"/>
          </a:xfrm>
          <a:prstGeom prst="flowChartDelay">
            <a:avLst/>
          </a:prstGeom>
          <a:solidFill>
            <a:srgbClr val="DF57FF"/>
          </a:solidFill>
          <a:ln w="19050">
            <a:solidFill>
              <a:srgbClr val="FF0000"/>
            </a:solidFill>
            <a:miter lim="800000"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b="1" dirty="0">
                <a:latin typeface="Arial Black" pitchFamily="34" charset="0"/>
                <a:cs typeface="+mn-cs"/>
              </a:rPr>
              <a:t>Анаграммы</a:t>
            </a:r>
            <a:endParaRPr lang="ru-RU" b="1" dirty="0">
              <a:latin typeface="Arial Black" pitchFamily="34" charset="0"/>
              <a:cs typeface="+mn-cs"/>
            </a:endParaRP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0" y="981075"/>
            <a:ext cx="2500313" cy="908050"/>
          </a:xfrm>
          <a:prstGeom prst="flowChartDelay">
            <a:avLst/>
          </a:prstGeom>
          <a:solidFill>
            <a:srgbClr val="FF85AE"/>
          </a:solidFill>
          <a:ln w="19050">
            <a:solidFill>
              <a:srgbClr val="FF0000"/>
            </a:solidFill>
            <a:miter lim="800000"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b="1" dirty="0">
                <a:latin typeface="Arial Black" pitchFamily="34" charset="0"/>
                <a:cs typeface="+mn-cs"/>
              </a:rPr>
              <a:t>По страницам «</a:t>
            </a:r>
            <a:r>
              <a:rPr lang="ru-RU" b="1" dirty="0" err="1">
                <a:latin typeface="Arial Black" pitchFamily="34" charset="0"/>
                <a:cs typeface="+mn-cs"/>
              </a:rPr>
              <a:t>Мурзилки</a:t>
            </a:r>
            <a:r>
              <a:rPr lang="ru-RU" b="1" dirty="0">
                <a:latin typeface="Arial Black" pitchFamily="34" charset="0"/>
                <a:cs typeface="+mn-cs"/>
              </a:rPr>
              <a:t>»</a:t>
            </a:r>
            <a:endParaRPr lang="ru-RU" b="1" dirty="0">
              <a:latin typeface="Arial Black" pitchFamily="34" charset="0"/>
              <a:cs typeface="+mn-cs"/>
            </a:endParaRPr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0" y="3500438"/>
            <a:ext cx="2500313" cy="909637"/>
          </a:xfrm>
          <a:prstGeom prst="flowChartDelay">
            <a:avLst/>
          </a:prstGeom>
          <a:solidFill>
            <a:srgbClr val="00FF00"/>
          </a:solidFill>
          <a:ln w="19050">
            <a:solidFill>
              <a:srgbClr val="FF0000"/>
            </a:solidFill>
            <a:miter lim="800000"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b="1" dirty="0">
                <a:latin typeface="Arial Black" pitchFamily="34" charset="0"/>
                <a:cs typeface="+mn-cs"/>
              </a:rPr>
              <a:t>Буква заблудилась</a:t>
            </a:r>
            <a:endParaRPr lang="ru-RU" b="1" dirty="0">
              <a:latin typeface="Arial Black" pitchFamily="34" charset="0"/>
              <a:cs typeface="+mn-cs"/>
            </a:endParaRPr>
          </a:p>
        </p:txBody>
      </p:sp>
      <p:grpSp>
        <p:nvGrpSpPr>
          <p:cNvPr id="4103" name="Группа 39"/>
          <p:cNvGrpSpPr>
            <a:grpSpLocks/>
          </p:cNvGrpSpPr>
          <p:nvPr/>
        </p:nvGrpSpPr>
        <p:grpSpPr bwMode="auto">
          <a:xfrm>
            <a:off x="2771775" y="1125538"/>
            <a:ext cx="6372225" cy="519112"/>
            <a:chOff x="2771800" y="1124744"/>
            <a:chExt cx="6372200" cy="519113"/>
          </a:xfrm>
        </p:grpSpPr>
        <p:sp>
          <p:nvSpPr>
            <p:cNvPr id="4126" name="Text Box 30"/>
            <p:cNvSpPr txBox="1">
              <a:spLocks noChangeArrowheads="1"/>
            </p:cNvSpPr>
            <p:nvPr/>
          </p:nvSpPr>
          <p:spPr bwMode="auto">
            <a:xfrm>
              <a:off x="4125933" y="1124744"/>
              <a:ext cx="1073146" cy="519113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3" action="ppaction://hlinksldjump"/>
                </a:rPr>
                <a:t>20</a:t>
              </a:r>
              <a:endParaRPr lang="ru-RU" b="1" dirty="0">
                <a:solidFill>
                  <a:schemeClr val="bg1"/>
                </a:solidFill>
                <a:latin typeface="Arial Black" pitchFamily="34" charset="0"/>
                <a:cs typeface="+mn-cs"/>
              </a:endParaRPr>
            </a:p>
          </p:txBody>
        </p:sp>
        <p:sp>
          <p:nvSpPr>
            <p:cNvPr id="4127" name="Text Box 31"/>
            <p:cNvSpPr txBox="1">
              <a:spLocks noChangeArrowheads="1"/>
            </p:cNvSpPr>
            <p:nvPr/>
          </p:nvSpPr>
          <p:spPr bwMode="auto">
            <a:xfrm>
              <a:off x="2771800" y="1124744"/>
              <a:ext cx="1158870" cy="519113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4" action="ppaction://hlinksldjump"/>
                </a:rPr>
                <a:t>10</a:t>
              </a:r>
              <a:endParaRPr lang="ru-RU" b="1" dirty="0">
                <a:solidFill>
                  <a:schemeClr val="bg1"/>
                </a:solidFill>
                <a:latin typeface="Arial Black" pitchFamily="34" charset="0"/>
                <a:cs typeface="+mn-cs"/>
              </a:endParaRPr>
            </a:p>
          </p:txBody>
        </p:sp>
        <p:sp>
          <p:nvSpPr>
            <p:cNvPr id="4128" name="Text Box 32"/>
            <p:cNvSpPr txBox="1">
              <a:spLocks noChangeArrowheads="1"/>
            </p:cNvSpPr>
            <p:nvPr/>
          </p:nvSpPr>
          <p:spPr bwMode="auto">
            <a:xfrm>
              <a:off x="5394340" y="1124744"/>
              <a:ext cx="1071559" cy="519113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5" action="ppaction://hlinksldjump"/>
                </a:rPr>
                <a:t>30</a:t>
              </a:r>
              <a:endParaRPr lang="ru-RU" b="1" dirty="0">
                <a:solidFill>
                  <a:schemeClr val="bg1"/>
                </a:solidFill>
                <a:latin typeface="Arial Black" pitchFamily="34" charset="0"/>
                <a:cs typeface="+mn-cs"/>
              </a:endParaRPr>
            </a:p>
          </p:txBody>
        </p:sp>
        <p:sp>
          <p:nvSpPr>
            <p:cNvPr id="4129" name="Text Box 33"/>
            <p:cNvSpPr txBox="1">
              <a:spLocks noChangeArrowheads="1"/>
            </p:cNvSpPr>
            <p:nvPr/>
          </p:nvSpPr>
          <p:spPr bwMode="auto">
            <a:xfrm>
              <a:off x="6661160" y="1124744"/>
              <a:ext cx="1142996" cy="519113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6" action="ppaction://hlinksldjump"/>
                </a:rPr>
                <a:t>40</a:t>
              </a:r>
              <a:endParaRPr lang="ru-RU" b="1" dirty="0">
                <a:solidFill>
                  <a:schemeClr val="bg1"/>
                </a:solidFill>
                <a:latin typeface="Arial Black" pitchFamily="34" charset="0"/>
                <a:cs typeface="+mn-cs"/>
              </a:endParaRPr>
            </a:p>
          </p:txBody>
        </p:sp>
        <p:sp>
          <p:nvSpPr>
            <p:cNvPr id="21" name="Text Box 33"/>
            <p:cNvSpPr txBox="1">
              <a:spLocks noChangeArrowheads="1"/>
            </p:cNvSpPr>
            <p:nvPr/>
          </p:nvSpPr>
          <p:spPr bwMode="auto">
            <a:xfrm>
              <a:off x="8001004" y="1124744"/>
              <a:ext cx="1142996" cy="519113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7" action="ppaction://hlinksldjump"/>
                </a:rPr>
                <a:t>5</a:t>
              </a: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7" action="ppaction://hlinksldjump"/>
                </a:rPr>
                <a:t>0</a:t>
              </a:r>
              <a:endParaRPr lang="ru-RU" b="1" dirty="0">
                <a:solidFill>
                  <a:schemeClr val="bg1"/>
                </a:solidFill>
                <a:latin typeface="Arial Black" pitchFamily="34" charset="0"/>
                <a:cs typeface="+mn-cs"/>
              </a:endParaRPr>
            </a:p>
          </p:txBody>
        </p:sp>
      </p:grpSp>
      <p:grpSp>
        <p:nvGrpSpPr>
          <p:cNvPr id="2" name="Группа 37"/>
          <p:cNvGrpSpPr>
            <a:grpSpLocks/>
          </p:cNvGrpSpPr>
          <p:nvPr/>
        </p:nvGrpSpPr>
        <p:grpSpPr bwMode="auto">
          <a:xfrm>
            <a:off x="2627313" y="2349500"/>
            <a:ext cx="6516687" cy="519113"/>
            <a:chOff x="2627784" y="2348880"/>
            <a:chExt cx="6516216" cy="519351"/>
          </a:xfrm>
        </p:grpSpPr>
        <p:sp>
          <p:nvSpPr>
            <p:cNvPr id="4135" name="Text Box 39"/>
            <p:cNvSpPr txBox="1">
              <a:spLocks noChangeArrowheads="1"/>
            </p:cNvSpPr>
            <p:nvPr/>
          </p:nvSpPr>
          <p:spPr bwMode="auto">
            <a:xfrm>
              <a:off x="3953250" y="2348880"/>
              <a:ext cx="1142917" cy="519351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8" action="ppaction://hlinksldjump"/>
                </a:rPr>
                <a:t>20</a:t>
              </a:r>
              <a:endParaRPr lang="ru-RU" b="1" dirty="0">
                <a:solidFill>
                  <a:schemeClr val="bg1"/>
                </a:solidFill>
                <a:cs typeface="+mn-cs"/>
              </a:endParaRPr>
            </a:p>
          </p:txBody>
        </p:sp>
        <p:sp>
          <p:nvSpPr>
            <p:cNvPr id="4136" name="Text Box 40"/>
            <p:cNvSpPr txBox="1">
              <a:spLocks noChangeArrowheads="1"/>
            </p:cNvSpPr>
            <p:nvPr/>
          </p:nvSpPr>
          <p:spPr bwMode="auto">
            <a:xfrm>
              <a:off x="2627784" y="2348880"/>
              <a:ext cx="1142917" cy="519351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9" action="ppaction://hlinksldjump"/>
                </a:rPr>
                <a:t>10</a:t>
              </a:r>
              <a:endParaRPr lang="ru-RU" b="1" dirty="0">
                <a:solidFill>
                  <a:schemeClr val="bg1"/>
                </a:solidFill>
                <a:cs typeface="+mn-cs"/>
              </a:endParaRPr>
            </a:p>
          </p:txBody>
        </p:sp>
        <p:sp>
          <p:nvSpPr>
            <p:cNvPr id="4137" name="Text Box 41"/>
            <p:cNvSpPr txBox="1">
              <a:spLocks noChangeArrowheads="1"/>
            </p:cNvSpPr>
            <p:nvPr/>
          </p:nvSpPr>
          <p:spPr bwMode="auto">
            <a:xfrm>
              <a:off x="5278717" y="2348880"/>
              <a:ext cx="1214349" cy="519351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10" action="ppaction://hlinksldjump"/>
                </a:rPr>
                <a:t>30</a:t>
              </a:r>
              <a:endParaRPr lang="ru-RU" b="1" dirty="0">
                <a:solidFill>
                  <a:schemeClr val="bg1"/>
                </a:solidFill>
                <a:cs typeface="+mn-cs"/>
              </a:endParaRPr>
            </a:p>
          </p:txBody>
        </p:sp>
        <p:sp>
          <p:nvSpPr>
            <p:cNvPr id="4138" name="Text Box 42"/>
            <p:cNvSpPr txBox="1">
              <a:spLocks noChangeArrowheads="1"/>
            </p:cNvSpPr>
            <p:nvPr/>
          </p:nvSpPr>
          <p:spPr bwMode="auto">
            <a:xfrm>
              <a:off x="6675616" y="2348880"/>
              <a:ext cx="1142917" cy="519351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11" action="ppaction://hlinksldjump"/>
                </a:rPr>
                <a:t>40</a:t>
              </a:r>
              <a:endParaRPr lang="ru-RU" b="1" dirty="0">
                <a:solidFill>
                  <a:schemeClr val="bg1"/>
                </a:solidFill>
                <a:latin typeface="Arial Black" pitchFamily="34" charset="0"/>
                <a:cs typeface="+mn-cs"/>
              </a:endParaRPr>
            </a:p>
          </p:txBody>
        </p:sp>
        <p:sp>
          <p:nvSpPr>
            <p:cNvPr id="22" name="Text Box 33"/>
            <p:cNvSpPr txBox="1">
              <a:spLocks noChangeArrowheads="1"/>
            </p:cNvSpPr>
            <p:nvPr/>
          </p:nvSpPr>
          <p:spPr bwMode="auto">
            <a:xfrm>
              <a:off x="8001083" y="2348880"/>
              <a:ext cx="1142917" cy="519351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12" action="ppaction://hlinksldjump"/>
                </a:rPr>
                <a:t>5</a:t>
              </a: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12" action="ppaction://hlinksldjump"/>
                </a:rPr>
                <a:t>0</a:t>
              </a:r>
              <a:endParaRPr lang="ru-RU" b="1" dirty="0">
                <a:solidFill>
                  <a:schemeClr val="bg1"/>
                </a:solidFill>
                <a:latin typeface="Arial Black" pitchFamily="34" charset="0"/>
                <a:cs typeface="+mn-cs"/>
              </a:endParaRPr>
            </a:p>
          </p:txBody>
        </p:sp>
      </p:grpSp>
      <p:grpSp>
        <p:nvGrpSpPr>
          <p:cNvPr id="3" name="Группа 36"/>
          <p:cNvGrpSpPr>
            <a:grpSpLocks/>
          </p:cNvGrpSpPr>
          <p:nvPr/>
        </p:nvGrpSpPr>
        <p:grpSpPr bwMode="auto">
          <a:xfrm>
            <a:off x="2771775" y="3644900"/>
            <a:ext cx="6372225" cy="519113"/>
            <a:chOff x="2771800" y="3717032"/>
            <a:chExt cx="6372200" cy="519112"/>
          </a:xfrm>
        </p:grpSpPr>
        <p:sp>
          <p:nvSpPr>
            <p:cNvPr id="4144" name="Text Box 48"/>
            <p:cNvSpPr txBox="1">
              <a:spLocks noChangeArrowheads="1"/>
            </p:cNvSpPr>
            <p:nvPr/>
          </p:nvSpPr>
          <p:spPr bwMode="auto">
            <a:xfrm>
              <a:off x="4087833" y="3717032"/>
              <a:ext cx="1081083" cy="519112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13" action="ppaction://hlinksldjump"/>
                </a:rPr>
                <a:t>20</a:t>
              </a:r>
              <a:endParaRPr lang="ru-RU" b="1" dirty="0">
                <a:solidFill>
                  <a:schemeClr val="bg1"/>
                </a:solidFill>
                <a:latin typeface="Arial Black" pitchFamily="34" charset="0"/>
                <a:cs typeface="+mn-cs"/>
              </a:endParaRPr>
            </a:p>
          </p:txBody>
        </p:sp>
        <p:sp>
          <p:nvSpPr>
            <p:cNvPr id="4145" name="Text Box 49"/>
            <p:cNvSpPr txBox="1">
              <a:spLocks noChangeArrowheads="1"/>
            </p:cNvSpPr>
            <p:nvPr/>
          </p:nvSpPr>
          <p:spPr bwMode="auto">
            <a:xfrm>
              <a:off x="2771800" y="3717032"/>
              <a:ext cx="1087434" cy="519112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14" action="ppaction://hlinksldjump"/>
                </a:rPr>
                <a:t>10</a:t>
              </a:r>
              <a:endParaRPr lang="ru-RU" b="1" dirty="0">
                <a:solidFill>
                  <a:schemeClr val="bg1"/>
                </a:solidFill>
                <a:latin typeface="Arial Black" pitchFamily="34" charset="0"/>
                <a:cs typeface="+mn-cs"/>
              </a:endParaRPr>
            </a:p>
          </p:txBody>
        </p:sp>
        <p:sp>
          <p:nvSpPr>
            <p:cNvPr id="4146" name="Text Box 50"/>
            <p:cNvSpPr txBox="1">
              <a:spLocks noChangeArrowheads="1"/>
            </p:cNvSpPr>
            <p:nvPr/>
          </p:nvSpPr>
          <p:spPr bwMode="auto">
            <a:xfrm>
              <a:off x="5397515" y="3717032"/>
              <a:ext cx="1076321" cy="519112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15" action="ppaction://hlinksldjump"/>
                </a:rPr>
                <a:t>30</a:t>
              </a:r>
              <a:endParaRPr lang="ru-RU" b="1" dirty="0">
                <a:solidFill>
                  <a:schemeClr val="bg1"/>
                </a:solidFill>
                <a:latin typeface="Arial Black" pitchFamily="34" charset="0"/>
                <a:cs typeface="+mn-cs"/>
              </a:endParaRPr>
            </a:p>
          </p:txBody>
        </p:sp>
        <p:sp>
          <p:nvSpPr>
            <p:cNvPr id="4147" name="Text Box 51"/>
            <p:cNvSpPr txBox="1">
              <a:spLocks noChangeArrowheads="1"/>
            </p:cNvSpPr>
            <p:nvPr/>
          </p:nvSpPr>
          <p:spPr bwMode="auto">
            <a:xfrm>
              <a:off x="6702435" y="3717032"/>
              <a:ext cx="1069971" cy="519112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16" action="ppaction://hlinksldjump"/>
                </a:rPr>
                <a:t>40</a:t>
              </a:r>
              <a:endParaRPr lang="ru-RU" b="1" dirty="0">
                <a:solidFill>
                  <a:schemeClr val="bg1"/>
                </a:solidFill>
                <a:latin typeface="Arial Black" pitchFamily="34" charset="0"/>
                <a:cs typeface="+mn-cs"/>
              </a:endParaRPr>
            </a:p>
          </p:txBody>
        </p:sp>
        <p:sp>
          <p:nvSpPr>
            <p:cNvPr id="23" name="Text Box 33"/>
            <p:cNvSpPr txBox="1">
              <a:spLocks noChangeArrowheads="1"/>
            </p:cNvSpPr>
            <p:nvPr/>
          </p:nvSpPr>
          <p:spPr bwMode="auto">
            <a:xfrm>
              <a:off x="8001004" y="3717032"/>
              <a:ext cx="1142996" cy="519112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17" action="ppaction://hlinksldjump"/>
                </a:rPr>
                <a:t>5</a:t>
              </a: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17" action="ppaction://hlinksldjump"/>
                </a:rPr>
                <a:t>0</a:t>
              </a:r>
              <a:endParaRPr lang="ru-RU" b="1" dirty="0">
                <a:solidFill>
                  <a:schemeClr val="bg1"/>
                </a:solidFill>
                <a:latin typeface="Arial Black" pitchFamily="34" charset="0"/>
                <a:cs typeface="+mn-cs"/>
              </a:endParaRPr>
            </a:p>
          </p:txBody>
        </p:sp>
      </p:grpSp>
      <p:grpSp>
        <p:nvGrpSpPr>
          <p:cNvPr id="4" name="Группа 43"/>
          <p:cNvGrpSpPr>
            <a:grpSpLocks/>
          </p:cNvGrpSpPr>
          <p:nvPr/>
        </p:nvGrpSpPr>
        <p:grpSpPr bwMode="auto">
          <a:xfrm>
            <a:off x="2700338" y="4724400"/>
            <a:ext cx="6443662" cy="519113"/>
            <a:chOff x="2699792" y="4725144"/>
            <a:chExt cx="6444208" cy="519112"/>
          </a:xfrm>
        </p:grpSpPr>
        <p:sp>
          <p:nvSpPr>
            <p:cNvPr id="24" name="Text Box 48"/>
            <p:cNvSpPr txBox="1">
              <a:spLocks noChangeArrowheads="1"/>
            </p:cNvSpPr>
            <p:nvPr/>
          </p:nvSpPr>
          <p:spPr bwMode="auto">
            <a:xfrm>
              <a:off x="4033405" y="4725144"/>
              <a:ext cx="1081179" cy="519112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18" action="ppaction://hlinksldjump"/>
                </a:rPr>
                <a:t>20</a:t>
              </a:r>
              <a:endParaRPr lang="ru-RU" b="1" dirty="0">
                <a:solidFill>
                  <a:schemeClr val="bg1"/>
                </a:solidFill>
                <a:latin typeface="Arial Black" pitchFamily="34" charset="0"/>
                <a:cs typeface="+mn-cs"/>
              </a:endParaRPr>
            </a:p>
          </p:txBody>
        </p:sp>
        <p:sp>
          <p:nvSpPr>
            <p:cNvPr id="25" name="Text Box 49"/>
            <p:cNvSpPr txBox="1">
              <a:spLocks noChangeArrowheads="1"/>
            </p:cNvSpPr>
            <p:nvPr/>
          </p:nvSpPr>
          <p:spPr bwMode="auto">
            <a:xfrm>
              <a:off x="2699792" y="4725144"/>
              <a:ext cx="1087529" cy="519112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19" action="ppaction://hlinksldjump"/>
                </a:rPr>
                <a:t>10</a:t>
              </a:r>
              <a:endParaRPr lang="ru-RU" b="1" dirty="0">
                <a:solidFill>
                  <a:schemeClr val="bg1"/>
                </a:solidFill>
                <a:latin typeface="Arial Black" pitchFamily="34" charset="0"/>
                <a:cs typeface="+mn-cs"/>
              </a:endParaRPr>
            </a:p>
          </p:txBody>
        </p:sp>
        <p:sp>
          <p:nvSpPr>
            <p:cNvPr id="26" name="Text Box 50"/>
            <p:cNvSpPr txBox="1">
              <a:spLocks noChangeArrowheads="1"/>
            </p:cNvSpPr>
            <p:nvPr/>
          </p:nvSpPr>
          <p:spPr bwMode="auto">
            <a:xfrm>
              <a:off x="5362255" y="4725144"/>
              <a:ext cx="1074829" cy="519112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20" action="ppaction://hlinksldjump"/>
                </a:rPr>
                <a:t>30</a:t>
              </a:r>
              <a:endParaRPr lang="ru-RU" b="1" dirty="0">
                <a:solidFill>
                  <a:schemeClr val="bg1"/>
                </a:solidFill>
                <a:latin typeface="Arial Black" pitchFamily="34" charset="0"/>
                <a:cs typeface="+mn-cs"/>
              </a:endParaRPr>
            </a:p>
          </p:txBody>
        </p:sp>
        <p:sp>
          <p:nvSpPr>
            <p:cNvPr id="27" name="Text Box 51"/>
            <p:cNvSpPr txBox="1">
              <a:spLocks noChangeArrowheads="1"/>
            </p:cNvSpPr>
            <p:nvPr/>
          </p:nvSpPr>
          <p:spPr bwMode="auto">
            <a:xfrm>
              <a:off x="6684755" y="4725144"/>
              <a:ext cx="1070066" cy="519112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21" action="ppaction://hlinksldjump"/>
                </a:rPr>
                <a:t>40</a:t>
              </a:r>
              <a:endParaRPr lang="ru-RU" b="1" dirty="0">
                <a:solidFill>
                  <a:schemeClr val="bg1"/>
                </a:solidFill>
                <a:latin typeface="Arial Black" pitchFamily="34" charset="0"/>
                <a:cs typeface="+mn-cs"/>
              </a:endParaRPr>
            </a:p>
          </p:txBody>
        </p:sp>
        <p:sp>
          <p:nvSpPr>
            <p:cNvPr id="28" name="Text Box 33"/>
            <p:cNvSpPr txBox="1">
              <a:spLocks noChangeArrowheads="1"/>
            </p:cNvSpPr>
            <p:nvPr/>
          </p:nvSpPr>
          <p:spPr bwMode="auto">
            <a:xfrm>
              <a:off x="8000903" y="4725144"/>
              <a:ext cx="1143097" cy="519112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22" action="ppaction://hlinksldjump"/>
                </a:rPr>
                <a:t>5</a:t>
              </a: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22" action="ppaction://hlinksldjump"/>
                </a:rPr>
                <a:t>0</a:t>
              </a:r>
              <a:endParaRPr lang="ru-RU" b="1" dirty="0">
                <a:solidFill>
                  <a:schemeClr val="bg1"/>
                </a:solidFill>
                <a:latin typeface="Arial Black" pitchFamily="34" charset="0"/>
                <a:cs typeface="+mn-cs"/>
              </a:endParaRPr>
            </a:p>
          </p:txBody>
        </p:sp>
      </p:grpSp>
      <p:grpSp>
        <p:nvGrpSpPr>
          <p:cNvPr id="4107" name="Группа 44"/>
          <p:cNvGrpSpPr>
            <a:grpSpLocks/>
          </p:cNvGrpSpPr>
          <p:nvPr/>
        </p:nvGrpSpPr>
        <p:grpSpPr bwMode="auto">
          <a:xfrm>
            <a:off x="2627313" y="5732463"/>
            <a:ext cx="6516687" cy="519112"/>
            <a:chOff x="2627784" y="5733256"/>
            <a:chExt cx="6516216" cy="519112"/>
          </a:xfrm>
        </p:grpSpPr>
        <p:sp>
          <p:nvSpPr>
            <p:cNvPr id="29" name="Text Box 48"/>
            <p:cNvSpPr txBox="1">
              <a:spLocks noChangeArrowheads="1"/>
            </p:cNvSpPr>
            <p:nvPr/>
          </p:nvSpPr>
          <p:spPr bwMode="auto">
            <a:xfrm>
              <a:off x="3980236" y="5733256"/>
              <a:ext cx="1081009" cy="519112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23" action="ppaction://hlinksldjump"/>
                </a:rPr>
                <a:t>20</a:t>
              </a:r>
              <a:endParaRPr lang="ru-RU" b="1" dirty="0">
                <a:solidFill>
                  <a:schemeClr val="bg1"/>
                </a:solidFill>
                <a:latin typeface="Arial Black" pitchFamily="34" charset="0"/>
                <a:cs typeface="+mn-cs"/>
              </a:endParaRPr>
            </a:p>
          </p:txBody>
        </p:sp>
        <p:sp>
          <p:nvSpPr>
            <p:cNvPr id="30" name="Text Box 49"/>
            <p:cNvSpPr txBox="1">
              <a:spLocks noChangeArrowheads="1"/>
            </p:cNvSpPr>
            <p:nvPr/>
          </p:nvSpPr>
          <p:spPr bwMode="auto">
            <a:xfrm>
              <a:off x="2627784" y="5733256"/>
              <a:ext cx="1087358" cy="519112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24" action="ppaction://hlinksldjump"/>
                </a:rPr>
                <a:t>10</a:t>
              </a:r>
              <a:endParaRPr lang="ru-RU" b="1" dirty="0">
                <a:solidFill>
                  <a:schemeClr val="bg1"/>
                </a:solidFill>
                <a:latin typeface="Arial Black" pitchFamily="34" charset="0"/>
                <a:cs typeface="+mn-cs"/>
              </a:endParaRPr>
            </a:p>
          </p:txBody>
        </p:sp>
        <p:sp>
          <p:nvSpPr>
            <p:cNvPr id="31" name="Text Box 50"/>
            <p:cNvSpPr txBox="1">
              <a:spLocks noChangeArrowheads="1"/>
            </p:cNvSpPr>
            <p:nvPr/>
          </p:nvSpPr>
          <p:spPr bwMode="auto">
            <a:xfrm>
              <a:off x="5324751" y="5733256"/>
              <a:ext cx="1077835" cy="519112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25" action="ppaction://hlinksldjump"/>
                </a:rPr>
                <a:t>30</a:t>
              </a:r>
              <a:endParaRPr lang="ru-RU" b="1" dirty="0">
                <a:solidFill>
                  <a:schemeClr val="bg1"/>
                </a:solidFill>
                <a:latin typeface="Arial Black" pitchFamily="34" charset="0"/>
                <a:cs typeface="+mn-cs"/>
              </a:endParaRPr>
            </a:p>
          </p:txBody>
        </p:sp>
        <p:sp>
          <p:nvSpPr>
            <p:cNvPr id="32" name="Text Box 51"/>
            <p:cNvSpPr txBox="1">
              <a:spLocks noChangeArrowheads="1"/>
            </p:cNvSpPr>
            <p:nvPr/>
          </p:nvSpPr>
          <p:spPr bwMode="auto">
            <a:xfrm>
              <a:off x="6666092" y="5733256"/>
              <a:ext cx="1069898" cy="519112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26" action="ppaction://hlinksldjump"/>
                </a:rPr>
                <a:t>40</a:t>
              </a:r>
              <a:endParaRPr lang="ru-RU" b="1" dirty="0">
                <a:solidFill>
                  <a:schemeClr val="bg1"/>
                </a:solidFill>
                <a:latin typeface="Arial Black" pitchFamily="34" charset="0"/>
                <a:cs typeface="+mn-cs"/>
              </a:endParaRPr>
            </a:p>
          </p:txBody>
        </p:sp>
        <p:sp>
          <p:nvSpPr>
            <p:cNvPr id="33" name="Text Box 33"/>
            <p:cNvSpPr txBox="1">
              <a:spLocks noChangeArrowheads="1"/>
            </p:cNvSpPr>
            <p:nvPr/>
          </p:nvSpPr>
          <p:spPr bwMode="auto">
            <a:xfrm>
              <a:off x="8001083" y="5733256"/>
              <a:ext cx="1142917" cy="519112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>
              <a:prstShdw prst="shdw17" dist="17961" dir="2700000">
                <a:schemeClr val="accent2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27" action="ppaction://hlinksldjump"/>
                </a:rPr>
                <a:t>5</a:t>
              </a:r>
              <a:r>
                <a:rPr lang="ru-RU" b="1" dirty="0">
                  <a:solidFill>
                    <a:schemeClr val="bg1"/>
                  </a:solidFill>
                  <a:latin typeface="Arial Black" pitchFamily="34" charset="0"/>
                  <a:cs typeface="+mn-cs"/>
                  <a:hlinkClick r:id="rId27" action="ppaction://hlinksldjump"/>
                </a:rPr>
                <a:t>0</a:t>
              </a:r>
              <a:endParaRPr lang="ru-RU" b="1" dirty="0">
                <a:solidFill>
                  <a:schemeClr val="bg1"/>
                </a:solidFill>
                <a:latin typeface="Arial Black" pitchFamily="34" charset="0"/>
                <a:cs typeface="+mn-cs"/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0" y="188640"/>
            <a:ext cx="9144000" cy="86177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28575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cs typeface="+mn-cs"/>
              </a:rPr>
              <a:t>По страницам журнала «</a:t>
            </a:r>
            <a:r>
              <a:rPr lang="ru-RU" sz="3200" b="1" dirty="0" err="1">
                <a:ln w="28575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cs typeface="+mn-cs"/>
              </a:rPr>
              <a:t>Мурзилка</a:t>
            </a:r>
            <a:r>
              <a:rPr lang="ru-RU" sz="3200" b="1" dirty="0">
                <a:ln w="28575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cs typeface="+mn-cs"/>
              </a:rPr>
              <a:t>»</a:t>
            </a:r>
          </a:p>
          <a:p>
            <a:pPr>
              <a:defRPr/>
            </a:pPr>
            <a:endParaRPr lang="ru-RU" dirty="0">
              <a:cs typeface="+mn-cs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7"/>
          <p:cNvSpPr txBox="1">
            <a:spLocks noChangeArrowheads="1"/>
          </p:cNvSpPr>
          <p:nvPr/>
        </p:nvSpPr>
        <p:spPr bwMode="auto">
          <a:xfrm>
            <a:off x="1908175" y="2852738"/>
            <a:ext cx="51847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/>
              <a:t>СКВОРЕЦ</a:t>
            </a:r>
          </a:p>
        </p:txBody>
      </p:sp>
      <p:sp>
        <p:nvSpPr>
          <p:cNvPr id="52228" name="Text Box 2"/>
          <p:cNvSpPr txBox="1">
            <a:spLocks noChangeArrowheads="1"/>
          </p:cNvSpPr>
          <p:nvPr/>
        </p:nvSpPr>
        <p:spPr bwMode="auto">
          <a:xfrm>
            <a:off x="1714500" y="285750"/>
            <a:ext cx="5857875" cy="1123950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Ребусы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-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30</a:t>
            </a:r>
            <a:endParaRPr lang="ru-RU" sz="2400" b="1" u="sng" dirty="0">
              <a:solidFill>
                <a:srgbClr val="FF0000"/>
              </a:solidFill>
              <a:latin typeface="Arial Black" pitchFamily="34" charset="0"/>
              <a:cs typeface="+mn-cs"/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chemeClr val="bg1"/>
                </a:solidFill>
                <a:latin typeface="Arial Black" pitchFamily="34" charset="0"/>
                <a:cs typeface="+mn-cs"/>
              </a:rPr>
              <a:t>Разгадай ребус</a:t>
            </a:r>
          </a:p>
        </p:txBody>
      </p:sp>
      <p:pic>
        <p:nvPicPr>
          <p:cNvPr id="22532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скворец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714500" y="2185988"/>
            <a:ext cx="5715000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7"/>
          <p:cNvSpPr txBox="1">
            <a:spLocks noChangeArrowheads="1"/>
          </p:cNvSpPr>
          <p:nvPr/>
        </p:nvSpPr>
        <p:spPr bwMode="auto">
          <a:xfrm>
            <a:off x="1476375" y="3284538"/>
            <a:ext cx="61198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/>
              <a:t>ПОРТФЕЛЬ</a:t>
            </a:r>
          </a:p>
        </p:txBody>
      </p:sp>
      <p:sp>
        <p:nvSpPr>
          <p:cNvPr id="53252" name="Text Box 2"/>
          <p:cNvSpPr txBox="1">
            <a:spLocks noChangeArrowheads="1"/>
          </p:cNvSpPr>
          <p:nvPr/>
        </p:nvSpPr>
        <p:spPr bwMode="auto">
          <a:xfrm>
            <a:off x="1857375" y="214313"/>
            <a:ext cx="5715000" cy="1123950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Ребусы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-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40</a:t>
            </a:r>
            <a:endParaRPr lang="ru-RU" sz="2400" b="1" u="sng" dirty="0">
              <a:solidFill>
                <a:srgbClr val="FF0000"/>
              </a:solidFill>
              <a:latin typeface="Arial Black" pitchFamily="34" charset="0"/>
              <a:cs typeface="+mn-cs"/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chemeClr val="bg1"/>
                </a:solidFill>
                <a:latin typeface="Arial Black" pitchFamily="34" charset="0"/>
                <a:cs typeface="+mn-cs"/>
              </a:rPr>
              <a:t>Разгадай ребус</a:t>
            </a:r>
          </a:p>
        </p:txBody>
      </p:sp>
      <p:pic>
        <p:nvPicPr>
          <p:cNvPr id="23556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d3aa076784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038225" y="2060575"/>
            <a:ext cx="6605588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7"/>
          <p:cNvSpPr txBox="1">
            <a:spLocks noChangeArrowheads="1"/>
          </p:cNvSpPr>
          <p:nvPr/>
        </p:nvSpPr>
        <p:spPr bwMode="auto">
          <a:xfrm>
            <a:off x="1619250" y="2852738"/>
            <a:ext cx="47529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/>
              <a:t>ПОДВИГ</a:t>
            </a:r>
          </a:p>
        </p:txBody>
      </p:sp>
      <p:sp>
        <p:nvSpPr>
          <p:cNvPr id="53252" name="Text Box 2"/>
          <p:cNvSpPr txBox="1">
            <a:spLocks noChangeArrowheads="1"/>
          </p:cNvSpPr>
          <p:nvPr/>
        </p:nvSpPr>
        <p:spPr bwMode="auto">
          <a:xfrm>
            <a:off x="1857375" y="214313"/>
            <a:ext cx="5715000" cy="1123950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Ребусы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 – 50</a:t>
            </a:r>
            <a:endParaRPr lang="ru-RU" sz="2400" b="1" u="sng" dirty="0">
              <a:solidFill>
                <a:srgbClr val="FF0000"/>
              </a:solidFill>
              <a:latin typeface="Arial Black" pitchFamily="34" charset="0"/>
              <a:cs typeface="+mn-cs"/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chemeClr val="bg1"/>
                </a:solidFill>
                <a:latin typeface="Arial Black" pitchFamily="34" charset="0"/>
                <a:cs typeface="+mn-cs"/>
              </a:rPr>
              <a:t>Разгадай </a:t>
            </a:r>
            <a:r>
              <a:rPr lang="ru-RU" sz="2400" b="1" dirty="0">
                <a:solidFill>
                  <a:schemeClr val="bg1"/>
                </a:solidFill>
                <a:latin typeface="Arial Black" pitchFamily="34" charset="0"/>
                <a:cs typeface="+mn-cs"/>
              </a:rPr>
              <a:t>ребус</a:t>
            </a:r>
          </a:p>
        </p:txBody>
      </p:sp>
      <p:pic>
        <p:nvPicPr>
          <p:cNvPr id="24580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подвиг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860425" y="1773238"/>
            <a:ext cx="6569075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Text Box 2"/>
          <p:cNvSpPr txBox="1">
            <a:spLocks noChangeArrowheads="1"/>
          </p:cNvSpPr>
          <p:nvPr/>
        </p:nvSpPr>
        <p:spPr bwMode="auto">
          <a:xfrm>
            <a:off x="1643063" y="357188"/>
            <a:ext cx="5786437" cy="1123950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Анаграммы – 10</a:t>
            </a:r>
            <a:endParaRPr lang="en-US" sz="2400" b="1" u="sng" dirty="0">
              <a:solidFill>
                <a:srgbClr val="FF0000"/>
              </a:solidFill>
              <a:latin typeface="Arial Black" pitchFamily="34" charset="0"/>
              <a:cs typeface="+mn-cs"/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sz="2400" dirty="0">
                <a:solidFill>
                  <a:schemeClr val="bg1"/>
                </a:solidFill>
                <a:latin typeface="Arial Black" pitchFamily="34" charset="0"/>
                <a:cs typeface="+mn-cs"/>
              </a:rPr>
              <a:t>Разгадай </a:t>
            </a:r>
            <a:r>
              <a:rPr lang="ru-RU" sz="2400" dirty="0">
                <a:solidFill>
                  <a:schemeClr val="bg1"/>
                </a:solidFill>
                <a:latin typeface="Arial Black" pitchFamily="34" charset="0"/>
                <a:cs typeface="+mn-cs"/>
              </a:rPr>
              <a:t>анаграмму</a:t>
            </a:r>
            <a:endParaRPr lang="ru-RU" sz="2400" dirty="0">
              <a:solidFill>
                <a:schemeClr val="bg1"/>
              </a:solidFill>
              <a:cs typeface="+mn-cs"/>
            </a:endParaRPr>
          </a:p>
        </p:txBody>
      </p:sp>
      <p:pic>
        <p:nvPicPr>
          <p:cNvPr id="25603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TextBox 7"/>
          <p:cNvSpPr txBox="1">
            <a:spLocks noChangeArrowheads="1"/>
          </p:cNvSpPr>
          <p:nvPr/>
        </p:nvSpPr>
        <p:spPr bwMode="auto">
          <a:xfrm>
            <a:off x="2339975" y="2060575"/>
            <a:ext cx="33543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/>
              <a:t>АДРЕС</a:t>
            </a:r>
          </a:p>
        </p:txBody>
      </p:sp>
      <p:sp>
        <p:nvSpPr>
          <p:cNvPr id="25605" name="TextBox 8"/>
          <p:cNvSpPr txBox="1">
            <a:spLocks noChangeArrowheads="1"/>
          </p:cNvSpPr>
          <p:nvPr/>
        </p:nvSpPr>
        <p:spPr bwMode="auto">
          <a:xfrm>
            <a:off x="2339975" y="3716338"/>
            <a:ext cx="3322638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>
                <a:solidFill>
                  <a:srgbClr val="FFFF00"/>
                </a:solidFill>
              </a:rPr>
              <a:t>СРЕДА</a:t>
            </a:r>
          </a:p>
        </p:txBody>
      </p:sp>
      <p:sp useBgFill="1">
        <p:nvSpPr>
          <p:cNvPr id="10" name="Прямоугольник 9"/>
          <p:cNvSpPr/>
          <p:nvPr/>
        </p:nvSpPr>
        <p:spPr>
          <a:xfrm>
            <a:off x="323850" y="3573463"/>
            <a:ext cx="7380288" cy="1727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Text Box 3"/>
          <p:cNvSpPr txBox="1">
            <a:spLocks noChangeArrowheads="1"/>
          </p:cNvSpPr>
          <p:nvPr/>
        </p:nvSpPr>
        <p:spPr bwMode="auto">
          <a:xfrm>
            <a:off x="1785938" y="428625"/>
            <a:ext cx="5786437" cy="1123950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Анаграммы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– 20</a:t>
            </a:r>
            <a:endParaRPr lang="ru-RU" sz="2400" b="1" u="sng" dirty="0">
              <a:solidFill>
                <a:srgbClr val="FF0000"/>
              </a:solidFill>
              <a:latin typeface="Arial Black" pitchFamily="34" charset="0"/>
              <a:cs typeface="+mn-cs"/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sz="2400" dirty="0">
                <a:solidFill>
                  <a:schemeClr val="bg1"/>
                </a:solidFill>
                <a:latin typeface="Arial Black" pitchFamily="34" charset="0"/>
                <a:cs typeface="+mn-cs"/>
              </a:rPr>
              <a:t>Разгадай </a:t>
            </a:r>
            <a:r>
              <a:rPr lang="ru-RU" sz="2400" dirty="0">
                <a:solidFill>
                  <a:schemeClr val="bg1"/>
                </a:solidFill>
                <a:latin typeface="Arial Black" pitchFamily="34" charset="0"/>
                <a:cs typeface="+mn-cs"/>
              </a:rPr>
              <a:t>анаграмму</a:t>
            </a:r>
            <a:endParaRPr lang="ru-RU" sz="2400" dirty="0">
              <a:solidFill>
                <a:schemeClr val="bg1"/>
              </a:solidFill>
              <a:cs typeface="+mn-cs"/>
            </a:endParaRPr>
          </a:p>
        </p:txBody>
      </p:sp>
      <p:pic>
        <p:nvPicPr>
          <p:cNvPr id="26627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TextBox 7"/>
          <p:cNvSpPr txBox="1">
            <a:spLocks noChangeArrowheads="1"/>
          </p:cNvSpPr>
          <p:nvPr/>
        </p:nvSpPr>
        <p:spPr bwMode="auto">
          <a:xfrm>
            <a:off x="2411413" y="2060575"/>
            <a:ext cx="424021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 b="1"/>
              <a:t>ШНУРОК</a:t>
            </a:r>
          </a:p>
        </p:txBody>
      </p:sp>
      <p:sp>
        <p:nvSpPr>
          <p:cNvPr id="26629" name="TextBox 8"/>
          <p:cNvSpPr txBox="1">
            <a:spLocks noChangeArrowheads="1"/>
          </p:cNvSpPr>
          <p:nvPr/>
        </p:nvSpPr>
        <p:spPr bwMode="auto">
          <a:xfrm>
            <a:off x="2484438" y="3716338"/>
            <a:ext cx="4251325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 b="1">
                <a:solidFill>
                  <a:srgbClr val="FFFF00"/>
                </a:solidFill>
              </a:rPr>
              <a:t>КОРШУН</a:t>
            </a:r>
          </a:p>
        </p:txBody>
      </p:sp>
      <p:sp useBgFill="1">
        <p:nvSpPr>
          <p:cNvPr id="10" name="Прямоугольник 9"/>
          <p:cNvSpPr/>
          <p:nvPr/>
        </p:nvSpPr>
        <p:spPr>
          <a:xfrm>
            <a:off x="323850" y="3573463"/>
            <a:ext cx="7380288" cy="1727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Text Box 2"/>
          <p:cNvSpPr txBox="1">
            <a:spLocks noChangeArrowheads="1"/>
          </p:cNvSpPr>
          <p:nvPr/>
        </p:nvSpPr>
        <p:spPr bwMode="auto">
          <a:xfrm>
            <a:off x="1714500" y="357188"/>
            <a:ext cx="5786438" cy="1123950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Анаграммы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– 30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2400" dirty="0">
                <a:solidFill>
                  <a:schemeClr val="bg1"/>
                </a:solidFill>
                <a:latin typeface="Arial Black" pitchFamily="34" charset="0"/>
                <a:cs typeface="+mn-cs"/>
              </a:rPr>
              <a:t>Разгадай анаграмму</a:t>
            </a:r>
            <a:endParaRPr lang="ru-RU" sz="2400" dirty="0">
              <a:solidFill>
                <a:schemeClr val="bg1"/>
              </a:solidFill>
              <a:cs typeface="+mn-cs"/>
            </a:endParaRPr>
          </a:p>
        </p:txBody>
      </p:sp>
      <p:pic>
        <p:nvPicPr>
          <p:cNvPr id="27651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TextBox 6"/>
          <p:cNvSpPr txBox="1">
            <a:spLocks noChangeArrowheads="1"/>
          </p:cNvSpPr>
          <p:nvPr/>
        </p:nvSpPr>
        <p:spPr bwMode="auto">
          <a:xfrm>
            <a:off x="2268538" y="1916113"/>
            <a:ext cx="5064125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 b="1"/>
              <a:t>ЛАДОШКИ</a:t>
            </a:r>
          </a:p>
        </p:txBody>
      </p:sp>
      <p:sp>
        <p:nvSpPr>
          <p:cNvPr id="27653" name="TextBox 7"/>
          <p:cNvSpPr txBox="1">
            <a:spLocks noChangeArrowheads="1"/>
          </p:cNvSpPr>
          <p:nvPr/>
        </p:nvSpPr>
        <p:spPr bwMode="auto">
          <a:xfrm>
            <a:off x="2268538" y="3429000"/>
            <a:ext cx="50641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 b="1">
                <a:solidFill>
                  <a:srgbClr val="FFFF00"/>
                </a:solidFill>
              </a:rPr>
              <a:t>ЛОШАДКИ</a:t>
            </a:r>
          </a:p>
        </p:txBody>
      </p:sp>
      <p:sp useBgFill="1">
        <p:nvSpPr>
          <p:cNvPr id="9" name="Прямоугольник 8"/>
          <p:cNvSpPr/>
          <p:nvPr/>
        </p:nvSpPr>
        <p:spPr>
          <a:xfrm>
            <a:off x="323850" y="3573463"/>
            <a:ext cx="7380288" cy="1727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Text Box 2"/>
          <p:cNvSpPr txBox="1">
            <a:spLocks noChangeArrowheads="1"/>
          </p:cNvSpPr>
          <p:nvPr/>
        </p:nvSpPr>
        <p:spPr bwMode="auto">
          <a:xfrm>
            <a:off x="1643063" y="500063"/>
            <a:ext cx="5786437" cy="1123950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Анаграммы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– 40</a:t>
            </a:r>
            <a:endParaRPr lang="en-US" sz="2400" b="1" u="sng" dirty="0">
              <a:solidFill>
                <a:srgbClr val="FF0000"/>
              </a:solidFill>
              <a:latin typeface="Arial Black" pitchFamily="34" charset="0"/>
              <a:cs typeface="+mn-cs"/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sz="2400" dirty="0">
                <a:solidFill>
                  <a:schemeClr val="bg1"/>
                </a:solidFill>
                <a:latin typeface="Arial Black" pitchFamily="34" charset="0"/>
                <a:cs typeface="+mn-cs"/>
              </a:rPr>
              <a:t>Разгадай анаграмму</a:t>
            </a:r>
            <a:endParaRPr lang="ru-RU" sz="2400" dirty="0">
              <a:solidFill>
                <a:schemeClr val="bg1"/>
              </a:solidFill>
              <a:cs typeface="+mn-cs"/>
            </a:endParaRPr>
          </a:p>
        </p:txBody>
      </p:sp>
      <p:pic>
        <p:nvPicPr>
          <p:cNvPr id="28675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6" name="TextBox 6"/>
          <p:cNvSpPr txBox="1">
            <a:spLocks noChangeArrowheads="1"/>
          </p:cNvSpPr>
          <p:nvPr/>
        </p:nvSpPr>
        <p:spPr bwMode="auto">
          <a:xfrm>
            <a:off x="2051050" y="2205038"/>
            <a:ext cx="47005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 b="1"/>
              <a:t>ДЕВОЧКА</a:t>
            </a:r>
          </a:p>
        </p:txBody>
      </p:sp>
      <p:sp>
        <p:nvSpPr>
          <p:cNvPr id="28677" name="TextBox 7"/>
          <p:cNvSpPr txBox="1">
            <a:spLocks noChangeArrowheads="1"/>
          </p:cNvSpPr>
          <p:nvPr/>
        </p:nvSpPr>
        <p:spPr bwMode="auto">
          <a:xfrm>
            <a:off x="2051050" y="3716338"/>
            <a:ext cx="4700588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 b="1">
                <a:solidFill>
                  <a:srgbClr val="FFFF00"/>
                </a:solidFill>
              </a:rPr>
              <a:t>ДВОЕЧКА</a:t>
            </a:r>
          </a:p>
        </p:txBody>
      </p:sp>
      <p:sp useBgFill="1">
        <p:nvSpPr>
          <p:cNvPr id="9" name="Прямоугольник 8"/>
          <p:cNvSpPr/>
          <p:nvPr/>
        </p:nvSpPr>
        <p:spPr>
          <a:xfrm>
            <a:off x="323850" y="3573463"/>
            <a:ext cx="7380288" cy="1727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Text Box 2"/>
          <p:cNvSpPr txBox="1">
            <a:spLocks noChangeArrowheads="1"/>
          </p:cNvSpPr>
          <p:nvPr/>
        </p:nvSpPr>
        <p:spPr bwMode="auto">
          <a:xfrm>
            <a:off x="1643063" y="500063"/>
            <a:ext cx="5786437" cy="1123950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Анаграммы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– 50</a:t>
            </a:r>
            <a:endParaRPr lang="en-US" sz="2400" b="1" u="sng" dirty="0">
              <a:solidFill>
                <a:srgbClr val="FF0000"/>
              </a:solidFill>
              <a:latin typeface="Arial Black" pitchFamily="34" charset="0"/>
              <a:cs typeface="+mn-cs"/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sz="2400" dirty="0">
                <a:solidFill>
                  <a:schemeClr val="bg1"/>
                </a:solidFill>
                <a:latin typeface="Arial Black" pitchFamily="34" charset="0"/>
                <a:cs typeface="+mn-cs"/>
              </a:rPr>
              <a:t>Разгадай анаграмму</a:t>
            </a:r>
            <a:endParaRPr lang="ru-RU" sz="2400" dirty="0">
              <a:solidFill>
                <a:schemeClr val="bg1"/>
              </a:solidFill>
              <a:cs typeface="+mn-cs"/>
            </a:endParaRPr>
          </a:p>
        </p:txBody>
      </p:sp>
      <p:pic>
        <p:nvPicPr>
          <p:cNvPr id="29699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0" name="TextBox 6"/>
          <p:cNvSpPr txBox="1">
            <a:spLocks noChangeArrowheads="1"/>
          </p:cNvSpPr>
          <p:nvPr/>
        </p:nvSpPr>
        <p:spPr bwMode="auto">
          <a:xfrm>
            <a:off x="1908175" y="2205038"/>
            <a:ext cx="54038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 b="1"/>
              <a:t>АПЕЛЬСИН</a:t>
            </a:r>
          </a:p>
        </p:txBody>
      </p:sp>
      <p:sp>
        <p:nvSpPr>
          <p:cNvPr id="29701" name="TextBox 7"/>
          <p:cNvSpPr txBox="1">
            <a:spLocks noChangeArrowheads="1"/>
          </p:cNvSpPr>
          <p:nvPr/>
        </p:nvSpPr>
        <p:spPr bwMode="auto">
          <a:xfrm>
            <a:off x="1835150" y="3716338"/>
            <a:ext cx="5440363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7200" b="1">
                <a:solidFill>
                  <a:srgbClr val="FFFF00"/>
                </a:solidFill>
              </a:rPr>
              <a:t>СПАНИЕЛЬ</a:t>
            </a:r>
          </a:p>
        </p:txBody>
      </p:sp>
      <p:sp useBgFill="1">
        <p:nvSpPr>
          <p:cNvPr id="9" name="Прямоугольник 8"/>
          <p:cNvSpPr/>
          <p:nvPr/>
        </p:nvSpPr>
        <p:spPr>
          <a:xfrm>
            <a:off x="323850" y="3573463"/>
            <a:ext cx="7380288" cy="1727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755576" y="1556792"/>
            <a:ext cx="7632848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7200" b="1" dirty="0">
                <a:ln w="28575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cs typeface="+mn-cs"/>
              </a:rPr>
              <a:t>Подведение итогов</a:t>
            </a:r>
            <a:endParaRPr lang="ru-RU" sz="7200" b="1" dirty="0">
              <a:ln w="28575">
                <a:solidFill>
                  <a:srgbClr val="FFFF00"/>
                </a:solidFill>
              </a:ln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15616" y="620688"/>
            <a:ext cx="730167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ДО НОВЫХ ВСТРЕЧ!</a:t>
            </a:r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cs typeface="+mn-cs"/>
            </a:endParaRPr>
          </a:p>
        </p:txBody>
      </p:sp>
      <p:pic>
        <p:nvPicPr>
          <p:cNvPr id="31747" name="Рисунок 3" descr="Image0068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43213" y="2133600"/>
            <a:ext cx="3432175" cy="437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484438" y="3284538"/>
            <a:ext cx="14398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1924</a:t>
            </a:r>
            <a:endParaRPr lang="ru-RU" sz="4000" b="1" dirty="0">
              <a:solidFill>
                <a:srgbClr val="00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1331913" y="357188"/>
            <a:ext cx="6264275" cy="1736725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По страницам «</a:t>
            </a:r>
            <a:r>
              <a:rPr lang="ru-RU" sz="2400" b="1" dirty="0" err="1">
                <a:solidFill>
                  <a:srgbClr val="FF0000"/>
                </a:solidFill>
                <a:latin typeface="Arial Black" pitchFamily="34" charset="0"/>
                <a:cs typeface="+mn-cs"/>
              </a:rPr>
              <a:t>Мурзилки</a:t>
            </a:r>
            <a:r>
              <a:rPr lang="ru-RU" sz="2400" b="1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»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-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10</a:t>
            </a:r>
          </a:p>
          <a:p>
            <a:pPr algn="ctr">
              <a:defRPr/>
            </a:pPr>
            <a:endParaRPr lang="ru-RU" sz="2400" dirty="0">
              <a:solidFill>
                <a:schemeClr val="bg1"/>
              </a:solidFill>
              <a:latin typeface="Arial Black" pitchFamily="34" charset="0"/>
              <a:cs typeface="+mn-cs"/>
            </a:endParaRPr>
          </a:p>
          <a:p>
            <a:pPr algn="ctr">
              <a:defRPr/>
            </a:pPr>
            <a:r>
              <a:rPr lang="ru-RU" sz="2400" dirty="0">
                <a:solidFill>
                  <a:schemeClr val="bg1"/>
                </a:solidFill>
                <a:latin typeface="Arial Black" pitchFamily="34" charset="0"/>
                <a:cs typeface="+mn-cs"/>
              </a:rPr>
              <a:t>С какого года издается журнал «</a:t>
            </a:r>
            <a:r>
              <a:rPr lang="ru-RU" sz="2400" dirty="0" err="1">
                <a:solidFill>
                  <a:schemeClr val="bg1"/>
                </a:solidFill>
                <a:latin typeface="Arial Black" pitchFamily="34" charset="0"/>
                <a:cs typeface="+mn-cs"/>
              </a:rPr>
              <a:t>Мурзилка</a:t>
            </a:r>
            <a:r>
              <a:rPr lang="ru-RU" sz="2400" dirty="0">
                <a:solidFill>
                  <a:schemeClr val="bg1"/>
                </a:solidFill>
                <a:latin typeface="Arial Black" pitchFamily="34" charset="0"/>
                <a:cs typeface="+mn-cs"/>
              </a:rPr>
              <a:t>»?</a:t>
            </a:r>
            <a:endParaRPr lang="ru-RU" sz="2400" b="1" dirty="0">
              <a:solidFill>
                <a:schemeClr val="bg1"/>
              </a:solidFill>
              <a:latin typeface="Arial Black" pitchFamily="34" charset="0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00113" y="3284538"/>
            <a:ext cx="14398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1923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484438" y="3284538"/>
            <a:ext cx="14398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/>
              <a:t>1924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67175" y="3284538"/>
            <a:ext cx="144145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1925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51500" y="3284538"/>
            <a:ext cx="144145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1926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5128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0"/>
          <p:cNvSpPr txBox="1">
            <a:spLocks noChangeArrowheads="1"/>
          </p:cNvSpPr>
          <p:nvPr/>
        </p:nvSpPr>
        <p:spPr bwMode="auto">
          <a:xfrm>
            <a:off x="4067175" y="3357563"/>
            <a:ext cx="14414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00CC00"/>
                </a:solidFill>
              </a:rPr>
              <a:t>1937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331913" y="357188"/>
            <a:ext cx="6264275" cy="2144712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По страницам «</a:t>
            </a:r>
            <a:r>
              <a:rPr lang="ru-RU" sz="2400" b="1" dirty="0" err="1">
                <a:solidFill>
                  <a:srgbClr val="FF0000"/>
                </a:solidFill>
                <a:latin typeface="Arial Black" pitchFamily="34" charset="0"/>
                <a:cs typeface="+mn-cs"/>
              </a:rPr>
              <a:t>Мурзилки</a:t>
            </a:r>
            <a:r>
              <a:rPr lang="ru-RU" sz="2400" b="1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»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-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2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0</a:t>
            </a:r>
            <a:endParaRPr lang="ru-RU" sz="2400" b="1" u="sng" dirty="0">
              <a:solidFill>
                <a:srgbClr val="FF0000"/>
              </a:solidFill>
              <a:latin typeface="Arial Black" pitchFamily="34" charset="0"/>
              <a:cs typeface="+mn-cs"/>
            </a:endParaRPr>
          </a:p>
          <a:p>
            <a:pPr algn="ctr">
              <a:defRPr/>
            </a:pPr>
            <a:endParaRPr lang="ru-RU" sz="2400" dirty="0">
              <a:solidFill>
                <a:schemeClr val="bg1"/>
              </a:solidFill>
              <a:latin typeface="Arial Black" pitchFamily="34" charset="0"/>
              <a:cs typeface="+mn-cs"/>
            </a:endParaRPr>
          </a:p>
          <a:p>
            <a:pPr algn="ctr">
              <a:defRPr/>
            </a:pPr>
            <a:r>
              <a:rPr lang="ru-RU" sz="2400" b="1" dirty="0">
                <a:solidFill>
                  <a:schemeClr val="bg1"/>
                </a:solidFill>
                <a:cs typeface="+mn-cs"/>
              </a:rPr>
              <a:t>В </a:t>
            </a:r>
            <a:r>
              <a:rPr lang="ru-RU" sz="2400" b="1" dirty="0">
                <a:solidFill>
                  <a:schemeClr val="bg1"/>
                </a:solidFill>
                <a:cs typeface="+mn-cs"/>
              </a:rPr>
              <a:t>каком году </a:t>
            </a:r>
            <a:r>
              <a:rPr lang="ru-RU" sz="2400" b="1" dirty="0">
                <a:solidFill>
                  <a:schemeClr val="bg1"/>
                </a:solidFill>
                <a:cs typeface="+mn-cs"/>
              </a:rPr>
              <a:t>знаменитый художник </a:t>
            </a:r>
            <a:r>
              <a:rPr lang="ru-RU" sz="2400" b="1" dirty="0">
                <a:solidFill>
                  <a:schemeClr val="bg1"/>
                </a:solidFill>
                <a:cs typeface="+mn-cs"/>
              </a:rPr>
              <a:t>создал </a:t>
            </a:r>
            <a:r>
              <a:rPr lang="ru-RU" sz="2400" b="1" dirty="0">
                <a:solidFill>
                  <a:schemeClr val="bg1"/>
                </a:solidFill>
                <a:cs typeface="+mn-cs"/>
              </a:rPr>
              <a:t>новый образ </a:t>
            </a:r>
            <a:r>
              <a:rPr lang="ru-RU" sz="2400" b="1" dirty="0" err="1">
                <a:solidFill>
                  <a:schemeClr val="bg1"/>
                </a:solidFill>
                <a:cs typeface="+mn-cs"/>
              </a:rPr>
              <a:t>Мурзилки</a:t>
            </a:r>
            <a:r>
              <a:rPr lang="ru-RU" sz="2400" b="1" dirty="0">
                <a:solidFill>
                  <a:schemeClr val="bg1"/>
                </a:solidFill>
                <a:cs typeface="+mn-cs"/>
              </a:rPr>
              <a:t>, сохранившийся до </a:t>
            </a:r>
            <a:r>
              <a:rPr lang="ru-RU" sz="2400" b="1" dirty="0">
                <a:solidFill>
                  <a:schemeClr val="bg1"/>
                </a:solidFill>
                <a:cs typeface="+mn-cs"/>
              </a:rPr>
              <a:t>сих пор?</a:t>
            </a:r>
            <a:endParaRPr lang="ru-RU" sz="2400" b="1" dirty="0">
              <a:solidFill>
                <a:schemeClr val="bg1"/>
              </a:solidFill>
              <a:latin typeface="Arial Black" pitchFamily="34" charset="0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00113" y="3357563"/>
            <a:ext cx="14398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1917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67175" y="3357563"/>
            <a:ext cx="144145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1937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84438" y="3357563"/>
            <a:ext cx="14398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1927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51500" y="3357563"/>
            <a:ext cx="144145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1947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6152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0"/>
          <p:cNvSpPr txBox="1">
            <a:spLocks noChangeArrowheads="1"/>
          </p:cNvSpPr>
          <p:nvPr/>
        </p:nvSpPr>
        <p:spPr bwMode="auto">
          <a:xfrm>
            <a:off x="900113" y="3429000"/>
            <a:ext cx="4683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00CC00"/>
                </a:solidFill>
              </a:rPr>
              <a:t>Один раз в месяц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331913" y="357188"/>
            <a:ext cx="6264275" cy="1736725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По страницам «</a:t>
            </a:r>
            <a:r>
              <a:rPr lang="ru-RU" sz="2400" b="1" dirty="0" err="1">
                <a:solidFill>
                  <a:srgbClr val="FF0000"/>
                </a:solidFill>
                <a:latin typeface="Arial Black" pitchFamily="34" charset="0"/>
                <a:cs typeface="+mn-cs"/>
              </a:rPr>
              <a:t>Мурзилки</a:t>
            </a:r>
            <a:r>
              <a:rPr lang="ru-RU" sz="2400" b="1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»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-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3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0</a:t>
            </a:r>
            <a:endParaRPr lang="ru-RU" sz="2400" b="1" u="sng" dirty="0">
              <a:solidFill>
                <a:srgbClr val="FF0000"/>
              </a:solidFill>
              <a:latin typeface="Arial Black" pitchFamily="34" charset="0"/>
              <a:cs typeface="+mn-cs"/>
            </a:endParaRPr>
          </a:p>
          <a:p>
            <a:pPr algn="ctr">
              <a:defRPr/>
            </a:pPr>
            <a:endParaRPr lang="ru-RU" sz="2400" dirty="0">
              <a:solidFill>
                <a:schemeClr val="bg1"/>
              </a:solidFill>
              <a:latin typeface="Arial Black" pitchFamily="34" charset="0"/>
              <a:cs typeface="+mn-cs"/>
            </a:endParaRPr>
          </a:p>
          <a:p>
            <a:pPr algn="ctr">
              <a:defRPr/>
            </a:pPr>
            <a:r>
              <a:rPr lang="ru-RU" sz="2400" b="1" dirty="0">
                <a:solidFill>
                  <a:schemeClr val="bg1"/>
                </a:solidFill>
                <a:cs typeface="+mn-cs"/>
              </a:rPr>
              <a:t>С какой периодичностью выпускается журнал «</a:t>
            </a:r>
            <a:r>
              <a:rPr lang="ru-RU" sz="2400" b="1" dirty="0" err="1">
                <a:solidFill>
                  <a:schemeClr val="bg1"/>
                </a:solidFill>
                <a:cs typeface="+mn-cs"/>
              </a:rPr>
              <a:t>Мурзилка</a:t>
            </a:r>
            <a:r>
              <a:rPr lang="ru-RU" sz="2400" b="1" dirty="0">
                <a:solidFill>
                  <a:schemeClr val="bg1"/>
                </a:solidFill>
                <a:cs typeface="+mn-cs"/>
              </a:rPr>
              <a:t>»?</a:t>
            </a:r>
            <a:endParaRPr lang="ru-RU" sz="2400" b="1" dirty="0">
              <a:solidFill>
                <a:schemeClr val="bg1"/>
              </a:solidFill>
              <a:latin typeface="Arial Black" pitchFamily="34" charset="0"/>
              <a:cs typeface="+mn-cs"/>
            </a:endParaRPr>
          </a:p>
        </p:txBody>
      </p:sp>
      <p:sp>
        <p:nvSpPr>
          <p:cNvPr id="7172" name="TextBox 6"/>
          <p:cNvSpPr txBox="1">
            <a:spLocks noChangeArrowheads="1"/>
          </p:cNvSpPr>
          <p:nvPr/>
        </p:nvSpPr>
        <p:spPr bwMode="auto">
          <a:xfrm>
            <a:off x="900113" y="2636838"/>
            <a:ext cx="46021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/>
              <a:t>Один раз в неделю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900113" y="3429000"/>
            <a:ext cx="4683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/>
              <a:t>Один раз в месяц</a:t>
            </a:r>
          </a:p>
        </p:txBody>
      </p:sp>
      <p:sp>
        <p:nvSpPr>
          <p:cNvPr id="7174" name="TextBox 8"/>
          <p:cNvSpPr txBox="1">
            <a:spLocks noChangeArrowheads="1"/>
          </p:cNvSpPr>
          <p:nvPr/>
        </p:nvSpPr>
        <p:spPr bwMode="auto">
          <a:xfrm>
            <a:off x="900113" y="4248150"/>
            <a:ext cx="5181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/>
              <a:t>Один раз в полгода</a:t>
            </a:r>
          </a:p>
        </p:txBody>
      </p:sp>
      <p:sp>
        <p:nvSpPr>
          <p:cNvPr id="7175" name="TextBox 9"/>
          <p:cNvSpPr txBox="1">
            <a:spLocks noChangeArrowheads="1"/>
          </p:cNvSpPr>
          <p:nvPr/>
        </p:nvSpPr>
        <p:spPr bwMode="auto">
          <a:xfrm>
            <a:off x="900113" y="5084763"/>
            <a:ext cx="3962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/>
              <a:t>Один раз в год</a:t>
            </a:r>
          </a:p>
        </p:txBody>
      </p:sp>
      <p:pic>
        <p:nvPicPr>
          <p:cNvPr id="7176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0"/>
          <p:cNvSpPr txBox="1">
            <a:spLocks noChangeArrowheads="1"/>
          </p:cNvSpPr>
          <p:nvPr/>
        </p:nvSpPr>
        <p:spPr bwMode="auto">
          <a:xfrm>
            <a:off x="827088" y="2781300"/>
            <a:ext cx="54403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00CC00"/>
                </a:solidFill>
              </a:rPr>
              <a:t>Татьяна Андросенко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331913" y="357188"/>
            <a:ext cx="6264275" cy="2144712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По страницам «</a:t>
            </a:r>
            <a:r>
              <a:rPr lang="ru-RU" sz="2400" b="1" dirty="0" err="1">
                <a:solidFill>
                  <a:srgbClr val="FF0000"/>
                </a:solidFill>
                <a:latin typeface="Arial Black" pitchFamily="34" charset="0"/>
                <a:cs typeface="+mn-cs"/>
              </a:rPr>
              <a:t>Мурзилки</a:t>
            </a:r>
            <a:r>
              <a:rPr lang="ru-RU" sz="2400" b="1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»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-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4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0</a:t>
            </a:r>
            <a:endParaRPr lang="ru-RU" sz="2400" b="1" u="sng" dirty="0">
              <a:solidFill>
                <a:srgbClr val="FF0000"/>
              </a:solidFill>
              <a:latin typeface="Arial Black" pitchFamily="34" charset="0"/>
              <a:cs typeface="+mn-cs"/>
            </a:endParaRPr>
          </a:p>
          <a:p>
            <a:pPr algn="ctr">
              <a:defRPr/>
            </a:pPr>
            <a:endParaRPr lang="ru-RU" sz="2400" dirty="0">
              <a:solidFill>
                <a:schemeClr val="bg1"/>
              </a:solidFill>
              <a:latin typeface="Arial Black" pitchFamily="34" charset="0"/>
              <a:cs typeface="+mn-cs"/>
            </a:endParaRPr>
          </a:p>
          <a:p>
            <a:pPr algn="ctr">
              <a:defRPr/>
            </a:pPr>
            <a:r>
              <a:rPr lang="ru-RU" sz="2400" b="1" dirty="0">
                <a:solidFill>
                  <a:schemeClr val="bg1"/>
                </a:solidFill>
                <a:cs typeface="+mn-cs"/>
              </a:rPr>
              <a:t>Кто является в данный момент главным редактором журнала «</a:t>
            </a:r>
            <a:r>
              <a:rPr lang="ru-RU" sz="2400" b="1" dirty="0" err="1">
                <a:solidFill>
                  <a:schemeClr val="bg1"/>
                </a:solidFill>
                <a:cs typeface="+mn-cs"/>
              </a:rPr>
              <a:t>Мурзилка</a:t>
            </a:r>
            <a:r>
              <a:rPr lang="ru-RU" sz="2400" b="1" dirty="0">
                <a:solidFill>
                  <a:schemeClr val="bg1"/>
                </a:solidFill>
                <a:cs typeface="+mn-cs"/>
              </a:rPr>
              <a:t>»?</a:t>
            </a:r>
            <a:endParaRPr lang="ru-RU" sz="2400" b="1" dirty="0">
              <a:solidFill>
                <a:schemeClr val="bg1"/>
              </a:solidFill>
              <a:latin typeface="Arial Black" pitchFamily="34" charset="0"/>
              <a:cs typeface="+mn-cs"/>
            </a:endParaRPr>
          </a:p>
        </p:txBody>
      </p:sp>
      <p:sp>
        <p:nvSpPr>
          <p:cNvPr id="8196" name="TextBox 6"/>
          <p:cNvSpPr txBox="1">
            <a:spLocks noChangeArrowheads="1"/>
          </p:cNvSpPr>
          <p:nvPr/>
        </p:nvSpPr>
        <p:spPr bwMode="auto">
          <a:xfrm>
            <a:off x="827088" y="5445125"/>
            <a:ext cx="30956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/>
              <a:t>Лев Кассиль</a:t>
            </a:r>
          </a:p>
        </p:txBody>
      </p:sp>
      <p:sp>
        <p:nvSpPr>
          <p:cNvPr id="8197" name="TextBox 7"/>
          <p:cNvSpPr txBox="1">
            <a:spLocks noChangeArrowheads="1"/>
          </p:cNvSpPr>
          <p:nvPr/>
        </p:nvSpPr>
        <p:spPr bwMode="auto">
          <a:xfrm>
            <a:off x="827088" y="4557713"/>
            <a:ext cx="46910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/>
              <a:t>Анатолий Митяев</a:t>
            </a:r>
          </a:p>
        </p:txBody>
      </p:sp>
      <p:sp>
        <p:nvSpPr>
          <p:cNvPr id="8198" name="TextBox 8"/>
          <p:cNvSpPr txBox="1">
            <a:spLocks noChangeArrowheads="1"/>
          </p:cNvSpPr>
          <p:nvPr/>
        </p:nvSpPr>
        <p:spPr bwMode="auto">
          <a:xfrm>
            <a:off x="827088" y="3668713"/>
            <a:ext cx="47545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/>
              <a:t>Алексей Шевелев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27088" y="2781300"/>
            <a:ext cx="54403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/>
              <a:t>Татьяна Андросенко</a:t>
            </a:r>
          </a:p>
        </p:txBody>
      </p:sp>
      <p:pic>
        <p:nvPicPr>
          <p:cNvPr id="8200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2"/>
          <p:cNvSpPr txBox="1">
            <a:spLocks noChangeArrowheads="1"/>
          </p:cNvSpPr>
          <p:nvPr/>
        </p:nvSpPr>
        <p:spPr bwMode="auto">
          <a:xfrm>
            <a:off x="827088" y="5445125"/>
            <a:ext cx="50466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600" b="1">
                <a:solidFill>
                  <a:srgbClr val="00CC00"/>
                </a:solidFill>
              </a:rPr>
              <a:t>Аминада́в Кане́вский</a:t>
            </a:r>
            <a:endParaRPr lang="ru-RU" sz="3600" b="1">
              <a:solidFill>
                <a:srgbClr val="00CC00"/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331913" y="357188"/>
            <a:ext cx="6264275" cy="1736725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По страницам «</a:t>
            </a:r>
            <a:r>
              <a:rPr lang="ru-RU" sz="2400" b="1" dirty="0" err="1">
                <a:solidFill>
                  <a:srgbClr val="FF0000"/>
                </a:solidFill>
                <a:latin typeface="Arial Black" pitchFamily="34" charset="0"/>
                <a:cs typeface="+mn-cs"/>
              </a:rPr>
              <a:t>Мурзилки</a:t>
            </a:r>
            <a:r>
              <a:rPr lang="ru-RU" sz="2400" b="1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»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-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5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0</a:t>
            </a:r>
            <a:endParaRPr lang="ru-RU" sz="2400" b="1" u="sng" dirty="0">
              <a:solidFill>
                <a:srgbClr val="FF0000"/>
              </a:solidFill>
              <a:latin typeface="Arial Black" pitchFamily="34" charset="0"/>
              <a:cs typeface="+mn-cs"/>
            </a:endParaRPr>
          </a:p>
          <a:p>
            <a:pPr algn="ctr">
              <a:defRPr/>
            </a:pPr>
            <a:endParaRPr lang="ru-RU" sz="2400" dirty="0">
              <a:solidFill>
                <a:schemeClr val="bg1"/>
              </a:solidFill>
              <a:latin typeface="Arial Black" pitchFamily="34" charset="0"/>
              <a:cs typeface="+mn-cs"/>
            </a:endParaRPr>
          </a:p>
          <a:p>
            <a:pPr algn="ctr">
              <a:defRPr/>
            </a:pPr>
            <a:r>
              <a:rPr lang="ru-RU" sz="2400" b="1" dirty="0">
                <a:solidFill>
                  <a:schemeClr val="bg1"/>
                </a:solidFill>
                <a:cs typeface="+mn-cs"/>
              </a:rPr>
              <a:t>Назовите художника, который создал новый </a:t>
            </a:r>
            <a:r>
              <a:rPr lang="ru-RU" sz="2400" b="1" dirty="0">
                <a:solidFill>
                  <a:schemeClr val="bg1"/>
                </a:solidFill>
                <a:cs typeface="+mn-cs"/>
              </a:rPr>
              <a:t>образ </a:t>
            </a:r>
            <a:r>
              <a:rPr lang="ru-RU" sz="2400" b="1" dirty="0" err="1">
                <a:solidFill>
                  <a:schemeClr val="bg1"/>
                </a:solidFill>
                <a:cs typeface="+mn-cs"/>
              </a:rPr>
              <a:t>Мурзилки</a:t>
            </a:r>
            <a:r>
              <a:rPr lang="ru-RU" sz="2400" b="1" dirty="0">
                <a:solidFill>
                  <a:schemeClr val="bg1"/>
                </a:solidFill>
                <a:cs typeface="+mn-cs"/>
              </a:rPr>
              <a:t>.</a:t>
            </a:r>
            <a:endParaRPr lang="ru-RU" sz="2400" b="1" dirty="0">
              <a:solidFill>
                <a:schemeClr val="bg1"/>
              </a:solidFill>
              <a:latin typeface="Arial Black" pitchFamily="34" charset="0"/>
              <a:cs typeface="+mn-cs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27088" y="5445125"/>
            <a:ext cx="50466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600" b="1"/>
              <a:t>Аминада́в Кане́вский</a:t>
            </a:r>
            <a:endParaRPr lang="ru-RU" sz="3600" b="1"/>
          </a:p>
        </p:txBody>
      </p:sp>
      <p:sp>
        <p:nvSpPr>
          <p:cNvPr id="9221" name="TextBox 7"/>
          <p:cNvSpPr txBox="1">
            <a:spLocks noChangeArrowheads="1"/>
          </p:cNvSpPr>
          <p:nvPr/>
        </p:nvSpPr>
        <p:spPr bwMode="auto">
          <a:xfrm>
            <a:off x="827088" y="4557713"/>
            <a:ext cx="53276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/>
              <a:t>Александр Семёнов</a:t>
            </a:r>
          </a:p>
        </p:txBody>
      </p:sp>
      <p:sp>
        <p:nvSpPr>
          <p:cNvPr id="9222" name="TextBox 8"/>
          <p:cNvSpPr txBox="1">
            <a:spLocks noChangeArrowheads="1"/>
          </p:cNvSpPr>
          <p:nvPr/>
        </p:nvSpPr>
        <p:spPr bwMode="auto">
          <a:xfrm>
            <a:off x="827088" y="3668713"/>
            <a:ext cx="41005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/>
              <a:t>Анна Хвольсон</a:t>
            </a:r>
          </a:p>
        </p:txBody>
      </p:sp>
      <p:sp>
        <p:nvSpPr>
          <p:cNvPr id="9223" name="TextBox 9"/>
          <p:cNvSpPr txBox="1">
            <a:spLocks noChangeArrowheads="1"/>
          </p:cNvSpPr>
          <p:nvPr/>
        </p:nvSpPr>
        <p:spPr bwMode="auto">
          <a:xfrm>
            <a:off x="827088" y="2781300"/>
            <a:ext cx="34448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/>
              <a:t>Палмер Кокс</a:t>
            </a:r>
          </a:p>
        </p:txBody>
      </p:sp>
      <p:pic>
        <p:nvPicPr>
          <p:cNvPr id="9224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1643063" y="357188"/>
            <a:ext cx="6097587" cy="1123950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Раз словечко – два словечко-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10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2400" dirty="0">
                <a:solidFill>
                  <a:schemeClr val="bg1"/>
                </a:solidFill>
                <a:latin typeface="Arial Black" pitchFamily="34" charset="0"/>
                <a:cs typeface="+mn-cs"/>
              </a:rPr>
              <a:t>Продолжи пословицу</a:t>
            </a:r>
            <a:endParaRPr lang="ru-RU" sz="2400" dirty="0">
              <a:solidFill>
                <a:schemeClr val="bg1"/>
              </a:solidFill>
              <a:latin typeface="Arial Black" pitchFamily="34" charset="0"/>
              <a:cs typeface="+mn-cs"/>
            </a:endParaRPr>
          </a:p>
        </p:txBody>
      </p:sp>
      <p:pic>
        <p:nvPicPr>
          <p:cNvPr id="10243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TextBox 6"/>
          <p:cNvSpPr txBox="1">
            <a:spLocks noChangeArrowheads="1"/>
          </p:cNvSpPr>
          <p:nvPr/>
        </p:nvSpPr>
        <p:spPr bwMode="auto">
          <a:xfrm>
            <a:off x="755650" y="2276475"/>
            <a:ext cx="7985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/>
              <a:t>Кому книга – развлечение , а кому – учение</a:t>
            </a:r>
            <a:r>
              <a:rPr lang="ru-RU"/>
              <a:t>.</a:t>
            </a:r>
          </a:p>
        </p:txBody>
      </p:sp>
      <p:grpSp>
        <p:nvGrpSpPr>
          <p:cNvPr id="2" name="Группа 10"/>
          <p:cNvGrpSpPr>
            <a:grpSpLocks/>
          </p:cNvGrpSpPr>
          <p:nvPr/>
        </p:nvGrpSpPr>
        <p:grpSpPr bwMode="auto">
          <a:xfrm>
            <a:off x="3132138" y="1989138"/>
            <a:ext cx="2376487" cy="1152525"/>
            <a:chOff x="3131840" y="1988840"/>
            <a:chExt cx="2376264" cy="1152128"/>
          </a:xfrm>
        </p:grpSpPr>
        <p:sp useBgFill="1">
          <p:nvSpPr>
            <p:cNvPr id="8" name="Прямоугольник 7"/>
            <p:cNvSpPr/>
            <p:nvPr/>
          </p:nvSpPr>
          <p:spPr>
            <a:xfrm>
              <a:off x="3131840" y="2277665"/>
              <a:ext cx="2376264" cy="86330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0247" name="TextBox 8"/>
            <p:cNvSpPr txBox="1">
              <a:spLocks noChangeArrowheads="1"/>
            </p:cNvSpPr>
            <p:nvPr/>
          </p:nvSpPr>
          <p:spPr bwMode="auto">
            <a:xfrm>
              <a:off x="3779912" y="1988840"/>
              <a:ext cx="1368152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6000" b="1"/>
                <a:t>…</a:t>
              </a:r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1785938" y="428625"/>
            <a:ext cx="6242050" cy="1736725"/>
          </a:xfrm>
          <a:prstGeom prst="round2DiagRect">
            <a:avLst/>
          </a:prstGeom>
          <a:solidFill>
            <a:srgbClr val="FFFF00">
              <a:alpha val="70195"/>
            </a:srgbClr>
          </a:solidFill>
          <a:ln w="762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Раз словечко – два словечко-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 </a:t>
            </a:r>
            <a:r>
              <a:rPr lang="ru-RU" sz="2400" b="1" u="sng" dirty="0">
                <a:solidFill>
                  <a:srgbClr val="FF0000"/>
                </a:solidFill>
                <a:latin typeface="Arial Black" pitchFamily="34" charset="0"/>
                <a:cs typeface="+mn-cs"/>
              </a:rPr>
              <a:t>20</a:t>
            </a:r>
          </a:p>
          <a:p>
            <a:pPr algn="ctr">
              <a:spcBef>
                <a:spcPct val="50000"/>
              </a:spcBef>
              <a:defRPr/>
            </a:pPr>
            <a:endParaRPr lang="ru-RU" sz="2400" b="1" dirty="0">
              <a:solidFill>
                <a:srgbClr val="FF0000"/>
              </a:solidFill>
              <a:latin typeface="Arial Black" pitchFamily="34" charset="0"/>
              <a:cs typeface="+mn-cs"/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sz="2400" dirty="0">
                <a:solidFill>
                  <a:schemeClr val="bg1"/>
                </a:solidFill>
                <a:latin typeface="Arial Black" pitchFamily="34" charset="0"/>
                <a:cs typeface="+mn-cs"/>
              </a:rPr>
              <a:t>Продолжи пословицу.</a:t>
            </a:r>
            <a:endParaRPr lang="ru-RU" sz="2400" dirty="0">
              <a:solidFill>
                <a:schemeClr val="bg1"/>
              </a:solidFill>
              <a:latin typeface="Arial Black" pitchFamily="34" charset="0"/>
              <a:cs typeface="+mn-cs"/>
            </a:endParaRPr>
          </a:p>
        </p:txBody>
      </p:sp>
      <p:pic>
        <p:nvPicPr>
          <p:cNvPr id="11267" name="Picture 45" descr="мур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273925" y="4214813"/>
            <a:ext cx="1870075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Прямоугольник 7"/>
          <p:cNvSpPr>
            <a:spLocks noChangeArrowheads="1"/>
          </p:cNvSpPr>
          <p:nvPr/>
        </p:nvSpPr>
        <p:spPr bwMode="auto">
          <a:xfrm>
            <a:off x="0" y="3105150"/>
            <a:ext cx="9144000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/>
              <a:t>Чему смолоду не научился, того и под старость не будешь знать.</a:t>
            </a:r>
          </a:p>
        </p:txBody>
      </p:sp>
      <p:grpSp>
        <p:nvGrpSpPr>
          <p:cNvPr id="2" name="Группа 8"/>
          <p:cNvGrpSpPr>
            <a:grpSpLocks/>
          </p:cNvGrpSpPr>
          <p:nvPr/>
        </p:nvGrpSpPr>
        <p:grpSpPr bwMode="auto">
          <a:xfrm>
            <a:off x="2268538" y="3500438"/>
            <a:ext cx="4032250" cy="936625"/>
            <a:chOff x="3131840" y="1988840"/>
            <a:chExt cx="2376264" cy="1152128"/>
          </a:xfrm>
        </p:grpSpPr>
        <p:sp useBgFill="1">
          <p:nvSpPr>
            <p:cNvPr id="10" name="Прямоугольник 9"/>
            <p:cNvSpPr/>
            <p:nvPr/>
          </p:nvSpPr>
          <p:spPr>
            <a:xfrm>
              <a:off x="3131840" y="2277848"/>
              <a:ext cx="2376264" cy="8631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1271" name="TextBox 10"/>
            <p:cNvSpPr txBox="1">
              <a:spLocks noChangeArrowheads="1"/>
            </p:cNvSpPr>
            <p:nvPr/>
          </p:nvSpPr>
          <p:spPr bwMode="auto">
            <a:xfrm>
              <a:off x="3779912" y="1988840"/>
              <a:ext cx="1368152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6000" b="1"/>
                <a:t>…</a:t>
              </a:r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FFFF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1754</TotalTime>
  <Words>506</Words>
  <Application>Microsoft Office PowerPoint</Application>
  <PresentationFormat>Экран (4:3)</PresentationFormat>
  <Paragraphs>170</Paragraphs>
  <Slides>29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6" baseType="lpstr">
      <vt:lpstr>Arial</vt:lpstr>
      <vt:lpstr>Times New Roman</vt:lpstr>
      <vt:lpstr>Wingdings 2</vt:lpstr>
      <vt:lpstr>Wingdings</vt:lpstr>
      <vt:lpstr>Wingdings 3</vt:lpstr>
      <vt:lpstr>Arial Black</vt:lpstr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ВиСказ</dc:title>
  <dc:creator>Татка</dc:creator>
  <cp:lastModifiedBy>re</cp:lastModifiedBy>
  <cp:revision>169</cp:revision>
  <dcterms:created xsi:type="dcterms:W3CDTF">2009-10-18T07:22:21Z</dcterms:created>
  <dcterms:modified xsi:type="dcterms:W3CDTF">2015-03-29T14:21:10Z</dcterms:modified>
</cp:coreProperties>
</file>