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4" r:id="rId3"/>
    <p:sldId id="257" r:id="rId4"/>
    <p:sldId id="305" r:id="rId5"/>
    <p:sldId id="258" r:id="rId6"/>
    <p:sldId id="269" r:id="rId7"/>
    <p:sldId id="270" r:id="rId8"/>
    <p:sldId id="291" r:id="rId9"/>
    <p:sldId id="290" r:id="rId10"/>
    <p:sldId id="285" r:id="rId11"/>
    <p:sldId id="289" r:id="rId12"/>
    <p:sldId id="292" r:id="rId13"/>
    <p:sldId id="273" r:id="rId14"/>
    <p:sldId id="282" r:id="rId15"/>
    <p:sldId id="278" r:id="rId16"/>
  </p:sldIdLst>
  <p:sldSz cx="9144000" cy="6858000" type="screen4x3"/>
  <p:notesSz cx="6881813" cy="96615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4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90" autoAdjust="0"/>
  </p:normalViewPr>
  <p:slideViewPr>
    <p:cSldViewPr>
      <p:cViewPr>
        <p:scale>
          <a:sx n="100" d="100"/>
          <a:sy n="100" d="100"/>
        </p:scale>
        <p:origin x="-486" y="10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EF1C6-DF01-4D57-AEE7-187B8E45145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177338"/>
            <a:ext cx="2982913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97313" y="9177338"/>
            <a:ext cx="2982912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C40E9-6744-4E20-8498-1B80B7E6B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6DE03DAD-F678-42CE-BF43-B556E3359BCF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32350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vert="horz" lIns="94531" tIns="47265" rIns="94531" bIns="4726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8102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2539F4B3-25A1-4574-9740-A8D84A952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9F4B3-25A1-4574-9740-A8D84A9529E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FE92-6C23-4CA3-908C-7EE9324229CE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77FD9-0305-408C-A7D6-D76A4CE23260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75C2-0D5C-4889-839A-D29621C133B3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F273-AEEE-41A0-82CE-765493983719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3B0-2C13-47B8-85DE-B8B8A9EF12E0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4CF4A-69C3-4039-8CBF-68DCAEBDC787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02B82-A963-4E5C-8B18-2F3270BAF38E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76AF-0F9C-4B9D-B150-034FBAA518EA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7395-582E-4345-83AD-4F9E25268114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FE15-8C3D-4FA6-A3EB-925C5CCB66C9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CC90A-D1E4-4FFE-920E-09D1B344CB88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09A6F-7DE5-48F3-BF96-DC4F75C4593C}" type="datetime1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gblogs.cisco.com/ru/wp-content/uploads/sites/20/2014/03/research.jpg" TargetMode="External"/><Relationship Id="rId2" Type="http://schemas.openxmlformats.org/officeDocument/2006/relationships/hyperlink" Target="http://www.podelise.ru/tw_files/22009/d-22008873/22008873_html_m743d530c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dn.smokingmeatforums.com/8/83/200x200px-ZC-835eafc3_imagesCAH9ORBW.jpe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      </a:t>
            </a: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Урок математики </a:t>
            </a:r>
            <a:b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rgbClr val="0070C0"/>
                </a:solidFill>
                <a:latin typeface="Arial Black" pitchFamily="34" charset="0"/>
              </a:rPr>
              <a:t>    </a:t>
            </a: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в 1 классе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149080"/>
            <a:ext cx="3096344" cy="2088232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Презентация подготовлена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учителем начальных классов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МБОУ гимназии № 19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города – курорта Кисловодска</a:t>
            </a:r>
          </a:p>
          <a:p>
            <a:pPr algn="just"/>
            <a:r>
              <a:rPr lang="ru-RU" sz="1600" dirty="0" err="1" smtClean="0">
                <a:solidFill>
                  <a:schemeClr val="tx1"/>
                </a:solidFill>
              </a:rPr>
              <a:t>Куртуковой</a:t>
            </a:r>
            <a:r>
              <a:rPr lang="ru-RU" sz="1600" dirty="0" smtClean="0">
                <a:solidFill>
                  <a:schemeClr val="tx1"/>
                </a:solidFill>
              </a:rPr>
              <a:t>  О.А.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88640"/>
            <a:ext cx="9144000" cy="7046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 smtClean="0"/>
              <a:t>                </a:t>
            </a:r>
            <a:r>
              <a:rPr lang="ru-RU" sz="3600" b="1" dirty="0" smtClean="0">
                <a:solidFill>
                  <a:srgbClr val="0070C0"/>
                </a:solidFill>
              </a:rPr>
              <a:t>Каждой задаче - своя схема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371600"/>
            <a:ext cx="8363272" cy="5657800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b="1" dirty="0" smtClean="0"/>
              <a:t>                                                                                                  </a:t>
            </a:r>
          </a:p>
          <a:p>
            <a:endParaRPr lang="ru-RU" sz="1100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</a:t>
            </a:r>
          </a:p>
          <a:p>
            <a:pPr>
              <a:buNone/>
            </a:pPr>
            <a:r>
              <a:rPr lang="ru-RU" b="1" dirty="0" smtClean="0">
                <a:hlinkClick r:id="rId3" action="ppaction://hlinksldjump"/>
              </a:rPr>
              <a:t>                                                                                                                                                      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2204864"/>
            <a:ext cx="3384376" cy="2088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Бабушка принесла 7 морковок, 3 она отдала кроликам. Сколько   морковок осталось у бабушки?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99992" y="2204864"/>
            <a:ext cx="3312368" cy="20162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В коробке лежало 4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кубика , а мячей на 3  больше. Сколько мячей лежало в коробке?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25144"/>
            <a:ext cx="27051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725144"/>
            <a:ext cx="27527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5373216"/>
            <a:ext cx="27527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88640"/>
            <a:ext cx="9144000" cy="7046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   </a:t>
            </a:r>
            <a:r>
              <a:rPr lang="ru-RU" sz="3600" b="1" dirty="0" smtClean="0">
                <a:solidFill>
                  <a:srgbClr val="0070C0"/>
                </a:solidFill>
              </a:rPr>
              <a:t>Каждой задаче – 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свой знак действия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371600"/>
            <a:ext cx="8363272" cy="5657800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b="1" dirty="0" smtClean="0"/>
              <a:t>                                                                                                  </a:t>
            </a:r>
          </a:p>
          <a:p>
            <a:endParaRPr lang="ru-RU" sz="1100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</a:t>
            </a:r>
          </a:p>
          <a:p>
            <a:pPr>
              <a:buNone/>
            </a:pPr>
            <a:r>
              <a:rPr lang="ru-RU" b="1" dirty="0" smtClean="0">
                <a:hlinkClick r:id="rId3" action="ppaction://hlinksldjump"/>
              </a:rPr>
              <a:t>                                                                                                                                                      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2204864"/>
            <a:ext cx="3456384" cy="2088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Бабушка принесла 7 морковок, 3 она отдала кроликам. Сколько   морковок осталось у бабушки?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99992" y="2204864"/>
            <a:ext cx="3528392" cy="2088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В коробке лежало 4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кубика , а мячей на 3  больше. Сколько мячей лежало в коробке?</a:t>
            </a:r>
            <a:endParaRPr lang="ru-RU" sz="2400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941168"/>
            <a:ext cx="685800" cy="70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941168"/>
            <a:ext cx="685800" cy="66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88640"/>
            <a:ext cx="9144000" cy="7046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     </a:t>
            </a:r>
            <a:r>
              <a:rPr lang="ru-RU" sz="4000" b="1" dirty="0" smtClean="0">
                <a:solidFill>
                  <a:srgbClr val="0070C0"/>
                </a:solidFill>
              </a:rPr>
              <a:t>Каждой задаче – </a:t>
            </a:r>
            <a:br>
              <a:rPr lang="ru-RU" sz="4000" b="1" dirty="0" smtClean="0">
                <a:solidFill>
                  <a:srgbClr val="0070C0"/>
                </a:solidFill>
              </a:rPr>
            </a:br>
            <a:r>
              <a:rPr lang="ru-RU" sz="4000" b="1" dirty="0" smtClean="0">
                <a:solidFill>
                  <a:srgbClr val="0070C0"/>
                </a:solidFill>
              </a:rPr>
              <a:t>своё решение</a:t>
            </a:r>
            <a:r>
              <a:rPr lang="ru-RU" sz="3600" dirty="0" smtClean="0"/>
              <a:t> 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371600"/>
            <a:ext cx="8363272" cy="5657800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dirty="0" smtClean="0"/>
              <a:t>4 (м.)</a:t>
            </a:r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dirty="0" smtClean="0"/>
              <a:t>.)</a:t>
            </a:r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b="1" dirty="0" smtClean="0"/>
              <a:t>                                                                                                  </a:t>
            </a:r>
          </a:p>
          <a:p>
            <a:endParaRPr lang="ru-RU" sz="1100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</a:t>
            </a:r>
          </a:p>
          <a:p>
            <a:pPr>
              <a:buNone/>
            </a:pPr>
            <a:r>
              <a:rPr lang="ru-RU" b="1" dirty="0" smtClean="0">
                <a:hlinkClick r:id="rId3" action="ppaction://hlinksldjump"/>
              </a:rPr>
              <a:t>                                                                                                                                                      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1988840"/>
            <a:ext cx="3318520" cy="1944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Бабушка принесла 7 морковок, 3 она отдала кроликам. Сколько   морковок осталось у бабушки?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5976" y="1988840"/>
            <a:ext cx="3168352" cy="1944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В коробке лежало 4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кубика , а мячей на 3  больше. Сколько мячей лежало в коробке?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4293096"/>
            <a:ext cx="2520280" cy="5040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7 - 3 = 4 (м.)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5157192"/>
            <a:ext cx="2664296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4+ 3 =7 (м.)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139952" y="4293096"/>
            <a:ext cx="2520280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7 - 4 = 3 (м.)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11960" y="5229200"/>
            <a:ext cx="2520280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 + 3 =10 (м.)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Оцени свою работу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ru-RU" sz="4200" dirty="0" smtClean="0"/>
              <a:t>  </a:t>
            </a:r>
          </a:p>
          <a:p>
            <a:pPr>
              <a:buNone/>
            </a:pPr>
            <a:r>
              <a:rPr lang="ru-RU" sz="4500" dirty="0" smtClean="0"/>
              <a:t>                  Я все понял,           Не все удалось,          Мне надо больше </a:t>
            </a:r>
          </a:p>
          <a:p>
            <a:pPr>
              <a:buNone/>
            </a:pPr>
            <a:r>
              <a:rPr lang="ru-RU" sz="4500" dirty="0" smtClean="0"/>
              <a:t>                   я молодец!            я могу лучше!             стараться! </a:t>
            </a:r>
          </a:p>
          <a:p>
            <a:pPr>
              <a:buNone/>
            </a:pPr>
            <a:r>
              <a:rPr lang="ru-RU" sz="4500" dirty="0" smtClean="0"/>
              <a:t> </a:t>
            </a:r>
          </a:p>
          <a:p>
            <a:pPr>
              <a:buNone/>
            </a:pPr>
            <a:r>
              <a:rPr lang="ru-RU" sz="3800" dirty="0" smtClean="0"/>
              <a:t>                          </a:t>
            </a:r>
            <a:r>
              <a:rPr lang="ru-RU" sz="3900" b="1" dirty="0" smtClean="0">
                <a:solidFill>
                  <a:srgbClr val="0070C0"/>
                </a:solidFill>
              </a:rPr>
              <a:t> Закончи предложения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>
                <a:ln w="6350">
                  <a:noFill/>
                </a:ln>
                <a:solidFill>
                  <a:schemeClr val="accent2">
                    <a:lumMod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    </a:t>
            </a:r>
            <a:r>
              <a:rPr lang="ru-RU" sz="3800" dirty="0" smtClean="0">
                <a:ln w="6350">
                  <a:noFill/>
                </a:ln>
                <a:solidFill>
                  <a:schemeClr val="accent2">
                    <a:lumMod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Я  узнал…</a:t>
            </a:r>
          </a:p>
          <a:p>
            <a:pPr>
              <a:buNone/>
            </a:pPr>
            <a:r>
              <a:rPr lang="ru-RU" sz="3800" dirty="0" smtClean="0">
                <a:ln w="6350">
                  <a:noFill/>
                </a:ln>
                <a:solidFill>
                  <a:schemeClr val="accent2">
                    <a:lumMod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Я  научился …</a:t>
            </a:r>
          </a:p>
          <a:p>
            <a:pPr>
              <a:buNone/>
            </a:pPr>
            <a:r>
              <a:rPr lang="ru-RU" sz="3800" dirty="0" smtClean="0">
                <a:ln w="6350">
                  <a:noFill/>
                </a:ln>
                <a:solidFill>
                  <a:schemeClr val="accent2">
                    <a:lumMod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У меня получилось…</a:t>
            </a:r>
          </a:p>
          <a:p>
            <a:pPr>
              <a:buNone/>
            </a:pPr>
            <a:r>
              <a:rPr lang="ru-RU" sz="3800" dirty="0" smtClean="0">
                <a:ln w="6350">
                  <a:noFill/>
                </a:ln>
                <a:solidFill>
                  <a:schemeClr val="accent2">
                    <a:lumMod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У меня не получилось…</a:t>
            </a:r>
          </a:p>
          <a:p>
            <a:pPr>
              <a:buNone/>
            </a:pPr>
            <a:r>
              <a:rPr lang="ru-RU" sz="3800" dirty="0" smtClean="0">
                <a:ln w="6350">
                  <a:noFill/>
                </a:ln>
                <a:solidFill>
                  <a:schemeClr val="accent2">
                    <a:lumMod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Мне понравилось …</a:t>
            </a:r>
          </a:p>
          <a:p>
            <a:pPr>
              <a:buNone/>
            </a:pPr>
            <a:r>
              <a:rPr lang="ru-RU" sz="3800" dirty="0" smtClean="0">
                <a:ln w="6350">
                  <a:noFill/>
                </a:ln>
                <a:solidFill>
                  <a:schemeClr val="accent2">
                    <a:lumMod val="1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Мне  не понравилось…</a:t>
            </a:r>
            <a:endParaRPr lang="ru-RU" sz="3800" dirty="0" smtClean="0"/>
          </a:p>
          <a:p>
            <a:pPr>
              <a:buNone/>
            </a:pPr>
            <a:endParaRPr lang="en-US" sz="3800" dirty="0" smtClean="0"/>
          </a:p>
          <a:p>
            <a:pPr>
              <a:buNone/>
            </a:pPr>
            <a:r>
              <a:rPr lang="en-US" sz="3800" dirty="0" smtClean="0"/>
              <a:t>            </a:t>
            </a:r>
            <a:endParaRPr lang="ru-RU" sz="3800" dirty="0"/>
          </a:p>
        </p:txBody>
      </p:sp>
      <p:sp>
        <p:nvSpPr>
          <p:cNvPr id="8" name="Овал 7"/>
          <p:cNvSpPr/>
          <p:nvPr/>
        </p:nvSpPr>
        <p:spPr>
          <a:xfrm>
            <a:off x="6084168" y="1124744"/>
            <a:ext cx="1371600" cy="1219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79912" y="1124744"/>
            <a:ext cx="1371600" cy="1219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0" y="3657600"/>
            <a:ext cx="45719" cy="45719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475656" y="1124744"/>
            <a:ext cx="1371600" cy="1219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Молодцы!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8" name="Picture 2" descr="Applause Gif Animated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627784" y="2204864"/>
            <a:ext cx="3888433" cy="38884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http://www.podelise.ru/tw_files/22009/d-22008873/22008873_html_m743d530c.png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http://gblogs.cisco.com/ru/wp-content/uploads/sites/20/2014/03/research.jpg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</a:t>
            </a:r>
            <a:r>
              <a:rPr lang="en-US" dirty="0" smtClean="0">
                <a:hlinkClick r:id="rId4"/>
              </a:rPr>
              <a:t>://cdn.smokingmeatforums.com/8/83/200x200px-ZC-835eafc3_imagesCAH9ORBW.jpeg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Работа в паре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 descr="Школа раннего развития / Малыш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916832"/>
            <a:ext cx="5256584" cy="3882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468544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80728"/>
            <a:ext cx="8686800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Решите примеры, запишите результаты</a:t>
            </a:r>
          </a:p>
          <a:p>
            <a:pPr>
              <a:buNone/>
            </a:pPr>
            <a:r>
              <a:rPr lang="ru-RU" dirty="0" smtClean="0"/>
              <a:t>               в таблицу и узнаете ключевое слово</a:t>
            </a:r>
          </a:p>
          <a:p>
            <a:endParaRPr lang="ru-RU" dirty="0" smtClean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23728" y="4437112"/>
          <a:ext cx="5616623" cy="865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6728"/>
                <a:gridCol w="936104"/>
                <a:gridCol w="936104"/>
                <a:gridCol w="936104"/>
                <a:gridCol w="936104"/>
                <a:gridCol w="725479"/>
              </a:tblGrid>
              <a:tr h="49998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41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979712" y="3105835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/>
                </a:solidFill>
              </a:rPr>
              <a:t>                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10-1    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Д  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6+2       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               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З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4-1      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Ч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2+3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23728" y="4437112"/>
          <a:ext cx="5616623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546"/>
                <a:gridCol w="924254"/>
                <a:gridCol w="962536"/>
                <a:gridCol w="936104"/>
                <a:gridCol w="936104"/>
                <a:gridCol w="720079"/>
              </a:tblGrid>
              <a:tr h="50977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0344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</a:t>
                      </a:r>
                      <a:endParaRPr lang="ru-RU" sz="2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ru-RU" sz="2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</a:t>
                      </a:r>
                      <a:endParaRPr lang="ru-RU" sz="2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ru-RU" sz="2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Ч</a:t>
                      </a:r>
                      <a:endParaRPr lang="ru-RU" sz="2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ru-RU" sz="2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Тема</a:t>
            </a:r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урока:</a:t>
            </a:r>
            <a:b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 Решение задач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r>
              <a:rPr lang="ru-RU" b="1" dirty="0" smtClean="0">
                <a:solidFill>
                  <a:srgbClr val="0070C0"/>
                </a:solidFill>
              </a:rPr>
              <a:t>Найди и реши задачу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      1) У Милы было 8  игрушек для ёлки.</a:t>
            </a:r>
          </a:p>
          <a:p>
            <a:pPr>
              <a:buNone/>
            </a:pPr>
            <a:r>
              <a:rPr lang="ru-RU" dirty="0" smtClean="0"/>
              <a:t>            2 игрушки разбились.</a:t>
            </a:r>
          </a:p>
          <a:p>
            <a:pPr>
              <a:buNone/>
            </a:pPr>
            <a:r>
              <a:rPr lang="ru-RU" dirty="0" smtClean="0"/>
              <a:t>            Сколько игрушек осталось?</a:t>
            </a:r>
          </a:p>
          <a:p>
            <a:pPr>
              <a:buNone/>
            </a:pPr>
            <a:r>
              <a:rPr lang="ru-RU" dirty="0" smtClean="0"/>
              <a:t>           2) Сначала Коля сделал из бумаги</a:t>
            </a:r>
          </a:p>
          <a:p>
            <a:pPr>
              <a:buNone/>
            </a:pPr>
            <a:r>
              <a:rPr lang="ru-RU" dirty="0" smtClean="0"/>
              <a:t>                    фонарика, потом  ещё 3.</a:t>
            </a:r>
          </a:p>
          <a:p>
            <a:pPr>
              <a:buNone/>
            </a:pPr>
            <a:r>
              <a:rPr lang="ru-RU" dirty="0" smtClean="0"/>
              <a:t>            3) У Лены было  7 мишек, а кукол</a:t>
            </a:r>
          </a:p>
          <a:p>
            <a:pPr>
              <a:buNone/>
            </a:pPr>
            <a:r>
              <a:rPr lang="ru-RU" dirty="0" smtClean="0"/>
              <a:t>            на 3 меньше. Сколько кукол было</a:t>
            </a:r>
          </a:p>
          <a:p>
            <a:pPr>
              <a:buNone/>
            </a:pPr>
            <a:r>
              <a:rPr lang="ru-RU" dirty="0" smtClean="0"/>
              <a:t>            у Лены?</a:t>
            </a:r>
          </a:p>
          <a:p>
            <a:pPr>
              <a:buNone/>
            </a:pPr>
            <a:r>
              <a:rPr lang="ru-RU" dirty="0" smtClean="0"/>
              <a:t>           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3429000"/>
            <a:ext cx="360040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Работа в группах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в групп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057400"/>
            <a:ext cx="5064491" cy="37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88640"/>
            <a:ext cx="9144000" cy="7046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 smtClean="0"/>
              <a:t>                </a:t>
            </a:r>
            <a:r>
              <a:rPr lang="ru-RU" sz="3600" b="1" dirty="0" smtClean="0">
                <a:solidFill>
                  <a:srgbClr val="0070C0"/>
                </a:solidFill>
              </a:rPr>
              <a:t>Каждой задаче - своя схема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371600"/>
            <a:ext cx="8363272" cy="5657800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b="1" dirty="0" smtClean="0"/>
              <a:t>                                                                                                  </a:t>
            </a:r>
          </a:p>
          <a:p>
            <a:endParaRPr lang="ru-RU" sz="1100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</a:t>
            </a:r>
          </a:p>
          <a:p>
            <a:pPr>
              <a:buNone/>
            </a:pPr>
            <a:r>
              <a:rPr lang="ru-RU" b="1" dirty="0" smtClean="0">
                <a:hlinkClick r:id="rId3" action="ppaction://hlinksldjump"/>
              </a:rPr>
              <a:t>                                                                                                                                                      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1988840"/>
            <a:ext cx="3390528" cy="1944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На полке стояло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7 кукол, а медведей на 3 меньше  . Сколько медведей на полке?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5976" y="1988840"/>
            <a:ext cx="3600400" cy="18722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У  Вани было  4 жёлтые и 3 зелёные машины. Сколько всего машин было у Вани?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365104"/>
            <a:ext cx="27051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365104"/>
            <a:ext cx="27527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5157192"/>
            <a:ext cx="27527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88640"/>
            <a:ext cx="9144000" cy="7046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   </a:t>
            </a:r>
            <a:r>
              <a:rPr lang="ru-RU" sz="4000" b="1" dirty="0" smtClean="0">
                <a:solidFill>
                  <a:srgbClr val="0070C0"/>
                </a:solidFill>
              </a:rPr>
              <a:t>Каждой задаче – </a:t>
            </a:r>
            <a:br>
              <a:rPr lang="ru-RU" sz="4000" b="1" dirty="0" smtClean="0">
                <a:solidFill>
                  <a:srgbClr val="0070C0"/>
                </a:solidFill>
              </a:rPr>
            </a:br>
            <a:r>
              <a:rPr lang="ru-RU" sz="4000" b="1" dirty="0" smtClean="0">
                <a:solidFill>
                  <a:srgbClr val="0070C0"/>
                </a:solidFill>
              </a:rPr>
              <a:t>свой знак действия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371600"/>
            <a:ext cx="8363272" cy="5657800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b="1" dirty="0" smtClean="0"/>
              <a:t>                                                                                                  </a:t>
            </a:r>
          </a:p>
          <a:p>
            <a:endParaRPr lang="ru-RU" sz="1100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</a:t>
            </a:r>
          </a:p>
          <a:p>
            <a:pPr>
              <a:buNone/>
            </a:pPr>
            <a:r>
              <a:rPr lang="ru-RU" b="1" dirty="0" smtClean="0">
                <a:hlinkClick r:id="rId3" action="ppaction://hlinksldjump"/>
              </a:rPr>
              <a:t>                                                                                                                                                      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1988840"/>
            <a:ext cx="3390528" cy="1944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На полке стояло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7 кукол, а медведей на 3 меньше  . Сколько медведей на полке?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5976" y="1988840"/>
            <a:ext cx="3600400" cy="18722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У  Вани было  4 жёлтые и 3 зелёные машины. Сколько всего машин было у Вани?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437112"/>
            <a:ext cx="685800" cy="66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437112"/>
            <a:ext cx="685800" cy="70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88640"/>
            <a:ext cx="9144000" cy="7046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       </a:t>
            </a:r>
            <a:r>
              <a:rPr lang="ru-RU" sz="3600" b="1" dirty="0" smtClean="0">
                <a:solidFill>
                  <a:srgbClr val="0070C0"/>
                </a:solidFill>
              </a:rPr>
              <a:t>Каждой задаче – 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своё решение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371600"/>
            <a:ext cx="8363272" cy="5657800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dirty="0" smtClean="0"/>
              <a:t>4 (м.)</a:t>
            </a:r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dirty="0" smtClean="0"/>
              <a:t>.)</a:t>
            </a:r>
          </a:p>
          <a:p>
            <a:endParaRPr lang="ru-RU" sz="1100" b="1" dirty="0" smtClean="0"/>
          </a:p>
          <a:p>
            <a:endParaRPr lang="ru-RU" sz="1100" b="1" dirty="0" smtClean="0"/>
          </a:p>
          <a:p>
            <a:r>
              <a:rPr lang="ru-RU" sz="1100" b="1" dirty="0" smtClean="0"/>
              <a:t>                                                                                                  </a:t>
            </a:r>
          </a:p>
          <a:p>
            <a:endParaRPr lang="ru-RU" sz="1100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</a:t>
            </a:r>
          </a:p>
          <a:p>
            <a:pPr>
              <a:buNone/>
            </a:pPr>
            <a:r>
              <a:rPr lang="ru-RU" b="1" dirty="0" smtClean="0">
                <a:hlinkClick r:id="rId3" action="ppaction://hlinksldjump"/>
              </a:rPr>
              <a:t>                                                                                                                                                      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1988840"/>
            <a:ext cx="3318520" cy="1944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На полке стояло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7 кукол, а медведей на 3 меньше  . Сколько медведей на полке?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5976" y="1988840"/>
            <a:ext cx="3168352" cy="18722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У  Вани было  4 жёлтые и 3 зелёные машины. Сколько всего машин было у Вани?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4365104"/>
            <a:ext cx="2520280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7 - 3 = 4 (м.)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229200"/>
            <a:ext cx="2592288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4+ 3 =7 (м.)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139952" y="4293096"/>
            <a:ext cx="2520280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7 - 4 = 3 (м.)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11960" y="5229200"/>
            <a:ext cx="2520280" cy="43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 + 3 =10 (м.)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536</Words>
  <Application>Microsoft Office PowerPoint</Application>
  <PresentationFormat>Экран (4:3)</PresentationFormat>
  <Paragraphs>404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   Урок математики      в 1 классе</vt:lpstr>
      <vt:lpstr>Работа в паре</vt:lpstr>
      <vt:lpstr>    </vt:lpstr>
      <vt:lpstr> Тема урока:  Решение задач</vt:lpstr>
      <vt:lpstr>    Найди и реши задачу</vt:lpstr>
      <vt:lpstr>Работа в группах</vt:lpstr>
      <vt:lpstr>                Каждой задаче - своя схема</vt:lpstr>
      <vt:lpstr>   Каждой задаче –  свой знак действия</vt:lpstr>
      <vt:lpstr>       Каждой задаче –  своё решение</vt:lpstr>
      <vt:lpstr>                Каждой задаче - своя схема</vt:lpstr>
      <vt:lpstr>   Каждой задаче –  свой знак действия</vt:lpstr>
      <vt:lpstr>     Каждой задаче –  своё решение  </vt:lpstr>
      <vt:lpstr>Оцени свою работу</vt:lpstr>
      <vt:lpstr>Молодцы!</vt:lpstr>
      <vt:lpstr>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Kurtukova</cp:lastModifiedBy>
  <cp:revision>53</cp:revision>
  <dcterms:modified xsi:type="dcterms:W3CDTF">2015-01-29T17:07:47Z</dcterms:modified>
</cp:coreProperties>
</file>