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59" r:id="rId3"/>
    <p:sldId id="263" r:id="rId4"/>
    <p:sldId id="275" r:id="rId5"/>
    <p:sldId id="276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99"/>
    <a:srgbClr val="FFFF66"/>
    <a:srgbClr val="FFFF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2CD8AB-0472-4AE6-9BB2-83A3B368E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3429000"/>
            <a:ext cx="5940425" cy="13684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50" y="32400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41005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557338"/>
            <a:ext cx="1909762" cy="48942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557338"/>
            <a:ext cx="5581650" cy="48942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Obj" preserve="1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8888" y="1557338"/>
            <a:ext cx="6553200" cy="508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176338" y="2133600"/>
            <a:ext cx="3744912" cy="2082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1176338" y="4368800"/>
            <a:ext cx="3744912" cy="2082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half" idx="3"/>
          </p:nvPr>
        </p:nvSpPr>
        <p:spPr>
          <a:xfrm>
            <a:off x="5073650" y="2133600"/>
            <a:ext cx="3746500" cy="4318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6338" y="2133600"/>
            <a:ext cx="3744912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2133600"/>
            <a:ext cx="3746500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1557338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5516563"/>
            <a:ext cx="9144000" cy="1341437"/>
          </a:xfrm>
          <a:prstGeom prst="rect">
            <a:avLst/>
          </a:prstGeom>
          <a:gradFill rotWithShape="1">
            <a:gsLst>
              <a:gs pos="0">
                <a:srgbClr val="765E2F">
                  <a:alpha val="0"/>
                </a:srgbClr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uk-UA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133600"/>
            <a:ext cx="7643812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6.gif"/><Relationship Id="rId2" Type="http://schemas.openxmlformats.org/officeDocument/2006/relationships/slide" Target="slide9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7.xml"/><Relationship Id="rId5" Type="http://schemas.openxmlformats.org/officeDocument/2006/relationships/image" Target="../media/image5.gif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5624513"/>
            <a:ext cx="6048375" cy="69691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Журавлёва М.Ф.</a:t>
            </a:r>
          </a:p>
        </p:txBody>
      </p:sp>
      <p:sp>
        <p:nvSpPr>
          <p:cNvPr id="148484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rgbClr val="FF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/>
              <a:t>Дальше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58599" y="2192090"/>
            <a:ext cx="764279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Подумай и ответь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1125538"/>
            <a:ext cx="8077200" cy="2014537"/>
          </a:xfrm>
        </p:spPr>
        <p:txBody>
          <a:bodyPr/>
          <a:lstStyle/>
          <a:p>
            <a:r>
              <a:rPr lang="ru-RU" sz="3200" b="1" smtClean="0">
                <a:solidFill>
                  <a:schemeClr val="tx1"/>
                </a:solidFill>
              </a:rPr>
              <a:t>Если мы хотим, чтобы нас уважали, то мы также должны иметь _______ к другим людям.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                                                           Кант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5229225"/>
            <a:ext cx="2651125" cy="1068388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4000" b="1" dirty="0"/>
              <a:t>дружба</a:t>
            </a:r>
            <a:endParaRPr lang="ru-RU" sz="4000" b="1" baseline="30000" dirty="0" smtClean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116013" y="3849688"/>
            <a:ext cx="2627312" cy="1152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b="1"/>
              <a:t>уважение</a:t>
            </a:r>
          </a:p>
        </p:txBody>
      </p:sp>
      <p:pic>
        <p:nvPicPr>
          <p:cNvPr id="14950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59563" y="3573463"/>
            <a:ext cx="10414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10" name="AutoShape 6"/>
          <p:cNvSpPr>
            <a:spLocks noChangeArrowheads="1"/>
          </p:cNvSpPr>
          <p:nvPr/>
        </p:nvSpPr>
        <p:spPr bwMode="auto">
          <a:xfrm>
            <a:off x="4284663" y="3357563"/>
            <a:ext cx="1800225" cy="1871662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951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4843463" y="5661025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/>
              <a:t>Дальше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7202488" y="3759200"/>
            <a:ext cx="1041400" cy="10683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9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7"/>
                  </p:tgtEl>
                </p:cond>
              </p:nextCondLst>
            </p:seq>
          </p:childTnLst>
        </p:cTn>
      </p:par>
    </p:tnLst>
    <p:bldLst>
      <p:bldP spid="149510" grpId="0" animBg="1"/>
      <p:bldP spid="149511" grpId="0" animBg="1"/>
      <p:bldP spid="1495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3488" y="3876675"/>
            <a:ext cx="4464050" cy="70485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ru-RU" sz="4000" b="1" smtClean="0"/>
              <a:t>человеколюбие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1258888" y="5013325"/>
            <a:ext cx="4465637" cy="7191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b="1"/>
              <a:t>расположение</a:t>
            </a:r>
          </a:p>
        </p:txBody>
      </p:sp>
      <p:pic>
        <p:nvPicPr>
          <p:cNvPr id="153605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3876675"/>
            <a:ext cx="1041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06" name="AutoShape 6"/>
          <p:cNvSpPr>
            <a:spLocks noChangeArrowheads="1"/>
          </p:cNvSpPr>
          <p:nvPr/>
        </p:nvSpPr>
        <p:spPr bwMode="auto">
          <a:xfrm>
            <a:off x="6804025" y="908050"/>
            <a:ext cx="1800225" cy="1871663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07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091238" y="591343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/>
              <a:t>Дальше</a:t>
            </a:r>
          </a:p>
        </p:txBody>
      </p:sp>
      <p:sp>
        <p:nvSpPr>
          <p:cNvPr id="153608" name="Oval 8"/>
          <p:cNvSpPr>
            <a:spLocks noChangeArrowheads="1"/>
          </p:cNvSpPr>
          <p:nvPr/>
        </p:nvSpPr>
        <p:spPr bwMode="auto">
          <a:xfrm>
            <a:off x="7308850" y="3684588"/>
            <a:ext cx="1041400" cy="10350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2" name="Прямоугольник 1"/>
          <p:cNvSpPr>
            <a:spLocks noChangeArrowheads="1"/>
          </p:cNvSpPr>
          <p:nvPr/>
        </p:nvSpPr>
        <p:spPr bwMode="auto">
          <a:xfrm>
            <a:off x="827088" y="920750"/>
            <a:ext cx="5976937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/>
              <a:t>Секрет успеха в обществе прост: нужна сердечность и _______ к другим.</a:t>
            </a:r>
          </a:p>
          <a:p>
            <a:r>
              <a:rPr lang="ru-RU" sz="3200" b="1"/>
              <a:t>                                (Эмерсон)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5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0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36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03"/>
                  </p:tgtEl>
                </p:cond>
              </p:nextCondLst>
            </p:seq>
          </p:childTnLst>
        </p:cTn>
      </p:par>
    </p:tnLst>
    <p:bldLst>
      <p:bldP spid="153606" grpId="0" animBg="1"/>
      <p:bldP spid="153607" grpId="0" animBg="1"/>
      <p:bldP spid="1536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0450" y="4840288"/>
            <a:ext cx="4195763" cy="735012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4000" b="1" dirty="0" smtClean="0"/>
              <a:t>уважение</a:t>
            </a:r>
            <a:endParaRPr lang="ru-RU" sz="4000" b="1" baseline="30000" dirty="0" smtClean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073150" y="3490913"/>
            <a:ext cx="4205288" cy="7921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b="1"/>
              <a:t>человеколюбие</a:t>
            </a:r>
            <a:endParaRPr lang="ru-RU" sz="4000" b="1">
              <a:solidFill>
                <a:srgbClr val="4D4D4D"/>
              </a:solidFill>
            </a:endParaRPr>
          </a:p>
        </p:txBody>
      </p:sp>
      <p:pic>
        <p:nvPicPr>
          <p:cNvPr id="14950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688" y="4211638"/>
            <a:ext cx="1041400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10" name="AutoShape 6"/>
          <p:cNvSpPr>
            <a:spLocks noChangeArrowheads="1"/>
          </p:cNvSpPr>
          <p:nvPr/>
        </p:nvSpPr>
        <p:spPr bwMode="auto">
          <a:xfrm>
            <a:off x="6516688" y="1701800"/>
            <a:ext cx="1800225" cy="1871663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sp>
        <p:nvSpPr>
          <p:cNvPr id="14951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4D4D4D"/>
                </a:solidFill>
              </a:rPr>
              <a:t>Дальше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6516688" y="3995738"/>
            <a:ext cx="1041400" cy="10683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sp>
        <p:nvSpPr>
          <p:cNvPr id="17416" name="Прямоугольник 2"/>
          <p:cNvSpPr>
            <a:spLocks noChangeArrowheads="1"/>
          </p:cNvSpPr>
          <p:nvPr/>
        </p:nvSpPr>
        <p:spPr bwMode="auto">
          <a:xfrm>
            <a:off x="1089025" y="476250"/>
            <a:ext cx="63277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/>
              <a:t>Если мы хотим быть любимы, то надо также проявить _________(Кант)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9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7"/>
                  </p:tgtEl>
                </p:cond>
              </p:nextCondLst>
            </p:seq>
          </p:childTnLst>
        </p:cTn>
      </p:par>
    </p:tnLst>
    <p:bldLst>
      <p:bldP spid="149510" grpId="0" animBg="1"/>
      <p:bldP spid="149511" grpId="0" animBg="1"/>
      <p:bldP spid="1495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0413" y="1484313"/>
            <a:ext cx="7470775" cy="2095500"/>
          </a:xfrm>
        </p:spPr>
        <p:txBody>
          <a:bodyPr/>
          <a:lstStyle/>
          <a:p>
            <a:r>
              <a:rPr lang="ru-RU" sz="3200" b="1" smtClean="0">
                <a:solidFill>
                  <a:schemeClr val="tx1"/>
                </a:solidFill>
              </a:rPr>
              <a:t>Лучшее, что есть в жизни человека,- это его __________ с другими людьми.                   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                                                 (Кант)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5091113"/>
            <a:ext cx="3868737" cy="744537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4000" b="1" dirty="0"/>
              <a:t>расположение</a:t>
            </a:r>
            <a:endParaRPr lang="ru-RU" sz="4000" b="1" baseline="30000" dirty="0" smtClean="0"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231900" y="4021138"/>
            <a:ext cx="3917950" cy="8651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4000" b="1"/>
              <a:t>дружба</a:t>
            </a:r>
            <a:endParaRPr lang="ru-RU" sz="4000" b="1">
              <a:solidFill>
                <a:srgbClr val="4D4D4D"/>
              </a:solidFill>
            </a:endParaRPr>
          </a:p>
        </p:txBody>
      </p:sp>
      <p:pic>
        <p:nvPicPr>
          <p:cNvPr id="149509" name="Picture 5" descr="j03458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59563" y="4298950"/>
            <a:ext cx="10414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9510" name="AutoShape 6"/>
          <p:cNvSpPr>
            <a:spLocks noChangeArrowheads="1"/>
          </p:cNvSpPr>
          <p:nvPr/>
        </p:nvSpPr>
        <p:spPr bwMode="auto">
          <a:xfrm>
            <a:off x="971550" y="174625"/>
            <a:ext cx="1584325" cy="1670050"/>
          </a:xfrm>
          <a:prstGeom prst="sun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  <p:sp>
        <p:nvSpPr>
          <p:cNvPr id="149511" name="AutoShape 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724525" y="5589588"/>
            <a:ext cx="2879725" cy="647700"/>
          </a:xfrm>
          <a:prstGeom prst="homePlate">
            <a:avLst>
              <a:gd name="adj" fmla="val 111152"/>
            </a:avLst>
          </a:prstGeom>
          <a:solidFill>
            <a:srgbClr val="FFFF6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4D4D4D"/>
                </a:solidFill>
              </a:rPr>
              <a:t>Дальше</a:t>
            </a: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7189788" y="4021138"/>
            <a:ext cx="1041400" cy="10699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solidFill>
                <a:srgbClr val="4D4D4D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95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495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507"/>
                  </p:tgtEl>
                </p:cond>
              </p:nextCondLst>
            </p:seq>
          </p:childTnLst>
        </p:cTn>
      </p:par>
    </p:tnLst>
    <p:bldLst>
      <p:bldP spid="149510" grpId="0" animBg="1"/>
      <p:bldP spid="149511" grpId="0" animBg="1"/>
      <p:bldP spid="1495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908050"/>
            <a:ext cx="6553200" cy="508000"/>
          </a:xfrm>
        </p:spPr>
        <p:txBody>
          <a:bodyPr/>
          <a:lstStyle/>
          <a:p>
            <a:pPr algn="ctr" eaLnBrk="1" hangingPunct="1"/>
            <a:r>
              <a:rPr lang="ru-RU" sz="3200" b="1" smtClean="0">
                <a:solidFill>
                  <a:schemeClr val="tx2"/>
                </a:solidFill>
              </a:rPr>
              <a:t>Оцени себя сам</a:t>
            </a:r>
          </a:p>
        </p:txBody>
      </p:sp>
      <p:pic>
        <p:nvPicPr>
          <p:cNvPr id="19459" name="Picture 7" descr="195">
            <a:hlinkClick r:id="rId2" action="ppaction://hlinksldjump"/>
          </p:cNvPr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092950" y="3284538"/>
            <a:ext cx="989013" cy="1008062"/>
          </a:xfrm>
        </p:spPr>
      </p:pic>
      <p:pic>
        <p:nvPicPr>
          <p:cNvPr id="19460" name="Picture 8" descr="130">
            <a:hlinkClick r:id="rId4" action="ppaction://hlinksldjump"/>
          </p:cNvPr>
          <p:cNvPicPr>
            <a:picLocks noChangeAspect="1" noChangeArrowheads="1" noCrop="1"/>
          </p:cNvPicPr>
          <p:nvPr>
            <p:ph sz="half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067175" y="1557338"/>
            <a:ext cx="1152525" cy="1152525"/>
          </a:xfrm>
        </p:spPr>
      </p:pic>
      <p:pic>
        <p:nvPicPr>
          <p:cNvPr id="19461" name="Picture 9" descr="20070919134519-web[1]">
            <a:hlinkClick r:id="rId6" action="ppaction://hlinksldjump"/>
          </p:cNvPr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7" cstate="email"/>
          <a:srcRect/>
          <a:stretch>
            <a:fillRect/>
          </a:stretch>
        </p:blipFill>
        <p:spPr>
          <a:xfrm>
            <a:off x="684213" y="3068638"/>
            <a:ext cx="2016125" cy="1685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8538" y="1196975"/>
            <a:ext cx="6553200" cy="508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</a:rPr>
              <a:t>Оцени себя сам</a:t>
            </a:r>
          </a:p>
        </p:txBody>
      </p:sp>
      <p:pic>
        <p:nvPicPr>
          <p:cNvPr id="20483" name="Picture 5" descr="20070919134519-web[1]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987675" y="2276475"/>
            <a:ext cx="2879725" cy="2408238"/>
          </a:xfrm>
          <a:noFill/>
        </p:spPr>
      </p:pic>
      <p:sp>
        <p:nvSpPr>
          <p:cNvPr id="20484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Rectangle 9"/>
          <p:cNvSpPr>
            <a:spLocks noChangeArrowheads="1"/>
          </p:cNvSpPr>
          <p:nvPr/>
        </p:nvSpPr>
        <p:spPr bwMode="auto">
          <a:xfrm>
            <a:off x="1619250" y="4941888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4400" b="1" i="1">
                <a:solidFill>
                  <a:srgbClr val="FF0000"/>
                </a:solidFill>
              </a:rPr>
              <a:t>Ты молодец!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1196975"/>
            <a:ext cx="6553200" cy="508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bg2"/>
                </a:solidFill>
              </a:rPr>
              <a:t>Оцени себя сам</a:t>
            </a:r>
          </a:p>
        </p:txBody>
      </p:sp>
      <p:pic>
        <p:nvPicPr>
          <p:cNvPr id="21507" name="Picture 4" descr="130"/>
          <p:cNvPicPr>
            <a:picLocks noChangeAspect="1" noChangeArrowheads="1" noCrop="1"/>
          </p:cNvPicPr>
          <p:nvPr>
            <p:ph sz="half" idx="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779838" y="2060575"/>
            <a:ext cx="1584325" cy="1584325"/>
          </a:xfrm>
          <a:noFill/>
        </p:spPr>
      </p:pic>
      <p:sp>
        <p:nvSpPr>
          <p:cNvPr id="21508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Rectangle 9"/>
          <p:cNvSpPr>
            <a:spLocks noChangeArrowheads="1"/>
          </p:cNvSpPr>
          <p:nvPr/>
        </p:nvSpPr>
        <p:spPr bwMode="auto">
          <a:xfrm>
            <a:off x="1619250" y="4221163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rgbClr val="FF3399"/>
                </a:solidFill>
              </a:rPr>
              <a:t>Хорошо!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1557338"/>
            <a:ext cx="6553200" cy="5080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</a:rPr>
              <a:t>Оцени себя сам</a:t>
            </a:r>
          </a:p>
        </p:txBody>
      </p:sp>
      <p:pic>
        <p:nvPicPr>
          <p:cNvPr id="22531" name="Picture 3" descr="195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24300" y="2708275"/>
            <a:ext cx="1200150" cy="1223963"/>
          </a:xfrm>
          <a:noFill/>
        </p:spPr>
      </p:pic>
      <p:sp>
        <p:nvSpPr>
          <p:cNvPr id="22532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Rectangle 9"/>
          <p:cNvSpPr>
            <a:spLocks noChangeArrowheads="1"/>
          </p:cNvSpPr>
          <p:nvPr/>
        </p:nvSpPr>
        <p:spPr bwMode="auto">
          <a:xfrm>
            <a:off x="1035050" y="4330700"/>
            <a:ext cx="7056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3200" b="1">
                <a:solidFill>
                  <a:schemeClr val="bg2"/>
                </a:solidFill>
              </a:rPr>
              <a:t>Надо больше читать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5">
  <a:themeElements>
    <a:clrScheme name="55 1">
      <a:dk1>
        <a:srgbClr val="4D4D4D"/>
      </a:dk1>
      <a:lt1>
        <a:srgbClr val="FFFFFF"/>
      </a:lt1>
      <a:dk2>
        <a:srgbClr val="4D4D4D"/>
      </a:dk2>
      <a:lt2>
        <a:srgbClr val="000000"/>
      </a:lt2>
      <a:accent1>
        <a:srgbClr val="0066CC"/>
      </a:accent1>
      <a:accent2>
        <a:srgbClr val="3399FF"/>
      </a:accent2>
      <a:accent3>
        <a:srgbClr val="FFFFFF"/>
      </a:accent3>
      <a:accent4>
        <a:srgbClr val="404040"/>
      </a:accent4>
      <a:accent5>
        <a:srgbClr val="AAB8E2"/>
      </a:accent5>
      <a:accent6>
        <a:srgbClr val="2D8AE7"/>
      </a:accent6>
      <a:hlink>
        <a:srgbClr val="33CCFF"/>
      </a:hlink>
      <a:folHlink>
        <a:srgbClr val="CCECFF"/>
      </a:folHlink>
    </a:clrScheme>
    <a:fontScheme name="5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5 1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B8E2"/>
        </a:accent5>
        <a:accent6>
          <a:srgbClr val="2D8AE7"/>
        </a:accent6>
        <a:hlink>
          <a:srgbClr val="33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5 2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339933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5 3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3366CC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DB8E2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5 4">
        <a:dk1>
          <a:srgbClr val="4D4D4D"/>
        </a:dk1>
        <a:lt1>
          <a:srgbClr val="FFFFFF"/>
        </a:lt1>
        <a:dk2>
          <a:srgbClr val="4D4D4D"/>
        </a:dk2>
        <a:lt2>
          <a:srgbClr val="000000"/>
        </a:lt2>
        <a:accent1>
          <a:srgbClr val="003399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2D8AE7"/>
        </a:accent6>
        <a:hlink>
          <a:srgbClr val="FF6600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55</Template>
  <TotalTime>129</TotalTime>
  <Words>102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55</vt:lpstr>
      <vt:lpstr>Слайд 1</vt:lpstr>
      <vt:lpstr>Если мы хотим, чтобы нас уважали, то мы также должны иметь _______ к другим людям.                                                            Кант</vt:lpstr>
      <vt:lpstr>Слайд 3</vt:lpstr>
      <vt:lpstr>Слайд 4</vt:lpstr>
      <vt:lpstr>Лучшее, что есть в жизни человека,- это его __________ с другими людьми.                                                                      (Кант)</vt:lpstr>
      <vt:lpstr>Оцени себя сам</vt:lpstr>
      <vt:lpstr>Оцени себя сам</vt:lpstr>
      <vt:lpstr>Оцени себя сам</vt:lpstr>
      <vt:lpstr>Оцени себя сам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Спряжение глаголов</dc:title>
  <dc:creator>1</dc:creator>
  <cp:lastModifiedBy>re</cp:lastModifiedBy>
  <cp:revision>12</cp:revision>
  <dcterms:created xsi:type="dcterms:W3CDTF">2011-03-24T18:29:05Z</dcterms:created>
  <dcterms:modified xsi:type="dcterms:W3CDTF">2015-03-29T15:09:03Z</dcterms:modified>
</cp:coreProperties>
</file>