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89" r:id="rId3"/>
    <p:sldId id="283" r:id="rId4"/>
    <p:sldId id="282" r:id="rId5"/>
    <p:sldId id="258" r:id="rId6"/>
    <p:sldId id="273" r:id="rId7"/>
    <p:sldId id="275" r:id="rId8"/>
    <p:sldId id="274" r:id="rId9"/>
    <p:sldId id="284" r:id="rId10"/>
    <p:sldId id="290" r:id="rId11"/>
    <p:sldId id="277" r:id="rId12"/>
    <p:sldId id="279" r:id="rId13"/>
    <p:sldId id="285" r:id="rId14"/>
    <p:sldId id="271" r:id="rId15"/>
    <p:sldId id="292" r:id="rId16"/>
    <p:sldId id="286" r:id="rId17"/>
    <p:sldId id="287" r:id="rId18"/>
    <p:sldId id="288" r:id="rId19"/>
    <p:sldId id="268" r:id="rId20"/>
    <p:sldId id="269" r:id="rId21"/>
    <p:sldId id="270" r:id="rId22"/>
    <p:sldId id="2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77" d="100"/>
          <a:sy n="77" d="100"/>
        </p:scale>
        <p:origin x="-485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BF924-AFB1-4353-B094-D576A6820B61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71E22-13A4-45A1-8866-9CAD1DCEF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33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71E22-13A4-45A1-8866-9CAD1DCEF18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77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71E22-13A4-45A1-8866-9CAD1DCEF18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28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71E22-13A4-45A1-8866-9CAD1DCEF18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69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71E22-13A4-45A1-8866-9CAD1DCEF18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66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71E22-13A4-45A1-8866-9CAD1DCEF18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28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71E22-13A4-45A1-8866-9CAD1DCEF18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93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301A-AED0-4F61-B456-CE3FC3EE329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4730-0FAE-475B-A215-F66BFD216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301A-AED0-4F61-B456-CE3FC3EE329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4730-0FAE-475B-A215-F66BFD216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301A-AED0-4F61-B456-CE3FC3EE329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4730-0FAE-475B-A215-F66BFD216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301A-AED0-4F61-B456-CE3FC3EE329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4730-0FAE-475B-A215-F66BFD216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301A-AED0-4F61-B456-CE3FC3EE329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D44730-0FAE-475B-A215-F66BFD216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301A-AED0-4F61-B456-CE3FC3EE329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4730-0FAE-475B-A215-F66BFD216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301A-AED0-4F61-B456-CE3FC3EE329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4730-0FAE-475B-A215-F66BFD216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301A-AED0-4F61-B456-CE3FC3EE329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4730-0FAE-475B-A215-F66BFD216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301A-AED0-4F61-B456-CE3FC3EE329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4730-0FAE-475B-A215-F66BFD216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301A-AED0-4F61-B456-CE3FC3EE329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4730-0FAE-475B-A215-F66BFD216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301A-AED0-4F61-B456-CE3FC3EE329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4730-0FAE-475B-A215-F66BFD216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09301A-AED0-4F61-B456-CE3FC3EE3296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D44730-0FAE-475B-A215-F66BFD216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rth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АТМОСФЕРНОЕ ДАВЛЕНИЕ</a:t>
            </a:r>
            <a:endParaRPr lang="ru-RU" sz="54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Изменение давления с высотой</a:t>
            </a:r>
            <a:endParaRPr lang="ru-RU" sz="4400" dirty="0">
              <a:latin typeface="+mn-lt"/>
            </a:endParaRPr>
          </a:p>
        </p:txBody>
      </p:sp>
      <p:pic>
        <p:nvPicPr>
          <p:cNvPr id="4" name="Picture 2" descr="E:\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208912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11783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ШКОЛА\Desktop\280px-Elbrus_North_195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220072" cy="5976664"/>
          </a:xfrm>
          <a:prstGeom prst="rect">
            <a:avLst/>
          </a:prstGeom>
          <a:noFill/>
        </p:spPr>
      </p:pic>
      <p:pic>
        <p:nvPicPr>
          <p:cNvPr id="4099" name="Picture 3" descr="C:\Users\ШКОЛА\Desktop\imagesCATGO2Y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39027"/>
            <a:ext cx="3923928" cy="51863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92696"/>
            <a:ext cx="208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Эльбрус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-171400"/>
            <a:ext cx="3538736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sz="5300" dirty="0" smtClean="0">
                <a:latin typeface="+mn-lt"/>
              </a:rPr>
              <a:t>Альтиметр</a:t>
            </a:r>
            <a:endParaRPr lang="ru-RU" sz="5300" dirty="0">
              <a:latin typeface="+mn-lt"/>
            </a:endParaRPr>
          </a:p>
        </p:txBody>
      </p:sp>
      <p:pic>
        <p:nvPicPr>
          <p:cNvPr id="1026" name="Picture 2" descr="C:\Users\ШКОЛА\Desktop\Атмосферное давление\фото АД\over_clouds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148064" cy="6597352"/>
          </a:xfrm>
          <a:prstGeom prst="rect">
            <a:avLst/>
          </a:prstGeom>
          <a:noFill/>
        </p:spPr>
      </p:pic>
      <p:pic>
        <p:nvPicPr>
          <p:cNvPr id="1027" name="Picture 3" descr="C:\Users\ШКОЛА\Desktop\Атмосферное давление\фото АД\altimetr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995936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esktop\pic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 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28604"/>
            <a:ext cx="9144000" cy="5929354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5796136" cy="10527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Образование ветра</a:t>
            </a:r>
            <a:endParaRPr lang="ru-RU" sz="4400" dirty="0">
              <a:latin typeface="+mn-lt"/>
            </a:endParaRPr>
          </a:p>
        </p:txBody>
      </p:sp>
      <p:pic>
        <p:nvPicPr>
          <p:cNvPr id="2050" name="Picture 2" descr="C:\Users\vadim\Desktop\img--i-176445-w-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3635897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adim\Desktop\0003-003-Glavnaja-prichina-obrazovanija-vetra-eto-raznitsa-v-atmosfern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583922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9980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ШКОЛА\Desktop\Атмосферное давление\фото АД\820587_l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4716016" cy="3140968"/>
          </a:xfrm>
          <a:prstGeom prst="rect">
            <a:avLst/>
          </a:prstGeom>
          <a:noFill/>
        </p:spPr>
      </p:pic>
      <p:pic>
        <p:nvPicPr>
          <p:cNvPr id="2051" name="Picture 3" descr="C:\Users\ШКОЛА\Desktop\Атмосферное давление\фото АД\1282576940_veter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"/>
            <a:ext cx="4355976" cy="6858000"/>
          </a:xfrm>
          <a:prstGeom prst="rect">
            <a:avLst/>
          </a:prstGeom>
          <a:noFill/>
        </p:spPr>
      </p:pic>
      <p:pic>
        <p:nvPicPr>
          <p:cNvPr id="2052" name="Picture 4" descr="C:\Users\ШКОЛА\Desktop\Атмосферное давление\фото АД\veter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60032" cy="37170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fg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97500" cy="4437112"/>
          </a:xfrm>
          <a:prstGeom prst="rect">
            <a:avLst/>
          </a:prstGeom>
          <a:noFill/>
        </p:spPr>
      </p:pic>
      <p:pic>
        <p:nvPicPr>
          <p:cNvPr id="3074" name="Picture 2" descr="C:\Users\ШКОЛА\Desktop\_________________4f0ae16db7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63700"/>
            <a:ext cx="5076056" cy="5194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809391"/>
            <a:ext cx="657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Рыба прилипала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ШКОЛА\Desktop\__1_~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4149080"/>
          </a:xfrm>
          <a:prstGeom prst="rect">
            <a:avLst/>
          </a:prstGeom>
          <a:noFill/>
        </p:spPr>
      </p:pic>
      <p:pic>
        <p:nvPicPr>
          <p:cNvPr id="4099" name="Picture 3" descr="C:\Users\ШКОЛА\Desktop\f2910a2c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109020" cy="2479204"/>
          </a:xfrm>
          <a:prstGeom prst="rect">
            <a:avLst/>
          </a:prstGeom>
          <a:noFill/>
        </p:spPr>
      </p:pic>
      <p:pic>
        <p:nvPicPr>
          <p:cNvPr id="9" name="Picture 2" descr="E:\43497471447bbf25f560e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4067944" cy="33745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E:\Lungs_R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642918"/>
            <a:ext cx="6667500" cy="5572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036496" cy="43925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dirty="0" smtClean="0"/>
              <a:t>1</a:t>
            </a:r>
            <a:r>
              <a:rPr lang="ru-RU" sz="3600" dirty="0"/>
              <a:t>. Выяснить как впервые было измерено </a:t>
            </a:r>
            <a:r>
              <a:rPr lang="ru-RU" sz="3600" dirty="0" smtClean="0"/>
              <a:t>  атмосферное </a:t>
            </a:r>
            <a:r>
              <a:rPr lang="ru-RU" sz="3600" dirty="0"/>
              <a:t>давление.</a:t>
            </a:r>
          </a:p>
          <a:p>
            <a:pPr marL="137160" indent="0">
              <a:buNone/>
            </a:pPr>
            <a:r>
              <a:rPr lang="ru-RU" sz="3600" dirty="0"/>
              <a:t> 2. Познакомиться с устройством барометра. </a:t>
            </a:r>
          </a:p>
          <a:p>
            <a:pPr marL="137160" indent="0">
              <a:buNone/>
            </a:pPr>
            <a:r>
              <a:rPr lang="ru-RU" sz="3600" dirty="0"/>
              <a:t> 3. Установить как изменяется атмосферное </a:t>
            </a:r>
            <a:r>
              <a:rPr lang="ru-RU" sz="3600" dirty="0" smtClean="0"/>
              <a:t>    давление </a:t>
            </a:r>
            <a:r>
              <a:rPr lang="ru-RU" sz="3600" dirty="0"/>
              <a:t>с высотой </a:t>
            </a:r>
          </a:p>
        </p:txBody>
      </p:sp>
    </p:spTree>
    <p:extLst>
      <p:ext uri="{BB962C8B-B14F-4D97-AF65-F5344CB8AC3E}">
        <p14:creationId xmlns:p14="http://schemas.microsoft.com/office/powerpoint/2010/main" xmlns="" val="20807410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1007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680520" cy="4149080"/>
          </a:xfrm>
          <a:prstGeom prst="rect">
            <a:avLst/>
          </a:prstGeom>
          <a:noFill/>
        </p:spPr>
      </p:pic>
      <p:pic>
        <p:nvPicPr>
          <p:cNvPr id="5122" name="Picture 2" descr="C:\Users\ШКОЛА\Desktop\Fr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3491" y="188640"/>
            <a:ext cx="4910509" cy="41044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85728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11430"/>
                <a:gradFill>
                  <a:gsLst>
                    <a:gs pos="0">
                      <a:srgbClr val="9FB8CD">
                        <a:tint val="70000"/>
                        <a:satMod val="245000"/>
                      </a:srgbClr>
                    </a:gs>
                    <a:gs pos="75000">
                      <a:srgbClr val="9FB8C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B8C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ВЫВОДЫ</a:t>
            </a:r>
            <a:endParaRPr lang="ru-RU" sz="4800" b="1" dirty="0">
              <a:ln w="11430"/>
              <a:gradFill>
                <a:gsLst>
                  <a:gs pos="0">
                    <a:srgbClr val="9FB8CD">
                      <a:tint val="70000"/>
                      <a:satMod val="245000"/>
                    </a:srgbClr>
                  </a:gs>
                  <a:gs pos="75000">
                    <a:srgbClr val="9FB8CD">
                      <a:tint val="90000"/>
                      <a:shade val="60000"/>
                      <a:satMod val="240000"/>
                    </a:srgbClr>
                  </a:gs>
                  <a:gs pos="100000">
                    <a:srgbClr val="9FB8C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999111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1700" algn="l"/>
                <a:tab pos="3898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1) Атмосферное давление создаётся гравитационным       притяжением воздуха к Земле.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1700" algn="l"/>
                <a:tab pos="38989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1700" algn="l"/>
                <a:tab pos="3898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2) Атмосферное давление зависит от высоты.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1700" algn="l"/>
                <a:tab pos="38989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1700" algn="l"/>
                <a:tab pos="38989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3)Атмосферное давление влияет на неравномерное распределение осадков.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Закрепление</a:t>
            </a:r>
            <a:endParaRPr lang="ru-RU" sz="4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1. Что такое атмосферное давление?</a:t>
            </a:r>
          </a:p>
          <a:p>
            <a:pPr marL="137160" indent="0">
              <a:buNone/>
            </a:pPr>
            <a:r>
              <a:rPr lang="ru-RU" dirty="0"/>
              <a:t>2. За счёт чего возникает атмосферное давление?</a:t>
            </a:r>
          </a:p>
          <a:p>
            <a:pPr marL="137160" indent="0">
              <a:buNone/>
            </a:pPr>
            <a:r>
              <a:rPr lang="ru-RU" dirty="0"/>
              <a:t>3. Какой прибор используется для определения атмосферного давления?</a:t>
            </a:r>
          </a:p>
          <a:p>
            <a:pPr marL="137160" indent="0">
              <a:buNone/>
            </a:pPr>
            <a:r>
              <a:rPr lang="ru-RU" dirty="0"/>
              <a:t>4. Что происходит с атмосферным давлением при подъёме вверх?</a:t>
            </a:r>
          </a:p>
          <a:p>
            <a:pPr marL="137160" indent="0">
              <a:buNone/>
            </a:pPr>
            <a:r>
              <a:rPr lang="ru-RU" dirty="0"/>
              <a:t>5. Альпинисты поднялись на высочайшую вершину Кавказа гору Эльбрус, высота которой 5642 м. Какое атмосферное давление они там будут ощущать?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5976" y="0"/>
            <a:ext cx="4788024" cy="6858000"/>
          </a:xfrm>
        </p:spPr>
        <p:txBody>
          <a:bodyPr>
            <a:normAutofit fontScale="92500"/>
          </a:bodyPr>
          <a:lstStyle/>
          <a:p>
            <a:pPr marL="137160" indent="0" algn="just">
              <a:buNone/>
            </a:pPr>
            <a:r>
              <a:rPr lang="ru-RU" dirty="0" smtClean="0"/>
              <a:t>Атмосфера оживляет Землю.</a:t>
            </a:r>
          </a:p>
          <a:p>
            <a:pPr marL="137160" indent="0" algn="just">
              <a:buNone/>
            </a:pPr>
            <a:r>
              <a:rPr lang="ru-RU" dirty="0" smtClean="0"/>
              <a:t>Океаны, моря, реки, ручьи, леса,</a:t>
            </a:r>
          </a:p>
          <a:p>
            <a:pPr marL="137160" indent="0" algn="just">
              <a:buNone/>
            </a:pPr>
            <a:r>
              <a:rPr lang="ru-RU" dirty="0" smtClean="0"/>
              <a:t>растения, животные, человек-всё</a:t>
            </a:r>
          </a:p>
          <a:p>
            <a:pPr marL="137160" indent="0" algn="just">
              <a:buNone/>
            </a:pPr>
            <a:r>
              <a:rPr lang="ru-RU" dirty="0" smtClean="0"/>
              <a:t>живёт в атмосфере и благодаря ей.</a:t>
            </a:r>
          </a:p>
          <a:p>
            <a:pPr marL="137160" indent="0" algn="just">
              <a:buNone/>
            </a:pPr>
            <a:r>
              <a:rPr lang="ru-RU" dirty="0" smtClean="0"/>
              <a:t>Земля плавает в воздушном океане;</a:t>
            </a:r>
          </a:p>
          <a:p>
            <a:pPr marL="137160" indent="0" algn="just">
              <a:buNone/>
            </a:pPr>
            <a:r>
              <a:rPr lang="ru-RU" dirty="0" smtClean="0"/>
              <a:t>его волны омывают как вершины гор, так и их подножия; а мы живём на дне этого океана, со всех сторон им охваченные, насквозь им проникнутые…Ни кто иной, как она покрывает зеленью наши поля и луга, питает и нежный цветок, которым  мы любуемся, и громадное,                 многовековое  дерево, запасающее   работу  солнечного луча для того, чтобы отдать нам её впоследствии.</a:t>
            </a:r>
          </a:p>
          <a:p>
            <a:pPr algn="just">
              <a:buNone/>
            </a:pPr>
            <a:r>
              <a:rPr lang="ru-RU" dirty="0" smtClean="0"/>
              <a:t>                            </a:t>
            </a:r>
            <a:r>
              <a:rPr lang="ru-RU" dirty="0" err="1" smtClean="0"/>
              <a:t>Камилл</a:t>
            </a:r>
            <a:r>
              <a:rPr lang="ru-RU" dirty="0" smtClean="0"/>
              <a:t> </a:t>
            </a:r>
            <a:r>
              <a:rPr lang="ru-RU" dirty="0" err="1" smtClean="0"/>
              <a:t>Фламмарион</a:t>
            </a:r>
            <a:endParaRPr lang="ru-RU" dirty="0"/>
          </a:p>
        </p:txBody>
      </p:sp>
      <p:pic>
        <p:nvPicPr>
          <p:cNvPr id="3074" name="Picture 2" descr="C:\Users\ШКОЛА\Desktop\camille-flammario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47971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7" y="1052736"/>
            <a:ext cx="4499993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Горизонт Земли</a:t>
            </a:r>
          </a:p>
          <a:p>
            <a:pPr>
              <a:buNone/>
            </a:pPr>
            <a:r>
              <a:rPr lang="ru-RU" sz="3200" smtClean="0"/>
              <a:t>    окружён </a:t>
            </a:r>
            <a:r>
              <a:rPr lang="ru-RU" sz="3200" dirty="0" smtClean="0"/>
              <a:t>ореолом нежно - </a:t>
            </a:r>
            <a:r>
              <a:rPr lang="ru-RU" sz="3200" dirty="0" err="1" smtClean="0"/>
              <a:t>голубого</a:t>
            </a:r>
            <a:r>
              <a:rPr lang="ru-RU" sz="3200" dirty="0" smtClean="0"/>
              <a:t>  цвета, который постепенно темнеет, становясь бирюзовым, синим, фиолетовым и, наконец, переходит в черный цвет…</a:t>
            </a:r>
            <a:endParaRPr lang="ru-RU" sz="3200" dirty="0"/>
          </a:p>
        </p:txBody>
      </p:sp>
      <p:pic>
        <p:nvPicPr>
          <p:cNvPr id="2050" name="Picture 2" descr="C:\Users\ШКОЛА\Desktop\Атмосферное давление\фото АД\titov_gs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96" y="0"/>
            <a:ext cx="4266220" cy="49716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085184"/>
            <a:ext cx="4932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лётчик-космонавт </a:t>
            </a:r>
          </a:p>
          <a:p>
            <a:r>
              <a:rPr lang="ru-RU" sz="2800" dirty="0" smtClean="0"/>
              <a:t>      Герман Степанович Титов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0"/>
            <a:ext cx="7000924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Опыт Торричелли</a:t>
            </a:r>
            <a:endParaRPr lang="ru-RU" sz="4400" dirty="0">
              <a:latin typeface="+mn-lt"/>
            </a:endParaRPr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1268760"/>
            <a:ext cx="2304256" cy="3024336"/>
          </a:xfrm>
        </p:spPr>
      </p:pic>
      <p:pic>
        <p:nvPicPr>
          <p:cNvPr id="5" name="Picture 2" descr="C:\Users\ШКОЛА\Desktop\1302171420_04-21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68760"/>
            <a:ext cx="3096344" cy="3168352"/>
          </a:xfrm>
          <a:prstGeom prst="rect">
            <a:avLst/>
          </a:prstGeom>
          <a:noFill/>
        </p:spPr>
      </p:pic>
      <p:pic>
        <p:nvPicPr>
          <p:cNvPr id="6" name="Picture 2" descr="E:\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21088"/>
            <a:ext cx="5544616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ШКОЛА\Desktop\0010-010-Opyt-Torrichell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Барометры</a:t>
            </a:r>
            <a:endParaRPr lang="ru-RU" sz="4800" dirty="0">
              <a:latin typeface="+mn-lt"/>
            </a:endParaRPr>
          </a:p>
        </p:txBody>
      </p:sp>
      <p:pic>
        <p:nvPicPr>
          <p:cNvPr id="2050" name="Picture 2" descr="C:\Users\ШКОЛА\Desktop\f075_08a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700808"/>
            <a:ext cx="1333500" cy="2520280"/>
          </a:xfrm>
          <a:prstGeom prst="rect">
            <a:avLst/>
          </a:prstGeom>
          <a:noFill/>
        </p:spPr>
      </p:pic>
      <p:pic>
        <p:nvPicPr>
          <p:cNvPr id="2052" name="Picture 4" descr="C:\Users\ШКОЛА\Desktop\0023-023-Barometr-aneroid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00200"/>
            <a:ext cx="6732239" cy="5257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КОЛА\Desktop\AtmosferDavleni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281</Words>
  <Application>Microsoft Office PowerPoint</Application>
  <PresentationFormat>Экран (4:3)</PresentationFormat>
  <Paragraphs>41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Задачи</vt:lpstr>
      <vt:lpstr>Слайд 3</vt:lpstr>
      <vt:lpstr>Слайд 4</vt:lpstr>
      <vt:lpstr>Слайд 5</vt:lpstr>
      <vt:lpstr>Опыт Торричелли</vt:lpstr>
      <vt:lpstr>Слайд 7</vt:lpstr>
      <vt:lpstr>Барометры</vt:lpstr>
      <vt:lpstr>Слайд 9</vt:lpstr>
      <vt:lpstr>Изменение давления с высотой</vt:lpstr>
      <vt:lpstr>Слайд 11</vt:lpstr>
      <vt:lpstr>        Альтиметр</vt:lpstr>
      <vt:lpstr>Слайд 13</vt:lpstr>
      <vt:lpstr>Слайд 14</vt:lpstr>
      <vt:lpstr>Образование ветра</vt:lpstr>
      <vt:lpstr>Слайд 16</vt:lpstr>
      <vt:lpstr>Слайд 17</vt:lpstr>
      <vt:lpstr>Слайд 18</vt:lpstr>
      <vt:lpstr>Слайд 19</vt:lpstr>
      <vt:lpstr>Слайд 20</vt:lpstr>
      <vt:lpstr>Слайд 21</vt:lpstr>
      <vt:lpstr>Закрепление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660</dc:creator>
  <cp:lastModifiedBy>Скапцова</cp:lastModifiedBy>
  <cp:revision>34</cp:revision>
  <dcterms:created xsi:type="dcterms:W3CDTF">2008-12-22T14:07:00Z</dcterms:created>
  <dcterms:modified xsi:type="dcterms:W3CDTF">2015-01-30T09:02:53Z</dcterms:modified>
</cp:coreProperties>
</file>