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6" r:id="rId2"/>
    <p:sldId id="268" r:id="rId3"/>
    <p:sldId id="269" r:id="rId4"/>
    <p:sldId id="278" r:id="rId5"/>
    <p:sldId id="270" r:id="rId6"/>
    <p:sldId id="271" r:id="rId7"/>
    <p:sldId id="273" r:id="rId8"/>
    <p:sldId id="262" r:id="rId9"/>
    <p:sldId id="264" r:id="rId10"/>
    <p:sldId id="265" r:id="rId11"/>
    <p:sldId id="266" r:id="rId12"/>
    <p:sldId id="267" r:id="rId13"/>
    <p:sldId id="277" r:id="rId14"/>
    <p:sldId id="276" r:id="rId15"/>
    <p:sldId id="279" r:id="rId16"/>
    <p:sldId id="280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0066"/>
    <a:srgbClr val="FF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8" autoAdjust="0"/>
    <p:restoredTop sz="94664" autoAdjust="0"/>
  </p:normalViewPr>
  <p:slideViewPr>
    <p:cSldViewPr>
      <p:cViewPr>
        <p:scale>
          <a:sx n="50" d="100"/>
          <a:sy n="50" d="100"/>
        </p:scale>
        <p:origin x="-52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03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3D3E5-1F21-46C6-BD84-BD0B3479C4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C7A6EF-3A1E-4C6C-9785-D1981F6A3C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B0F660-9E59-4818-B439-F5A4922D4F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Заголовок, текст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F65994-8C3D-44FC-A334-C878A4DEF0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1DDD61-F6FA-4A25-B8DB-25C94AF30B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868AC6-3CB7-4B13-BFA1-71FCFEBDD1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BF452-A9D3-4E04-B5DC-9BDBE3EB19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10120-3E9E-4168-B7C3-487615FD21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755BD-61D8-47E3-891D-ACB19E5FCC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A7C2C-0B5D-4271-AE55-49F6CDC716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26E20F-67AB-46F2-9E22-95CE07B555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D4340-A6EF-420C-A8D8-D757AEA015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28FBE59-706A-4DA3-B61D-12F34C83CF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506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506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4506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506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506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507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507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507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507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507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507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507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507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508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sp>
            <p:nvSpPr>
              <p:cNvPr id="4508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08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08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508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508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508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508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508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509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509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509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4509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509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509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510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510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2" y="328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510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2" y="178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510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510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01" y="893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510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2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510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510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51" y="138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sp>
          <p:nvSpPr>
            <p:cNvPr id="4510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1524000"/>
            <a:ext cx="5888038" cy="2514600"/>
          </a:xfrm>
        </p:spPr>
        <p:txBody>
          <a:bodyPr/>
          <a:lstStyle/>
          <a:p>
            <a:pPr eaLnBrk="1" hangingPunct="1">
              <a:defRPr/>
            </a:pP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>Русская фразеология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696200" cy="2133600"/>
          </a:xfrm>
        </p:spPr>
        <p:txBody>
          <a:bodyPr/>
          <a:lstStyle/>
          <a:p>
            <a:pPr marL="369888" lvl="1" indent="-65088" eaLnBrk="1" hangingPunct="1">
              <a:buFontTx/>
              <a:buNone/>
            </a:pPr>
            <a:r>
              <a:rPr lang="ru-RU" smtClean="0"/>
              <a:t>	</a:t>
            </a:r>
          </a:p>
        </p:txBody>
      </p:sp>
      <p:pic>
        <p:nvPicPr>
          <p:cNvPr id="12291" name="Picture 6" descr="http://uchitel-slovesnosti.ru/1000/59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4800" y="533400"/>
            <a:ext cx="37592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8" descr="http://uchitel-slovesnosti.ru/1000/27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00525" y="838200"/>
            <a:ext cx="4037013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10" descr="http://uchitel-slovesnosti.ru/1000/11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971800" y="3886200"/>
            <a:ext cx="353695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381000"/>
            <a:ext cx="7696200" cy="4953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	</a:t>
            </a:r>
            <a:r>
              <a:rPr lang="ru-RU" sz="3600" smtClean="0">
                <a:solidFill>
                  <a:srgbClr val="00B050"/>
                </a:solidFill>
              </a:rPr>
              <a:t>Составить фразеологизмы</a:t>
            </a:r>
          </a:p>
          <a:p>
            <a:pPr eaLnBrk="1" hangingPunct="1">
              <a:buFontTx/>
              <a:buNone/>
            </a:pPr>
            <a:endParaRPr lang="ru-RU" sz="3600" smtClean="0">
              <a:solidFill>
                <a:srgbClr val="00B05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81000" y="1397000"/>
          <a:ext cx="7772400" cy="494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091"/>
                <a:gridCol w="2119745"/>
                <a:gridCol w="2433782"/>
                <a:gridCol w="243378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Бежать 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На себе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Пять пальцев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Работать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на чистую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волосы</a:t>
                      </a:r>
                      <a:endParaRPr lang="ru-RU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3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Знать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яйца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воду</a:t>
                      </a:r>
                      <a:endParaRPr lang="ru-RU" sz="2400" b="1" dirty="0"/>
                    </a:p>
                  </a:txBody>
                  <a:tcPr/>
                </a:tc>
              </a:tr>
              <a:tr h="46228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4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Рождённый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сор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голову</a:t>
                      </a:r>
                      <a:endParaRPr lang="ru-RU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5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Рвать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под одну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летать</a:t>
                      </a:r>
                      <a:r>
                        <a:rPr lang="ru-RU" sz="2400" b="1" baseline="0" dirty="0" smtClean="0"/>
                        <a:t> не может</a:t>
                      </a:r>
                      <a:endParaRPr lang="ru-RU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6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Выводить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грех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не стоит</a:t>
                      </a:r>
                      <a:endParaRPr lang="ru-RU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7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Выеденного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как</a:t>
                      </a:r>
                      <a:r>
                        <a:rPr lang="ru-RU" sz="2400" b="1" baseline="0" dirty="0" smtClean="0"/>
                        <a:t> свои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гребёнку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8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Вынести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ползать</a:t>
                      </a:r>
                      <a:r>
                        <a:rPr lang="ru-RU" sz="2400" dirty="0" smtClean="0"/>
                        <a:t>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на душу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9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Стричь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спустя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из избы</a:t>
                      </a:r>
                      <a:endParaRPr lang="ru-RU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Брать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сломя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рукава</a:t>
                      </a:r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229600" cy="5334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z="3600" smtClean="0">
                <a:solidFill>
                  <a:srgbClr val="00B050"/>
                </a:solidFill>
              </a:rPr>
              <a:t>Найти фразеологизмы, определить их синтаксическую роль</a:t>
            </a:r>
            <a:endParaRPr lang="ru-RU" sz="3600" smtClean="0"/>
          </a:p>
          <a:p>
            <a:pPr algn="just" eaLnBrk="1" hangingPunct="1">
              <a:buFontTx/>
              <a:buNone/>
            </a:pPr>
            <a:r>
              <a:rPr lang="ru-RU" smtClean="0"/>
              <a:t>1. Один Бог разве мог сказать, какой был характер Манилова. Есть род людей, известных под именем: люди так себе ни то ни сё, ни в городе Богдан, ни в селе Селифан. 2. «Кирпич ни с того ни с сего, - внушительно перебил неизвестный, - никому и никогда на голову не свалится».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endParaRPr lang="ru-RU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28600"/>
            <a:ext cx="7086600" cy="6096000"/>
          </a:xfrm>
        </p:spPr>
        <p:txBody>
          <a:bodyPr/>
          <a:lstStyle/>
          <a:p>
            <a:pPr algn="just" eaLnBrk="1" hangingPunct="1">
              <a:buFontTx/>
              <a:buNone/>
            </a:pPr>
            <a:endParaRPr lang="ru-RU" smtClean="0"/>
          </a:p>
          <a:p>
            <a:pPr algn="just" eaLnBrk="1" hangingPunct="1">
              <a:buFontTx/>
              <a:buNone/>
            </a:pPr>
            <a:r>
              <a:rPr lang="ru-RU" smtClean="0"/>
              <a:t>3. Потерял боец кисет, заискался, - нет и нет… Посмотрел с тоской вокруг: - Без кисета как без рук.</a:t>
            </a:r>
          </a:p>
          <a:p>
            <a:pPr algn="just" eaLnBrk="1" hangingPunct="1">
              <a:buFontTx/>
              <a:buNone/>
            </a:pPr>
            <a:r>
              <a:rPr lang="ru-RU" smtClean="0"/>
              <a:t>4. «Вот уж третий год, - заключил он, - как живу я без Дуни и как об ней ни слуху ни духу».</a:t>
            </a:r>
          </a:p>
          <a:p>
            <a:pPr algn="just" eaLnBrk="1" hangingPunct="1">
              <a:buFontTx/>
              <a:buNone/>
            </a:pPr>
            <a:r>
              <a:rPr lang="ru-RU" smtClean="0"/>
              <a:t>5. Марья Кириловна сидела как на иголках.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6870700" cy="1981200"/>
          </a:xfrm>
        </p:spPr>
        <p:txBody>
          <a:bodyPr/>
          <a:lstStyle/>
          <a:p>
            <a:pPr eaLnBrk="1" hangingPunct="1"/>
            <a:endParaRPr lang="ru-RU" sz="400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228600"/>
            <a:ext cx="7924800" cy="51816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ru-RU" sz="3200" smtClean="0"/>
              <a:t>6. Каштанка бросилась вперёд, потом назад, ещё раз перебежала дорогу, но столяр точно сквозь землю провалился.</a:t>
            </a:r>
          </a:p>
          <a:p>
            <a:pPr algn="just" eaLnBrk="1" hangingPunct="1">
              <a:buFontTx/>
              <a:buNone/>
            </a:pPr>
            <a:r>
              <a:rPr lang="ru-RU" sz="3200" smtClean="0"/>
              <a:t>7. На другой день, ни свет ни заря, Лиза уже проснулась. Весь дом ещё спал.</a:t>
            </a:r>
          </a:p>
          <a:p>
            <a:pPr algn="just" eaLnBrk="1" hangingPunct="1">
              <a:buFontTx/>
              <a:buNone/>
            </a:pPr>
            <a:r>
              <a:rPr lang="ru-RU" sz="3200" smtClean="0"/>
              <a:t>8. Помощник столоначальника жил на большую ногу: на лестнице светил фонарь, квартира была на втором этаже.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4"/>
          <p:cNvSpPr>
            <a:spLocks noGrp="1"/>
          </p:cNvSpPr>
          <p:nvPr>
            <p:ph type="title"/>
          </p:nvPr>
        </p:nvSpPr>
        <p:spPr>
          <a:xfrm>
            <a:off x="304800" y="152400"/>
            <a:ext cx="7772400" cy="1600200"/>
          </a:xfrm>
        </p:spPr>
        <p:txBody>
          <a:bodyPr/>
          <a:lstStyle/>
          <a:p>
            <a:r>
              <a:rPr lang="ru-RU" sz="3600" smtClean="0">
                <a:solidFill>
                  <a:srgbClr val="00B050"/>
                </a:solidFill>
              </a:rPr>
              <a:t>К данным фразеологизмам подберите синонимичные слова или обороты.</a:t>
            </a:r>
          </a:p>
        </p:txBody>
      </p:sp>
      <p:sp>
        <p:nvSpPr>
          <p:cNvPr id="17411" name="Содержимое 5"/>
          <p:cNvSpPr>
            <a:spLocks noGrp="1"/>
          </p:cNvSpPr>
          <p:nvPr>
            <p:ph idx="1"/>
          </p:nvPr>
        </p:nvSpPr>
        <p:spPr>
          <a:xfrm>
            <a:off x="0" y="1828800"/>
            <a:ext cx="8839200" cy="3657600"/>
          </a:xfrm>
        </p:spPr>
        <p:txBody>
          <a:bodyPr/>
          <a:lstStyle/>
          <a:p>
            <a:pPr>
              <a:buFontTx/>
              <a:buNone/>
            </a:pPr>
            <a:r>
              <a:rPr lang="ru-RU" smtClean="0"/>
              <a:t>   1. Рукой подать. 2. С первого взгляда. 3. С горем пополам. 4. С первых слов. 5.Засучив рукава. 6. Затаив дыхание. 7. На каждом шагу. 8. Остаться с носом. 9. Опустить руки. 10. Так себе. 11. Черным по белому. 12. Не на шутку. 13. Козел отпущения. 14. Два сапога пара. </a:t>
            </a:r>
          </a:p>
          <a:p>
            <a:pPr>
              <a:buFontTx/>
              <a:buNone/>
            </a:pPr>
            <a:endParaRPr lang="ru-RU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990600"/>
          </a:xfrm>
        </p:spPr>
        <p:txBody>
          <a:bodyPr/>
          <a:lstStyle/>
          <a:p>
            <a:r>
              <a:rPr lang="ru-RU" sz="3600" smtClean="0">
                <a:solidFill>
                  <a:srgbClr val="00B050"/>
                </a:solidFill>
              </a:rPr>
              <a:t>Домашнее задание:</a:t>
            </a: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smtClean="0"/>
              <a:t>   Написать сочинение - миниатюру на одну из тем: “Моя хата с краю”, “У сильного всегда бессильный виноват…”.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304800"/>
            <a:ext cx="7467600" cy="49530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3600" smtClean="0">
                <a:solidFill>
                  <a:srgbClr val="FF9900"/>
                </a:solidFill>
                <a:hlinkClick r:id="rId2" action="ppaction://hlinksldjump"/>
              </a:rPr>
              <a:t>Фразеология</a:t>
            </a:r>
            <a:endParaRPr lang="ru-RU" sz="3600" smtClean="0">
              <a:solidFill>
                <a:srgbClr val="FF99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ru-RU" sz="1200" smtClean="0"/>
          </a:p>
          <a:p>
            <a:pPr eaLnBrk="1" hangingPunct="1">
              <a:buFont typeface="Wingdings" pitchFamily="2" charset="2"/>
              <a:buNone/>
            </a:pPr>
            <a:r>
              <a:rPr lang="ru-RU" sz="2000" smtClean="0"/>
              <a:t>              </a:t>
            </a:r>
            <a:r>
              <a:rPr lang="arn-CL" sz="2800" smtClean="0"/>
              <a:t>phrases</a:t>
            </a:r>
            <a:r>
              <a:rPr lang="ru-RU" sz="2800" smtClean="0"/>
              <a:t> –</a:t>
            </a:r>
            <a:r>
              <a:rPr lang="arn-CL" sz="2800" smtClean="0"/>
              <a:t> </a:t>
            </a:r>
            <a:r>
              <a:rPr lang="ru-RU" sz="2800" smtClean="0"/>
              <a:t>                      </a:t>
            </a:r>
            <a:r>
              <a:rPr lang="arn-CL" sz="2800" smtClean="0"/>
              <a:t>lógos</a:t>
            </a:r>
            <a:r>
              <a:rPr lang="ru-RU" sz="2800" smtClean="0"/>
              <a:t>–</a:t>
            </a:r>
            <a:r>
              <a:rPr lang="ru-RU" sz="2000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smtClean="0"/>
              <a:t>            «выражение»                                 «учение» </a:t>
            </a:r>
          </a:p>
          <a:p>
            <a:pPr eaLnBrk="1" hangingPunct="1">
              <a:buFont typeface="Wingdings" pitchFamily="2" charset="2"/>
              <a:buNone/>
            </a:pPr>
            <a:endParaRPr lang="ru-RU" sz="800" smtClean="0"/>
          </a:p>
          <a:p>
            <a:pPr eaLnBrk="1" hangingPunct="1">
              <a:buFont typeface="Wingdings" pitchFamily="2" charset="2"/>
              <a:buNone/>
            </a:pPr>
            <a:r>
              <a:rPr lang="ru-RU" sz="2000" smtClean="0"/>
              <a:t>  </a:t>
            </a:r>
            <a:r>
              <a:rPr lang="ru-RU" smtClean="0">
                <a:solidFill>
                  <a:srgbClr val="00B050"/>
                </a:solidFill>
              </a:rPr>
              <a:t>Фразеология</a:t>
            </a:r>
            <a:r>
              <a:rPr lang="ru-RU" smtClean="0"/>
              <a:t> – изучает устойчивые словосочетания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i="1" smtClean="0"/>
              <a:t>  </a:t>
            </a:r>
            <a:r>
              <a:rPr lang="ru-RU" smtClean="0">
                <a:solidFill>
                  <a:srgbClr val="00B050"/>
                </a:solidFill>
              </a:rPr>
              <a:t>Фразеологизмы или фразеологические обороты </a:t>
            </a:r>
            <a:r>
              <a:rPr lang="ru-RU" i="1" smtClean="0"/>
              <a:t>– устойчивые сочетания слов.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mtClean="0"/>
              <a:t>	</a:t>
            </a:r>
            <a:endParaRPr lang="ru-RU" smtClean="0">
              <a:solidFill>
                <a:srgbClr val="00B050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sz="3600" smtClean="0">
              <a:solidFill>
                <a:srgbClr val="00B050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4800600" y="914400"/>
            <a:ext cx="9906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0800000" flipV="1">
            <a:off x="2971800" y="914400"/>
            <a:ext cx="9906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219200"/>
          </a:xfrm>
        </p:spPr>
        <p:txBody>
          <a:bodyPr/>
          <a:lstStyle/>
          <a:p>
            <a:pPr eaLnBrk="1" hangingPunct="1"/>
            <a:r>
              <a:rPr lang="ru-RU" sz="3600" smtClean="0">
                <a:solidFill>
                  <a:srgbClr val="00B050"/>
                </a:solidFill>
              </a:rPr>
              <a:t>Отличия фразеологизмов от свободных словосочетаний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990600" y="1397000"/>
          <a:ext cx="72390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500"/>
                <a:gridCol w="36195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B050"/>
                          </a:solidFill>
                        </a:rPr>
                        <a:t>Слова в составе</a:t>
                      </a:r>
                      <a:r>
                        <a:rPr lang="ru-RU" baseline="0" dirty="0" smtClean="0">
                          <a:solidFill>
                            <a:srgbClr val="00B050"/>
                          </a:solidFill>
                        </a:rPr>
                        <a:t> фразеологизма:</a:t>
                      </a:r>
                      <a:endParaRPr lang="ru-RU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B050"/>
                          </a:solidFill>
                        </a:rPr>
                        <a:t>Слова в свободных</a:t>
                      </a:r>
                      <a:r>
                        <a:rPr lang="ru-RU" baseline="0" dirty="0" smtClean="0">
                          <a:solidFill>
                            <a:srgbClr val="00B050"/>
                          </a:solidFill>
                        </a:rPr>
                        <a:t> словосочетаниях:</a:t>
                      </a:r>
                      <a:endParaRPr lang="ru-RU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1) Употребляются не в прямом,</a:t>
                      </a:r>
                      <a:r>
                        <a:rPr lang="ru-RU" baseline="0" dirty="0" smtClean="0"/>
                        <a:t> а в переносном значении;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1) Называют</a:t>
                      </a:r>
                      <a:r>
                        <a:rPr lang="ru-RU" baseline="0" dirty="0" smtClean="0"/>
                        <a:t> явления и предметы окружающего мира, их признаки, действия, состояния;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2) Утратили формы</a:t>
                      </a:r>
                      <a:r>
                        <a:rPr lang="ru-RU" baseline="0" dirty="0" smtClean="0"/>
                        <a:t> изменения, сочетаемость с другими словами;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2) Сохраняют формы</a:t>
                      </a:r>
                      <a:r>
                        <a:rPr lang="ru-RU" baseline="0" dirty="0" smtClean="0"/>
                        <a:t> изменения, достаточно свободно сочетаются с другими словами;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3) Не могут самостоятельно</a:t>
                      </a:r>
                      <a:r>
                        <a:rPr lang="ru-RU" baseline="0" dirty="0" smtClean="0"/>
                        <a:t> выступать в роли членов предложения; весь фразеологизм – один член предложения.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3) Самостоятельно выступают в роли членов предложени</a:t>
                      </a:r>
                      <a:r>
                        <a:rPr lang="ru-RU" baseline="0" dirty="0" smtClean="0"/>
                        <a:t>я.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143000"/>
          </a:xfrm>
        </p:spPr>
        <p:txBody>
          <a:bodyPr/>
          <a:lstStyle/>
          <a:p>
            <a:pPr eaLnBrk="1" hangingPunct="1"/>
            <a:r>
              <a:rPr lang="ru-RU" sz="3600" smtClean="0">
                <a:solidFill>
                  <a:srgbClr val="00B050"/>
                </a:solidFill>
              </a:rPr>
              <a:t>Фразеологизмы с точки зрения их происхождения </a:t>
            </a: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228600" y="1295400"/>
            <a:ext cx="8305800" cy="4191000"/>
          </a:xfrm>
        </p:spPr>
        <p:txBody>
          <a:bodyPr/>
          <a:lstStyle/>
          <a:p>
            <a:pPr marL="514350" indent="-514350" eaLnBrk="1" hangingPunct="1">
              <a:buFontTx/>
              <a:buAutoNum type="arabicPeriod"/>
            </a:pPr>
            <a:r>
              <a:rPr lang="ru-RU" b="1" smtClean="0"/>
              <a:t>Исконно русские </a:t>
            </a:r>
            <a:r>
              <a:rPr lang="ru-RU" i="1" smtClean="0"/>
              <a:t>(красна девица)</a:t>
            </a:r>
            <a:endParaRPr lang="ru-RU" b="1" smtClean="0"/>
          </a:p>
          <a:p>
            <a:pPr marL="514350" indent="-514350" eaLnBrk="1" hangingPunct="1">
              <a:buFontTx/>
              <a:buAutoNum type="arabicPeriod"/>
            </a:pPr>
            <a:r>
              <a:rPr lang="ru-RU" b="1" smtClean="0"/>
              <a:t>Заимствованные:</a:t>
            </a:r>
          </a:p>
          <a:p>
            <a:pPr marL="514350" indent="-514350" eaLnBrk="1" hangingPunct="1">
              <a:buFont typeface="Wingdings" pitchFamily="2" charset="2"/>
              <a:buChar char="v"/>
            </a:pPr>
            <a:r>
              <a:rPr lang="ru-RU" smtClean="0"/>
              <a:t>Старославянского происхождения </a:t>
            </a:r>
          </a:p>
          <a:p>
            <a:pPr marL="514350" indent="-514350" eaLnBrk="1" hangingPunct="1">
              <a:buFontTx/>
              <a:buNone/>
            </a:pPr>
            <a:r>
              <a:rPr lang="ru-RU" smtClean="0"/>
              <a:t>    (</a:t>
            </a:r>
            <a:r>
              <a:rPr lang="ru-RU" i="1" smtClean="0"/>
              <a:t>по образу и подобию</a:t>
            </a:r>
            <a:r>
              <a:rPr lang="ru-RU" smtClean="0"/>
              <a:t>)</a:t>
            </a:r>
          </a:p>
          <a:p>
            <a:pPr marL="514350" indent="-514350" eaLnBrk="1" hangingPunct="1">
              <a:buFont typeface="Wingdings" pitchFamily="2" charset="2"/>
              <a:buChar char="v"/>
            </a:pPr>
            <a:r>
              <a:rPr lang="ru-RU" smtClean="0"/>
              <a:t>Из античной мифологии (</a:t>
            </a:r>
            <a:r>
              <a:rPr lang="ru-RU" i="1" smtClean="0"/>
              <a:t>ахиллесова пята</a:t>
            </a:r>
            <a:r>
              <a:rPr lang="ru-RU" smtClean="0"/>
              <a:t>)</a:t>
            </a:r>
          </a:p>
          <a:p>
            <a:pPr marL="514350" indent="-514350" eaLnBrk="1" hangingPunct="1">
              <a:buFont typeface="Wingdings" pitchFamily="2" charset="2"/>
              <a:buChar char="v"/>
            </a:pPr>
            <a:r>
              <a:rPr lang="ru-RU" smtClean="0"/>
              <a:t>Образованные путём пословного перевода (</a:t>
            </a:r>
            <a:r>
              <a:rPr lang="ru-RU" i="1" smtClean="0"/>
              <a:t>поставить точки над «</a:t>
            </a:r>
            <a:r>
              <a:rPr lang="arn-CL" i="1" smtClean="0"/>
              <a:t>i</a:t>
            </a:r>
            <a:r>
              <a:rPr lang="ru-RU" i="1" smtClean="0"/>
              <a:t>»</a:t>
            </a:r>
            <a:r>
              <a:rPr lang="ru-RU" smtClean="0"/>
              <a:t>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smtClean="0">
                <a:solidFill>
                  <a:srgbClr val="00B050"/>
                </a:solidFill>
              </a:rPr>
              <a:t>Употребление фразеологизмов в речи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077200" cy="3505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Синонимы </a:t>
            </a:r>
          </a:p>
          <a:p>
            <a:pPr eaLnBrk="1" hangingPunct="1">
              <a:buFontTx/>
              <a:buNone/>
            </a:pPr>
            <a:r>
              <a:rPr lang="ru-RU" smtClean="0"/>
              <a:t>бить баклуши – валять дурака – плевать в потолок  </a:t>
            </a:r>
          </a:p>
          <a:p>
            <a:pPr eaLnBrk="1" hangingPunct="1">
              <a:buFontTx/>
              <a:buNone/>
            </a:pPr>
            <a:r>
              <a:rPr lang="ru-RU" smtClean="0"/>
              <a:t>Антонимы </a:t>
            </a:r>
          </a:p>
          <a:p>
            <a:pPr eaLnBrk="1" hangingPunct="1">
              <a:buFontTx/>
              <a:buNone/>
            </a:pPr>
            <a:r>
              <a:rPr lang="ru-RU" smtClean="0"/>
              <a:t>(жить) душа в душу – как кошка с собакой)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28600"/>
            <a:ext cx="7162800" cy="1143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z="3600" smtClean="0">
                <a:solidFill>
                  <a:srgbClr val="00B050"/>
                </a:solidFill>
              </a:rPr>
              <a:t>Назовите фразеологизм по                                  картинкам </a:t>
            </a:r>
          </a:p>
        </p:txBody>
      </p:sp>
      <p:pic>
        <p:nvPicPr>
          <p:cNvPr id="8195" name="Picture 5" descr="http://uchitel-slovesnosti.ru/994/17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1143000"/>
            <a:ext cx="3590925" cy="300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7" descr="http://uchitel-slovesnosti.ru/994/6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454525" y="1752600"/>
            <a:ext cx="368935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9" descr="http://uchitel-slovesnosti.ru/994/7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048000" y="4419600"/>
            <a:ext cx="4098925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7696200" cy="2819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smtClean="0">
              <a:solidFill>
                <a:srgbClr val="00B050"/>
              </a:solidFill>
            </a:endParaRPr>
          </a:p>
        </p:txBody>
      </p:sp>
      <p:pic>
        <p:nvPicPr>
          <p:cNvPr id="9219" name="Picture 5" descr="http://uchitel-slovesnosti.ru/996/65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038600" y="1295400"/>
            <a:ext cx="423862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7" descr="http://uchitel-slovesnosti.ru/996/92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28600" y="838200"/>
            <a:ext cx="369887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9" descr="http://uchitel-slovesnosti.ru/996/66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895600" y="4191000"/>
            <a:ext cx="4075113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7" descr="http://uchitel-slovesnosti.ru/996/92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81000" y="990600"/>
            <a:ext cx="369887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667000"/>
            <a:ext cx="7696200" cy="2362200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ru-RU" smtClean="0"/>
              <a:t>	</a:t>
            </a:r>
          </a:p>
        </p:txBody>
      </p:sp>
      <p:pic>
        <p:nvPicPr>
          <p:cNvPr id="10243" name="Picture 6" descr="http://uchitel-slovesnosti.ru/996/73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8" y="533400"/>
            <a:ext cx="4033837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8" descr="http://uchitel-slovesnosti.ru/996/58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487863" y="838200"/>
            <a:ext cx="3465512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10" descr="http://uchitel-slovesnosti.ru/996/57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774950" y="3810000"/>
            <a:ext cx="376872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752600"/>
            <a:ext cx="7696200" cy="4343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	</a:t>
            </a:r>
          </a:p>
        </p:txBody>
      </p:sp>
      <p:pic>
        <p:nvPicPr>
          <p:cNvPr id="11267" name="Picture 6" descr="http://uchitel-slovesnosti.ru/1000/98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9075" y="609600"/>
            <a:ext cx="3800475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8" descr="http://uchitel-slovesnosti.ru/1000/100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483100" y="685800"/>
            <a:ext cx="3408363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10" descr="http://uchitel-slovesnosti.ru/1000/56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667000" y="3886200"/>
            <a:ext cx="3741738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841</TotalTime>
  <Words>525</Words>
  <Application>Microsoft Office PowerPoint</Application>
  <PresentationFormat>Экран (4:3)</PresentationFormat>
  <Paragraphs>88</Paragraphs>
  <Slides>16</Slides>
  <Notes>0</Notes>
  <HiddenSlides>5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Comic Sans MS</vt:lpstr>
      <vt:lpstr>Arial</vt:lpstr>
      <vt:lpstr>Calibri</vt:lpstr>
      <vt:lpstr>Wingdings</vt:lpstr>
      <vt:lpstr>Пастель</vt:lpstr>
      <vt:lpstr>                   Русская фразеология</vt:lpstr>
      <vt:lpstr>Слайд 2</vt:lpstr>
      <vt:lpstr>Отличия фразеологизмов от свободных словосочетаний </vt:lpstr>
      <vt:lpstr>Фразеологизмы с точки зрения их происхождения </vt:lpstr>
      <vt:lpstr>Употребление фразеологизмов в речи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К данным фразеологизмам подберите синонимичные слова или обороты.</vt:lpstr>
      <vt:lpstr>Домашнее задание: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revaz</dc:creator>
  <cp:lastModifiedBy>re</cp:lastModifiedBy>
  <cp:revision>37</cp:revision>
  <cp:lastPrinted>1601-01-01T00:00:00Z</cp:lastPrinted>
  <dcterms:created xsi:type="dcterms:W3CDTF">1601-01-01T00:00:00Z</dcterms:created>
  <dcterms:modified xsi:type="dcterms:W3CDTF">2015-03-29T15:27:21Z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