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1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741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2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742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4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744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5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6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746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6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46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747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7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7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7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747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47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47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7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7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C541B3F-DB4B-4384-A5C8-6836BFC5AB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F2949-7420-403B-B3A6-683779246E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8EDF8-C397-4A88-9320-0844E08130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9A9DED2-EE38-4930-8943-C8E2A14C1A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218366-E119-47D8-BC83-290AF0C2B5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9CBE-BCC5-4C72-8718-909179BEC9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F3DE8-EB67-4E7B-95CF-316947CE4A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89350-963B-4035-909A-4AE142A785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1D5C2-A5E3-4221-A2E9-ECD348C422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7D509-D120-4E68-85AD-F4B5DE87F8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623BC-D3D2-452A-8D1E-409C6FA315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AC9E8-482C-4E2F-A2EE-E121814EB8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746C9-7ED3-4E63-99BB-83CF5403C0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38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639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40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640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42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642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43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643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44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644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4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4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5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645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45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45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45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45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86824F7-D2AE-4625-BA83-0255E12EB01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chemeClr val="tx1"/>
                </a:solidFill>
              </a:rPr>
              <a:t>Эритроциты крови</a:t>
            </a:r>
          </a:p>
        </p:txBody>
      </p:sp>
      <p:pic>
        <p:nvPicPr>
          <p:cNvPr id="18439" name="Picture 7" descr="5_1_gryppi_krov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31913" y="1628775"/>
            <a:ext cx="6553200" cy="4405313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r>
              <a:rPr lang="ru-RU"/>
              <a:t>Домашнее задание:</a:t>
            </a:r>
          </a:p>
          <a:p>
            <a:r>
              <a:rPr lang="ru-RU"/>
              <a:t>1.Составить интересную задачу по данной теме с решением и разъяснением.</a:t>
            </a:r>
          </a:p>
          <a:p>
            <a:r>
              <a:rPr lang="ru-RU"/>
              <a:t>2.Составить презентацию по данной теме с интересными фактами</a:t>
            </a:r>
          </a:p>
          <a:p>
            <a:r>
              <a:rPr lang="ru-RU"/>
              <a:t>3.Подготовить доклад «Диагностика, профилактика и лечение гемолитической болезни при резус -конфликте 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Тема: Наследование групп крови и резус фактора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Цель занятия:</a:t>
            </a:r>
          </a:p>
          <a:p>
            <a:r>
              <a:rPr lang="ru-RU" sz="2600"/>
              <a:t>изучить механизм наследования групп крови</a:t>
            </a:r>
          </a:p>
          <a:p>
            <a:pPr>
              <a:buFont typeface="Wingdings" pitchFamily="2" charset="2"/>
              <a:buNone/>
            </a:pPr>
            <a:r>
              <a:rPr lang="ru-RU" sz="2600" i="1"/>
              <a:t>   </a:t>
            </a:r>
            <a:r>
              <a:rPr lang="ru-RU" sz="2600"/>
              <a:t> и резус –</a:t>
            </a:r>
            <a:r>
              <a:rPr lang="ru-RU" sz="2600" i="1"/>
              <a:t> </a:t>
            </a:r>
            <a:r>
              <a:rPr lang="ru-RU" sz="2600"/>
              <a:t>фактора;</a:t>
            </a:r>
          </a:p>
          <a:p>
            <a:pPr>
              <a:buFont typeface="Wingdings" pitchFamily="2" charset="2"/>
              <a:buNone/>
            </a:pPr>
            <a:endParaRPr lang="ru-RU" sz="2600"/>
          </a:p>
          <a:p>
            <a:r>
              <a:rPr lang="ru-RU" sz="2600"/>
              <a:t>научиться   решать  задачи на  определение </a:t>
            </a:r>
          </a:p>
          <a:p>
            <a:pPr>
              <a:buFont typeface="Wingdings" pitchFamily="2" charset="2"/>
              <a:buNone/>
            </a:pPr>
            <a:r>
              <a:rPr lang="ru-RU" sz="2600"/>
              <a:t>    наследования групп крови и резус-фактора.</a:t>
            </a:r>
          </a:p>
          <a:p>
            <a:pPr>
              <a:buFont typeface="Wingdings" pitchFamily="2" charset="2"/>
              <a:buNone/>
            </a:pPr>
            <a:endParaRPr lang="ru-RU" sz="2600"/>
          </a:p>
          <a:p>
            <a:r>
              <a:rPr lang="ru-RU" sz="2600"/>
              <a:t>  понять причину и механизм возникновения резус-конфликта  матери и плода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chemeClr val="tx1"/>
                </a:solidFill>
              </a:rPr>
              <a:t>Механизм наследования групп крови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Группы  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крови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Аглютиногены-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антигены на эритроцитах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Аглютинины-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антитела </a:t>
                      </a: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 сыворотке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Генетическое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обозначение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 (0)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--------------------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</a:t>
                      </a:r>
                      <a:r>
                        <a:rPr kumimoji="0" lang="el-GR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αβ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II (A)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el-GR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β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 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III (B)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el-GR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α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 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IY (A B)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 B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-------------------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1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3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33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</a:t>
                      </a:r>
                      <a:endParaRPr kumimoji="0" lang="ru-RU" sz="3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Определение гамет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6" name="Picture 4" descr="249983-photo34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1628775"/>
            <a:ext cx="7416800" cy="4646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Правило ромбика</a:t>
            </a:r>
          </a:p>
        </p:txBody>
      </p:sp>
      <p:pic>
        <p:nvPicPr>
          <p:cNvPr id="24582" name="Picture 6" descr="image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55875" y="1989138"/>
            <a:ext cx="3703638" cy="396081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Задача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1800">
                <a:effectLst/>
                <a:latin typeface="Times New Roman" pitchFamily="18" charset="0"/>
              </a:rPr>
              <a:t>В родильном доме перепутали двух девочек, назовем их условно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Альфа и  Бета.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Родители одной из них имеют</a:t>
            </a:r>
            <a:endParaRPr lang="en-US" sz="1800">
              <a:effectLst/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effectLst/>
                <a:latin typeface="Times New Roman" pitchFamily="18" charset="0"/>
              </a:rPr>
              <a:t>   </a:t>
            </a:r>
            <a:r>
              <a:rPr lang="ru-RU" sz="1800">
                <a:effectLst/>
                <a:latin typeface="Times New Roman" pitchFamily="18" charset="0"/>
              </a:rPr>
              <a:t> </a:t>
            </a:r>
            <a:r>
              <a:rPr lang="en-US" sz="1800" b="1">
                <a:effectLst/>
                <a:latin typeface="Times New Roman" pitchFamily="18" charset="0"/>
              </a:rPr>
              <a:t>II </a:t>
            </a:r>
            <a:r>
              <a:rPr lang="ru-RU" sz="1800" b="1">
                <a:effectLst/>
                <a:latin typeface="Times New Roman" pitchFamily="18" charset="0"/>
              </a:rPr>
              <a:t> и  </a:t>
            </a:r>
            <a:r>
              <a:rPr lang="en-US" sz="1800" b="1">
                <a:effectLst/>
                <a:latin typeface="Times New Roman" pitchFamily="18" charset="0"/>
              </a:rPr>
              <a:t>IY</a:t>
            </a:r>
            <a:r>
              <a:rPr lang="ru-RU" sz="1800" b="1">
                <a:effectLst/>
                <a:latin typeface="Times New Roman" pitchFamily="18" charset="0"/>
              </a:rPr>
              <a:t> </a:t>
            </a:r>
            <a:r>
              <a:rPr lang="ru-RU" sz="1800">
                <a:effectLst/>
                <a:latin typeface="Times New Roman" pitchFamily="18" charset="0"/>
              </a:rPr>
              <a:t>группы</a:t>
            </a:r>
            <a:r>
              <a:rPr lang="ru-RU" sz="1800" b="1">
                <a:effectLst/>
                <a:latin typeface="Times New Roman" pitchFamily="18" charset="0"/>
              </a:rPr>
              <a:t>  </a:t>
            </a:r>
            <a:r>
              <a:rPr lang="ru-RU" sz="1800">
                <a:effectLst/>
                <a:latin typeface="Times New Roman" pitchFamily="18" charset="0"/>
              </a:rPr>
              <a:t>крови,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родители другой-</a:t>
            </a:r>
            <a:r>
              <a:rPr lang="ru-RU" sz="1800" b="1">
                <a:effectLst/>
                <a:latin typeface="Times New Roman" pitchFamily="18" charset="0"/>
              </a:rPr>
              <a:t> </a:t>
            </a:r>
            <a:r>
              <a:rPr lang="en-US" sz="1800" b="1">
                <a:effectLst/>
                <a:latin typeface="Times New Roman" pitchFamily="18" charset="0"/>
              </a:rPr>
              <a:t> I</a:t>
            </a:r>
            <a:r>
              <a:rPr lang="ru-RU" sz="1800" b="1">
                <a:effectLst/>
                <a:latin typeface="Times New Roman" pitchFamily="18" charset="0"/>
              </a:rPr>
              <a:t> и </a:t>
            </a:r>
            <a:r>
              <a:rPr lang="en-US" sz="1800" b="1">
                <a:effectLst/>
                <a:latin typeface="Times New Roman" pitchFamily="18" charset="0"/>
              </a:rPr>
              <a:t>II</a:t>
            </a:r>
            <a:r>
              <a:rPr lang="ru-RU" sz="1800" b="1">
                <a:effectLst/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 b="1">
                <a:effectLst/>
                <a:latin typeface="Times New Roman" pitchFamily="18" charset="0"/>
              </a:rPr>
              <a:t>    У Альфы – </a:t>
            </a:r>
            <a:r>
              <a:rPr lang="en-US" sz="1800" b="1">
                <a:effectLst/>
                <a:latin typeface="Times New Roman" pitchFamily="18" charset="0"/>
              </a:rPr>
              <a:t>I</a:t>
            </a:r>
            <a:r>
              <a:rPr lang="ru-RU" sz="1800" b="1">
                <a:effectLst/>
                <a:latin typeface="Times New Roman" pitchFamily="18" charset="0"/>
              </a:rPr>
              <a:t>.   У Беты-</a:t>
            </a:r>
            <a:r>
              <a:rPr lang="en-US" sz="1800" b="1">
                <a:effectLst/>
                <a:latin typeface="Times New Roman" pitchFamily="18" charset="0"/>
              </a:rPr>
              <a:t> II</a:t>
            </a:r>
            <a:r>
              <a:rPr lang="ru-RU" sz="1800" b="1">
                <a:effectLst/>
                <a:latin typeface="Times New Roman" pitchFamily="18" charset="0"/>
              </a:rPr>
              <a:t> </a:t>
            </a:r>
            <a:r>
              <a:rPr lang="ru-RU" sz="1800">
                <a:effectLst/>
                <a:latin typeface="Times New Roman" pitchFamily="18" charset="0"/>
              </a:rPr>
              <a:t>группа крови.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Определите, кто чья дочь.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1800">
              <a:effectLst/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800">
                <a:effectLst/>
                <a:latin typeface="Times New Roman" pitchFamily="18" charset="0"/>
              </a:rPr>
              <a:t>В родильном доме, в одну и ту же ночь родилось 4 младенца, с I, II, III, IY группами крови.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Родительские пары имели следующие группы крови: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              I  и  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             IY и  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             III и  II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effectLst/>
                <a:latin typeface="Times New Roman" pitchFamily="18" charset="0"/>
              </a:rPr>
              <a:t>                 III и  III</a:t>
            </a:r>
          </a:p>
          <a:p>
            <a:pPr>
              <a:lnSpc>
                <a:spcPct val="90000"/>
              </a:lnSpc>
            </a:pPr>
            <a:r>
              <a:rPr lang="ru-RU" sz="1800">
                <a:effectLst/>
                <a:latin typeface="Times New Roman" pitchFamily="18" charset="0"/>
              </a:rPr>
              <a:t>Определите детей по родительским парам</a:t>
            </a:r>
          </a:p>
          <a:p>
            <a:pPr>
              <a:lnSpc>
                <a:spcPct val="90000"/>
              </a:lnSpc>
            </a:pPr>
            <a:endParaRPr lang="ru-RU" sz="1800"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Механизм возникновения </a:t>
            </a:r>
            <a:br>
              <a:rPr lang="ru-RU" sz="4000"/>
            </a:br>
            <a:r>
              <a:rPr lang="ru-RU" sz="4000"/>
              <a:t>резус - конфликта</a:t>
            </a:r>
          </a:p>
        </p:txBody>
      </p:sp>
      <p:pic>
        <p:nvPicPr>
          <p:cNvPr id="27655" name="Picture 7" descr="image03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1652588"/>
            <a:ext cx="4038600" cy="4421187"/>
          </a:xfrm>
        </p:spPr>
      </p:pic>
      <p:pic>
        <p:nvPicPr>
          <p:cNvPr id="27656" name="Picture 8" descr="immunoglobulins-l5o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92725" y="2276475"/>
            <a:ext cx="3048000" cy="38401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Самостоятельная работа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1</a:t>
            </a:r>
            <a:r>
              <a:rPr lang="ru-RU" sz="2000">
                <a:effectLst/>
              </a:rPr>
              <a:t>. В суде слушается дело по поводу взыскания алиментов.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effectLst/>
              </a:rPr>
              <a:t>    Мать имеет  </a:t>
            </a:r>
            <a:r>
              <a:rPr lang="en-US" sz="2000" b="1">
                <a:effectLst/>
              </a:rPr>
              <a:t>I</a:t>
            </a:r>
            <a:r>
              <a:rPr lang="ru-RU" sz="2000" b="1">
                <a:effectLst/>
              </a:rPr>
              <a:t> гр. крови </a:t>
            </a:r>
            <a:r>
              <a:rPr lang="en-US" sz="2000" b="1">
                <a:effectLst/>
              </a:rPr>
              <a:t>Rh</a:t>
            </a:r>
            <a:r>
              <a:rPr lang="ru-RU" sz="2000" b="1" baseline="30000">
                <a:effectLst/>
              </a:rPr>
              <a:t>+</a:t>
            </a:r>
            <a:r>
              <a:rPr lang="ru-RU" sz="2000" b="1">
                <a:effectLst/>
              </a:rPr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effectLst/>
              </a:rPr>
              <a:t>     ребенок-  </a:t>
            </a:r>
            <a:r>
              <a:rPr lang="en-US" sz="2000" b="1">
                <a:effectLst/>
              </a:rPr>
              <a:t>II</a:t>
            </a:r>
            <a:r>
              <a:rPr lang="ru-RU" sz="2000" b="1">
                <a:effectLst/>
              </a:rPr>
              <a:t>,  </a:t>
            </a:r>
            <a:r>
              <a:rPr lang="en-US" sz="2000" b="1">
                <a:effectLst/>
              </a:rPr>
              <a:t>rh</a:t>
            </a:r>
            <a:r>
              <a:rPr lang="ru-RU" sz="2000" b="1" baseline="30000">
                <a:effectLst/>
              </a:rPr>
              <a:t>-</a:t>
            </a:r>
            <a:r>
              <a:rPr lang="ru-RU" sz="2000" b="1">
                <a:effectLst/>
              </a:rPr>
              <a:t> 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    Может ли </a:t>
            </a:r>
            <a:r>
              <a:rPr lang="ru-RU" sz="2000" b="1">
                <a:effectLst/>
              </a:rPr>
              <a:t>отцом</a:t>
            </a:r>
            <a:r>
              <a:rPr lang="ru-RU" sz="2000">
                <a:effectLst/>
              </a:rPr>
              <a:t> ребенка быть мужчина </a:t>
            </a:r>
            <a:r>
              <a:rPr lang="ru-RU" sz="2000" b="1">
                <a:effectLst/>
              </a:rPr>
              <a:t>с </a:t>
            </a:r>
            <a:r>
              <a:rPr lang="en-US" sz="2000" b="1">
                <a:effectLst/>
              </a:rPr>
              <a:t>III</a:t>
            </a:r>
            <a:r>
              <a:rPr lang="ru-RU" sz="2000" b="1">
                <a:effectLst/>
              </a:rPr>
              <a:t> гр</a:t>
            </a:r>
            <a:r>
              <a:rPr lang="ru-RU" sz="2000">
                <a:effectLst/>
              </a:rPr>
              <a:t>. </a:t>
            </a:r>
            <a:r>
              <a:rPr lang="ru-RU" sz="2000" b="1">
                <a:effectLst/>
              </a:rPr>
              <a:t>крови  </a:t>
            </a:r>
            <a:r>
              <a:rPr lang="en-US" sz="2000" b="1">
                <a:effectLst/>
              </a:rPr>
              <a:t>rh</a:t>
            </a:r>
            <a:r>
              <a:rPr lang="ru-RU" sz="2000" b="1" baseline="30000">
                <a:effectLst/>
              </a:rPr>
              <a:t>-</a:t>
            </a:r>
            <a:r>
              <a:rPr lang="ru-RU" sz="2000">
                <a:effectLst/>
              </a:rPr>
              <a:t>?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    Какая группа крови резус – фактор возможны для отца?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2. В медико – генетической консультации решается вопрос: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    является ли мальчик в семье супругов </a:t>
            </a:r>
            <a:r>
              <a:rPr lang="en-US" sz="2000">
                <a:effectLst/>
              </a:rPr>
              <a:t>F</a:t>
            </a:r>
            <a:r>
              <a:rPr lang="ru-RU" sz="2000">
                <a:effectLst/>
              </a:rPr>
              <a:t>. родным или приемным.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    Установлено</a:t>
            </a:r>
            <a:r>
              <a:rPr lang="ru-RU" sz="2000" b="1">
                <a:effectLst/>
              </a:rPr>
              <a:t>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effectLst/>
              </a:rPr>
              <a:t>    мать  и  отец имеют </a:t>
            </a:r>
            <a:r>
              <a:rPr lang="en-US" sz="2000" b="1">
                <a:effectLst/>
              </a:rPr>
              <a:t>IY </a:t>
            </a:r>
            <a:r>
              <a:rPr lang="ru-RU" sz="2000" b="1">
                <a:effectLst/>
              </a:rPr>
              <a:t>гр.крови </a:t>
            </a:r>
            <a:r>
              <a:rPr lang="en-US" sz="2000" b="1">
                <a:effectLst/>
              </a:rPr>
              <a:t>rh</a:t>
            </a:r>
            <a:r>
              <a:rPr lang="ru-RU" sz="2000" b="1" baseline="30000">
                <a:effectLst/>
              </a:rPr>
              <a:t>-</a:t>
            </a:r>
            <a:r>
              <a:rPr lang="ru-RU" sz="2000" b="1">
                <a:effectLst/>
              </a:rPr>
              <a:t>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effectLst/>
              </a:rPr>
              <a:t>    ребенок</a:t>
            </a:r>
            <a:r>
              <a:rPr lang="ru-RU" sz="2000" b="1" baseline="30000">
                <a:effectLst/>
              </a:rPr>
              <a:t> </a:t>
            </a:r>
            <a:r>
              <a:rPr lang="ru-RU" sz="2000" b="1">
                <a:effectLst/>
              </a:rPr>
              <a:t>– </a:t>
            </a:r>
            <a:r>
              <a:rPr lang="en-US" sz="2000" b="1">
                <a:effectLst/>
              </a:rPr>
              <a:t>I</a:t>
            </a:r>
            <a:r>
              <a:rPr lang="ru-RU" sz="2000" b="1">
                <a:effectLst/>
              </a:rPr>
              <a:t> гр.крови </a:t>
            </a:r>
            <a:r>
              <a:rPr lang="en-US" sz="2000" b="1">
                <a:effectLst/>
              </a:rPr>
              <a:t>rh</a:t>
            </a:r>
            <a:r>
              <a:rPr lang="ru-RU" sz="2000" b="1" baseline="30000">
                <a:effectLst/>
              </a:rPr>
              <a:t>-</a:t>
            </a:r>
            <a:r>
              <a:rPr lang="ru-RU" sz="2000" b="1">
                <a:effectLst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3. Отец семейства (его мать была резус-отрицательна,  </a:t>
            </a:r>
            <a:r>
              <a:rPr lang="en-US" sz="2000">
                <a:effectLst/>
              </a:rPr>
              <a:t>I</a:t>
            </a:r>
            <a:r>
              <a:rPr lang="ru-RU" sz="2000">
                <a:effectLst/>
              </a:rPr>
              <a:t>  группа крови) резус-положителен, </a:t>
            </a:r>
            <a:r>
              <a:rPr lang="en-US" sz="2000">
                <a:effectLst/>
              </a:rPr>
              <a:t>III</a:t>
            </a:r>
            <a:r>
              <a:rPr lang="ru-RU" sz="2000">
                <a:effectLst/>
              </a:rPr>
              <a:t>  группа крови. Мать- резус- отрицательный,</a:t>
            </a:r>
            <a:r>
              <a:rPr lang="en-US" sz="2000">
                <a:effectLst/>
              </a:rPr>
              <a:t> I</a:t>
            </a:r>
            <a:r>
              <a:rPr lang="ru-RU" sz="2000">
                <a:effectLst/>
              </a:rPr>
              <a:t> группа крови.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>
                <a:effectLst/>
              </a:rPr>
              <a:t>   Какие возможны варианты (по группам крови и резус-фактору) у потомства.</a:t>
            </a:r>
          </a:p>
          <a:p>
            <a:pPr>
              <a:lnSpc>
                <a:spcPct val="90000"/>
              </a:lnSpc>
            </a:pPr>
            <a:endParaRPr lang="ru-RU" sz="2000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1.Кем и когда открыты группы крови?</a:t>
            </a:r>
          </a:p>
          <a:p>
            <a:pPr>
              <a:lnSpc>
                <a:spcPct val="80000"/>
              </a:lnSpc>
            </a:pPr>
            <a:r>
              <a:rPr lang="ru-RU" sz="2800"/>
              <a:t>2.Какие существуют группы крови?</a:t>
            </a:r>
          </a:p>
          <a:p>
            <a:pPr>
              <a:lnSpc>
                <a:spcPct val="80000"/>
              </a:lnSpc>
            </a:pPr>
            <a:r>
              <a:rPr lang="ru-RU" sz="2800"/>
              <a:t>3.От чего зависит группа крови?</a:t>
            </a:r>
          </a:p>
          <a:p>
            <a:pPr>
              <a:lnSpc>
                <a:spcPct val="80000"/>
              </a:lnSpc>
            </a:pPr>
            <a:r>
              <a:rPr lang="ru-RU" sz="2800"/>
              <a:t>Между какими веществами происходит реакция агглютинации?</a:t>
            </a:r>
          </a:p>
          <a:p>
            <a:pPr>
              <a:lnSpc>
                <a:spcPct val="80000"/>
              </a:lnSpc>
            </a:pPr>
            <a:r>
              <a:rPr lang="ru-RU" sz="2800"/>
              <a:t>4.Чем отличаются плазма и эритроциты крови разных групп?</a:t>
            </a:r>
          </a:p>
          <a:p>
            <a:pPr>
              <a:lnSpc>
                <a:spcPct val="80000"/>
              </a:lnSpc>
            </a:pPr>
            <a:r>
              <a:rPr lang="ru-RU" sz="2800"/>
              <a:t>5.Для чего нам знать группу крови?как следует проводить переливание крови?</a:t>
            </a:r>
          </a:p>
          <a:p>
            <a:pPr>
              <a:lnSpc>
                <a:spcPct val="80000"/>
              </a:lnSpc>
            </a:pPr>
            <a:r>
              <a:rPr lang="ru-RU" sz="2800"/>
              <a:t>6.Что такое резус-фактор?</a:t>
            </a:r>
          </a:p>
          <a:p>
            <a:pPr>
              <a:lnSpc>
                <a:spcPct val="80000"/>
              </a:lnSpc>
            </a:pPr>
            <a:r>
              <a:rPr lang="ru-RU" sz="2800"/>
              <a:t>7.Каким может быть резус фактор</a:t>
            </a:r>
          </a:p>
          <a:p>
            <a:pPr>
              <a:lnSpc>
                <a:spcPct val="80000"/>
              </a:lnSpc>
            </a:pPr>
            <a:r>
              <a:rPr lang="ru-RU" sz="2800"/>
              <a:t>8.Что такое резус-конфликт и когда он возникает?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41</TotalTime>
  <Words>382</Words>
  <Application>Microsoft Office PowerPoint</Application>
  <PresentationFormat>Экран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Wingdings</vt:lpstr>
      <vt:lpstr>Times New Roman</vt:lpstr>
      <vt:lpstr>Круги</vt:lpstr>
      <vt:lpstr>Эритроциты крови</vt:lpstr>
      <vt:lpstr>Тема: Наследование групп крови и резус фактора</vt:lpstr>
      <vt:lpstr>Механизм наследования групп крови</vt:lpstr>
      <vt:lpstr>Определение гамет</vt:lpstr>
      <vt:lpstr>Правило ромбика</vt:lpstr>
      <vt:lpstr>Задача</vt:lpstr>
      <vt:lpstr>Механизм возникновения  резус - конфликта</vt:lpstr>
      <vt:lpstr>Самостоятельная работа</vt:lpstr>
      <vt:lpstr>Слайд 9</vt:lpstr>
      <vt:lpstr>Слайд 10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Эритроциты крови</dc:title>
  <dc:creator>Айрат</dc:creator>
  <cp:lastModifiedBy>re</cp:lastModifiedBy>
  <cp:revision>3</cp:revision>
  <dcterms:created xsi:type="dcterms:W3CDTF">2014-12-29T11:54:43Z</dcterms:created>
  <dcterms:modified xsi:type="dcterms:W3CDTF">2015-03-30T15:12:27Z</dcterms:modified>
</cp:coreProperties>
</file>