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47" r:id="rId2"/>
    <p:sldId id="256" r:id="rId3"/>
    <p:sldId id="263" r:id="rId4"/>
    <p:sldId id="265" r:id="rId5"/>
    <p:sldId id="353" r:id="rId6"/>
    <p:sldId id="352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8" r:id="rId15"/>
    <p:sldId id="354" r:id="rId16"/>
    <p:sldId id="328" r:id="rId17"/>
    <p:sldId id="330" r:id="rId18"/>
    <p:sldId id="331" r:id="rId19"/>
    <p:sldId id="317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35" r:id="rId28"/>
    <p:sldId id="327" r:id="rId29"/>
    <p:sldId id="261" r:id="rId30"/>
    <p:sldId id="300" r:id="rId31"/>
    <p:sldId id="357" r:id="rId32"/>
    <p:sldId id="302" r:id="rId33"/>
    <p:sldId id="303" r:id="rId34"/>
    <p:sldId id="304" r:id="rId35"/>
    <p:sldId id="299" r:id="rId36"/>
    <p:sldId id="342" r:id="rId37"/>
    <p:sldId id="355" r:id="rId38"/>
    <p:sldId id="348" r:id="rId39"/>
    <p:sldId id="349" r:id="rId40"/>
    <p:sldId id="340" r:id="rId41"/>
    <p:sldId id="346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66E086"/>
    <a:srgbClr val="FEB0FA"/>
    <a:srgbClr val="B6D5F8"/>
    <a:srgbClr val="D2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>
      <p:cViewPr varScale="1">
        <p:scale>
          <a:sx n="42" d="100"/>
          <a:sy n="42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6403-0AAF-4EDD-9B3D-25D35AA242F1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1CACB-D75C-4982-AFDE-EF1E54B446C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FF99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85;&#1099;&#1085;&#1095;&#1077;%20&#1087;&#1088;&#1072;&#1079;&#1076;&#1085;&#1080;&#1082;.mid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382\&#1055;&#1088;&#1077;&#1079;&#1077;&#1085;&#1090;&#1072;&#1094;&#1080;&#1103;.%20ppt\052_vmeste_veselo_shagat.mp3" TargetMode="Externa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56;&#1072;&#1073;&#1086;&#1090;&#1072;%20&#1056;&#1077;&#1074;&#1072;&#1079;&#1086;&#1074;&#1086;&#1081;\&#1092;&#1077;&#1089;&#1090;&#1080;&#1074;&#1072;&#1083;&#1100;\2612\656382\&#1055;&#1088;&#1077;&#1079;&#1077;&#1085;&#1090;&#1072;&#1094;&#1080;&#1103;.%20ppt\&#1040;&#1079;&#1073;&#1091;&#1082;&#1072;%20%20.mp3" TargetMode="Externa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icolor" TargetMode="External"/><Relationship Id="rId3" Type="http://schemas.openxmlformats.org/officeDocument/2006/relationships/hyperlink" Target="http://yandex.ru/yandsearc" TargetMode="External"/><Relationship Id="rId7" Type="http://schemas.openxmlformats.org/officeDocument/2006/relationships/hyperlink" Target="http://images.yandex.ru/yandsearch?text" TargetMode="External"/><Relationship Id="rId2" Type="http://schemas.openxmlformats.org/officeDocument/2006/relationships/hyperlink" Target="http://www.victory-day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stergraf.net/design_and_graphics/rastr_clipart/rastr_graphics/18204-kartinki-skazochnyh-geroev-znamenityh-skazok.html" TargetMode="External"/><Relationship Id="rId5" Type="http://schemas.openxmlformats.org/officeDocument/2006/relationships/hyperlink" Target="http://zaiushka.ru/publ/kartinki/azbuka/27" TargetMode="External"/><Relationship Id="rId10" Type="http://schemas.openxmlformats.org/officeDocument/2006/relationships/hyperlink" Target="https://www.google.ru/" TargetMode="External"/><Relationship Id="rId4" Type="http://schemas.openxmlformats.org/officeDocument/2006/relationships/hyperlink" Target="http://zankov.ru/" TargetMode="External"/><Relationship Id="rId9" Type="http://schemas.openxmlformats.org/officeDocument/2006/relationships/hyperlink" Target="http://yandex.ru/yandsearch?text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0004-004-Azbuka-k-mudrosti-stupenk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285727"/>
            <a:ext cx="6572296" cy="4929223"/>
          </a:xfrm>
          <a:prstGeom prst="rect">
            <a:avLst/>
          </a:prstGeom>
          <a:noFill/>
        </p:spPr>
      </p:pic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5429264"/>
            <a:ext cx="7072362" cy="12144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Презентацию подготовили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учителя начальных классов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МАОУ  Гимназия№2, г.Балаково  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Саратовской области: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Додонова Н.Г., Евдокимова О.Ю.,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Иванова Е.С.,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Милькина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Н.Е.</a:t>
            </a:r>
          </a:p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Презентации\1 класс,конспекты , часть 1 и  2\Обучение грамоте 1 класс\Клипарт буквы\Буквы-весёлые\0_4af5b_8e68fafa_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7000" y="254000"/>
            <a:ext cx="6348413" cy="634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8" y="428604"/>
            <a:ext cx="3786214" cy="1000124"/>
          </a:xfr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sz="6000" b="1" dirty="0" err="1" smtClean="0">
                <a:latin typeface="Arial" pitchFamily="34" charset="0"/>
                <a:cs typeface="Arial" pitchFamily="34" charset="0"/>
              </a:rPr>
              <a:t>Ма</a:t>
            </a:r>
            <a:r>
              <a:rPr lang="ru-RU" sz="6000" b="1" dirty="0" smtClean="0">
                <a:latin typeface="Arial" pitchFamily="34" charset="0"/>
                <a:cs typeface="Arial" pitchFamily="34" charset="0"/>
              </a:rPr>
              <a:t> - ша</a:t>
            </a:r>
            <a:endParaRPr lang="ru-RU" sz="6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Users\user\Downloads\09298a333463a3176836234f7cf3697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1714488"/>
            <a:ext cx="5857916" cy="4078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428604"/>
            <a:ext cx="2971792" cy="989034"/>
          </a:xfrm>
          <a:solidFill>
            <a:schemeClr val="bg1"/>
          </a:solidFill>
          <a:ln>
            <a:solidFill>
              <a:srgbClr val="FF0000"/>
            </a:solidFill>
          </a:ln>
        </p:spPr>
        <p:txBody>
          <a:bodyPr>
            <a:normAutofit fontScale="90000"/>
          </a:bodyPr>
          <a:lstStyle/>
          <a:p>
            <a:r>
              <a:rPr lang="ru-RU" sz="6000" b="1" dirty="0" err="1" smtClean="0">
                <a:latin typeface="Arial" pitchFamily="34" charset="0"/>
                <a:cs typeface="Arial" pitchFamily="34" charset="0"/>
              </a:rPr>
              <a:t>тык-ва</a:t>
            </a:r>
            <a:endParaRPr lang="ru-RU" sz="6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20" name="Picture 4" descr="C:\Users\user\Downloads\3cc8240fd8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52"/>
            <a:ext cx="4381530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" descr="http://www.zhaba.ru/_pics/tu3jc3j6g57jgd7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72000" y="3500438"/>
            <a:ext cx="4400027" cy="3105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857224" y="4857760"/>
            <a:ext cx="2643206" cy="1015663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6000" b="1" dirty="0" err="1" smtClean="0">
                <a:latin typeface="Arial" pitchFamily="34" charset="0"/>
                <a:cs typeface="Arial" pitchFamily="34" charset="0"/>
              </a:rPr>
              <a:t>со-ва</a:t>
            </a:r>
            <a:endParaRPr lang="ru-RU" sz="60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0034" y="928670"/>
            <a:ext cx="2974532" cy="64633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Дождь идёт.</a:t>
            </a:r>
            <a:endParaRPr lang="ru-RU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472" y="3214686"/>
            <a:ext cx="3298724" cy="64633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Гремит гроза.</a:t>
            </a:r>
            <a:endParaRPr lang="ru-RU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5429264"/>
            <a:ext cx="4270464" cy="646331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Улетела стрекоза.</a:t>
            </a:r>
            <a:endParaRPr lang="ru-RU" sz="3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2" name="Picture 2" descr="C:\Users\user\Downloads\02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357165"/>
            <a:ext cx="4714908" cy="44667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785813" y="357188"/>
            <a:ext cx="2540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</a:rPr>
              <a:t>Составь слова.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928926" y="5072074"/>
            <a:ext cx="176266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72330" y="1000108"/>
            <a:ext cx="114326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3429000"/>
            <a:ext cx="2236511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крас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768" y="4929198"/>
            <a:ext cx="121379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ки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000108"/>
            <a:ext cx="1306768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1357298"/>
            <a:ext cx="1817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286380" y="714356"/>
            <a:ext cx="126188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215074" y="2928934"/>
            <a:ext cx="1255472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080.radikal.ru/1004/b5/bf75862760f5.gif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9000" y="500063"/>
            <a:ext cx="4491038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500063" y="285750"/>
            <a:ext cx="33552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</a:rPr>
              <a:t>Разгадай ребус.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572008"/>
            <a:ext cx="2428892" cy="12071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3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волк</a:t>
            </a:r>
            <a:endParaRPr lang="ru-RU" sz="73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973" y="577480"/>
            <a:ext cx="1895804" cy="12071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3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642918"/>
            <a:ext cx="1857388" cy="120714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3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стул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53596" y="966324"/>
            <a:ext cx="922525" cy="1422584"/>
          </a:xfrm>
          <a:prstGeom prst="rect">
            <a:avLst/>
          </a:prstGeom>
          <a:noFill/>
        </p:spPr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</a:p>
        </p:txBody>
      </p:sp>
      <p:sp>
        <p:nvSpPr>
          <p:cNvPr id="5" name="Минус 4"/>
          <p:cNvSpPr/>
          <p:nvPr/>
        </p:nvSpPr>
        <p:spPr bwMode="auto">
          <a:xfrm rot="18695409">
            <a:off x="3181537" y="1043441"/>
            <a:ext cx="2721886" cy="972000"/>
          </a:xfrm>
          <a:prstGeom prst="mathMinus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>
              <a:buFont typeface="Times New Roman" pitchFamily="16" charset="0"/>
              <a:buNone/>
              <a:defRPr/>
            </a:pPr>
            <a:endParaRPr lang="ru-RU">
              <a:ea typeface="MS Gothic" charset="-128"/>
            </a:endParaRPr>
          </a:p>
        </p:txBody>
      </p:sp>
      <p:sp>
        <p:nvSpPr>
          <p:cNvPr id="6" name="Половина рамки 5"/>
          <p:cNvSpPr/>
          <p:nvPr/>
        </p:nvSpPr>
        <p:spPr bwMode="auto">
          <a:xfrm rot="13237297">
            <a:off x="6158881" y="1631692"/>
            <a:ext cx="1298880" cy="1178044"/>
          </a:xfrm>
          <a:prstGeom prst="halfFram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945" tIns="41473" rIns="82945" bIns="41473"/>
          <a:lstStyle/>
          <a:p>
            <a:pPr>
              <a:buFont typeface="Times New Roman" pitchFamily="16" charset="0"/>
              <a:buNone/>
              <a:defRPr/>
            </a:pPr>
            <a:endParaRPr lang="ru-RU">
              <a:ea typeface="MS Gothic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16014" y="771902"/>
            <a:ext cx="696501" cy="1422584"/>
          </a:xfrm>
          <a:prstGeom prst="rect">
            <a:avLst/>
          </a:prstGeom>
          <a:noFill/>
        </p:spPr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</a:p>
        </p:txBody>
      </p:sp>
      <p:pic>
        <p:nvPicPr>
          <p:cNvPr id="25608" name="Picture 2" descr="D:\клипарты\мебель\f4fb49413f2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7200" y="3429000"/>
            <a:ext cx="3993120" cy="270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domys.ru/uploads/posts/2008-12/1229604371_4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714356"/>
            <a:ext cx="4000527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07" name="WordArt 4"/>
          <p:cNvSpPr>
            <a:spLocks noChangeArrowheads="1" noChangeShapeType="1" noTextEdit="1"/>
          </p:cNvSpPr>
          <p:nvPr/>
        </p:nvSpPr>
        <p:spPr bwMode="auto">
          <a:xfrm>
            <a:off x="4929188" y="1500188"/>
            <a:ext cx="3500437" cy="27066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8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та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5072074"/>
            <a:ext cx="2948243" cy="14465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8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C:\Users\Helen\Desktop\схемы\ребусы\1736973-41eeea94c9a16c4f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285728"/>
            <a:ext cx="7816850" cy="4543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6248" y="5143512"/>
            <a:ext cx="2008883" cy="1200329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узор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Helen\Desktop\схемы\буквы\0_4af5b_8e68fafa_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1214422"/>
            <a:ext cx="2960688" cy="36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D:\Презентации\1 класс,конспекты , часть 1 и  2\Обучение грамоте 1 класс\Клипарт буквы\Буквы-дидлы\0_4a915_45ef43f2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286124"/>
            <a:ext cx="3286149" cy="3286149"/>
          </a:xfrm>
          <a:prstGeom prst="rect">
            <a:avLst/>
          </a:prstGeom>
          <a:noFill/>
        </p:spPr>
      </p:pic>
      <p:pic>
        <p:nvPicPr>
          <p:cNvPr id="11268" name="Picture 4" descr="D:\Презентации\1 класс,конспекты , часть 1 и  2\Обучение грамоте 1 класс\Клипарт буквы\Буквы-фрукты\0_4a8b8_4cc8598c_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00727" y="500042"/>
            <a:ext cx="3143273" cy="3143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солнышко с венком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28604"/>
            <a:ext cx="2500330" cy="2258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Documents and Settings\operator\Мои документы\Мои рисунки\img50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71472" y="3286124"/>
            <a:ext cx="3241675" cy="2808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user\Downloads\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572000" y="357166"/>
            <a:ext cx="4019998" cy="5715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Helen\Desktop\схемы\буквы\60097639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714375"/>
            <a:ext cx="8551863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357188" y="142875"/>
            <a:ext cx="8407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/>
              <a:t>Назови слова с твёрдым согласным звуком р.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3042" y="285728"/>
            <a:ext cx="606076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Звук заблудился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714488"/>
            <a:ext cx="5711820" cy="132343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глазах у детворы</a:t>
            </a:r>
          </a:p>
          <a:p>
            <a:pPr>
              <a:defRPr/>
            </a:pPr>
            <a:r>
              <a:rPr lang="ru-RU" sz="4000" b="1" i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    </a:t>
            </a:r>
            <a:r>
              <a:rPr lang="ru-RU" sz="4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красят маляры.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2357430"/>
            <a:ext cx="1604927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Крысу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357430"/>
            <a:ext cx="1781257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Крышу</a:t>
            </a:r>
          </a:p>
        </p:txBody>
      </p:sp>
      <p:pic>
        <p:nvPicPr>
          <p:cNvPr id="14342" name="Picture 4" descr="http://www.agroatlas.ru/content/pests/Nesokia_indica/Nesokia_indica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75" y="4572000"/>
            <a:ext cx="2857500" cy="2081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 descr="http://yar.kp.ru/f/12/image/32/66/1296632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3286125"/>
            <a:ext cx="3214688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1214422"/>
            <a:ext cx="6100224" cy="2545969"/>
          </a:xfrm>
          <a:prstGeom prst="rect">
            <a:avLst/>
          </a:prstGeom>
          <a:noFill/>
        </p:spPr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Говорят, один рыбак</a:t>
            </a:r>
          </a:p>
          <a:p>
            <a:pPr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речке выловил башмак. </a:t>
            </a:r>
            <a:b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зато ему потом </a:t>
            </a:r>
          </a:p>
          <a:p>
            <a:pPr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крючок попался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38408" y="2845735"/>
            <a:ext cx="1313913" cy="8378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дом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38408" y="2845735"/>
            <a:ext cx="1217476" cy="8378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сом</a:t>
            </a:r>
          </a:p>
        </p:txBody>
      </p:sp>
      <p:pic>
        <p:nvPicPr>
          <p:cNvPr id="27654" name="Picture 2" descr="D:\клипарты\домики\0c9465b9061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2800" y="3632062"/>
            <a:ext cx="2268000" cy="2543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http://rybomir.ru/wp-content/uploads/2009/12/%D0%A1%D0%BE%D0%BC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89601" y="4012261"/>
            <a:ext cx="4456800" cy="228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9570" y="571480"/>
            <a:ext cx="8225834" cy="13148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пожелтевшую траву бросает </a:t>
            </a:r>
          </a:p>
          <a:p>
            <a:pPr algn="ctr">
              <a:defRPr/>
            </a:pPr>
            <a:r>
              <a:rPr lang="ru-RU" sz="4000" b="1" dirty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свою листву.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31977" y="1160746"/>
            <a:ext cx="1124503" cy="8378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142984"/>
            <a:ext cx="1076412" cy="83780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лес</a:t>
            </a:r>
          </a:p>
        </p:txBody>
      </p:sp>
      <p:pic>
        <p:nvPicPr>
          <p:cNvPr id="45058" name="Picture 2" descr="D:\клипарты\домики\0_4eacb_25132755_XX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77601" y="2716125"/>
            <a:ext cx="3926880" cy="36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D:\клипарты\животные\7e4ff0d82b0c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9200" y="2975353"/>
            <a:ext cx="3864960" cy="317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42976" y="500042"/>
            <a:ext cx="778674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Жучка</a:t>
            </a:r>
            <a:r>
              <a:rPr lang="ru-RU" sz="4000" b="1" i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			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 </a:t>
            </a: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доела;</a:t>
            </a:r>
            <a:b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Неохота,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надоело</a:t>
            </a:r>
            <a:r>
              <a:rPr lang="ru-RU" sz="4000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357166"/>
            <a:ext cx="1679218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булку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357166"/>
            <a:ext cx="1643074" cy="923330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будку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23557" name="Picture 5" descr="http://www.dogcatdog.ru/images/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14546" y="2357430"/>
            <a:ext cx="4476749" cy="3357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57356" y="785794"/>
            <a:ext cx="4480714" cy="255454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Был доктор </a:t>
            </a:r>
          </a:p>
          <a:p>
            <a:pPr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движенья скуп, </a:t>
            </a:r>
            <a:b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Схватил щипцы </a:t>
            </a:r>
          </a:p>
          <a:p>
            <a:pPr>
              <a:defRPr/>
            </a:pPr>
            <a:r>
              <a:rPr lang="ru-RU" sz="4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вырвал          </a:t>
            </a:r>
            <a:r>
              <a:rPr lang="ru-RU" sz="40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2643182"/>
            <a:ext cx="991489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дуб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2643182"/>
            <a:ext cx="989382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зуб</a:t>
            </a:r>
          </a:p>
        </p:txBody>
      </p:sp>
      <p:pic>
        <p:nvPicPr>
          <p:cNvPr id="32773" name="Picture 3" descr="D:\клипарты\профессии\2011-10-16_195338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00" y="2214563"/>
            <a:ext cx="242887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4" descr="D:\клипарты\еда раст\82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4473972">
            <a:off x="4141788" y="4346575"/>
            <a:ext cx="1905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357166"/>
            <a:ext cx="7858180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островок </a:t>
            </a: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налетел </a:t>
            </a:r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ураган,</a:t>
            </a:r>
            <a:b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пальме остался </a:t>
            </a:r>
            <a:r>
              <a:rPr lang="ru-RU" sz="4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последний                  </a:t>
            </a:r>
            <a:r>
              <a:rPr lang="ru-RU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   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215206" y="857232"/>
            <a:ext cx="1677062" cy="923330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баран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</a:rPr>
              <a:t> 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768" y="1000108"/>
            <a:ext cx="1714512" cy="707886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банан</a:t>
            </a:r>
          </a:p>
        </p:txBody>
      </p:sp>
      <p:pic>
        <p:nvPicPr>
          <p:cNvPr id="25604" name="Picture 4" descr="http://img1.liveinternet.ru/images/attach/c/1/60/475/60475038_IMG_3968s_bananovaya_rosch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2714620"/>
            <a:ext cx="4429156" cy="3327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606" name="Picture 6" descr="http://kinfo.ru/user/upload/file387688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3143248"/>
            <a:ext cx="2857498" cy="21431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5786454"/>
            <a:ext cx="8426798" cy="500066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Arial" pitchFamily="34" charset="0"/>
                <a:cs typeface="Arial" pitchFamily="34" charset="0"/>
              </a:rPr>
              <a:t>Угадай букву </a:t>
            </a:r>
            <a:endParaRPr lang="ru-RU" sz="4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AutoShape 2" descr="Картинка 33 из 17949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user\Downloads\77846664_Buratino_za_partoy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142984"/>
            <a:ext cx="5500726" cy="4241619"/>
          </a:xfrm>
          <a:prstGeom prst="rect">
            <a:avLst/>
          </a:prstGeom>
          <a:noFill/>
        </p:spPr>
      </p:pic>
      <p:pic>
        <p:nvPicPr>
          <p:cNvPr id="1028" name="Picture 4" descr="D:\Презентации\1 класс,конспекты , часть 1 и  2\Обучение грамоте 1 класс\Клипарт буквы\Буквы-весёлые\0_4af52_70307fee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00760" y="642918"/>
            <a:ext cx="1143008" cy="1143008"/>
          </a:xfrm>
          <a:prstGeom prst="rect">
            <a:avLst/>
          </a:prstGeom>
          <a:noFill/>
        </p:spPr>
      </p:pic>
      <p:pic>
        <p:nvPicPr>
          <p:cNvPr id="1029" name="Picture 5" descr="D:\Презентации\1 класс,конспекты , часть 1 и  2\Обучение грамоте 1 класс\Клипарт буквы\Буквы-весёлые\0_4af48_d9d9105_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8116" y="357166"/>
            <a:ext cx="1285884" cy="1285884"/>
          </a:xfrm>
          <a:prstGeom prst="rect">
            <a:avLst/>
          </a:prstGeom>
          <a:noFill/>
        </p:spPr>
      </p:pic>
      <p:pic>
        <p:nvPicPr>
          <p:cNvPr id="1030" name="Picture 6" descr="D:\Презентации\1 класс,конспекты , часть 1 и  2\Обучение грамоте 1 класс\Клипарт буквы\Буквы-весёлые\0_4af5f_2aa3e423_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68" y="1785926"/>
            <a:ext cx="1214446" cy="1214446"/>
          </a:xfrm>
          <a:prstGeom prst="rect">
            <a:avLst/>
          </a:prstGeom>
          <a:noFill/>
        </p:spPr>
      </p:pic>
      <p:pic>
        <p:nvPicPr>
          <p:cNvPr id="1031" name="Picture 7" descr="D:\Презентации\1 класс,конспекты , часть 1 и  2\Обучение грамоте 1 класс\Клипарт буквы\Буквы-весёлые\0_4af54_2a8d31ec_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43240" y="142852"/>
            <a:ext cx="1174736" cy="1174736"/>
          </a:xfrm>
          <a:prstGeom prst="rect">
            <a:avLst/>
          </a:prstGeom>
          <a:noFill/>
        </p:spPr>
      </p:pic>
      <p:pic>
        <p:nvPicPr>
          <p:cNvPr id="1032" name="Picture 8" descr="D:\Презентации\1 класс,конспекты , часть 1 и  2\Обучение грамоте 1 класс\Клипарт буквы\Буквы-весёлые\0_4af49_60e3695f_L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214810" y="642918"/>
            <a:ext cx="1246173" cy="1246173"/>
          </a:xfrm>
          <a:prstGeom prst="rect">
            <a:avLst/>
          </a:prstGeom>
          <a:noFill/>
        </p:spPr>
      </p:pic>
      <p:pic>
        <p:nvPicPr>
          <p:cNvPr id="1033" name="Picture 9" descr="D:\Презентации\1 класс,конспекты , часть 1 и  2\Обучение грамоте 1 класс\Клипарт буквы\Буквы-весёлые\0_4af57_6e9ae361_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15074" y="3429000"/>
            <a:ext cx="1174735" cy="117473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user\Downloads\251550-2419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052_vmeste_veselo_shag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143900" y="6000768"/>
            <a:ext cx="642942" cy="642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9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86454"/>
            <a:ext cx="9144000" cy="50006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Хорошо ли вы знаете сказочных героев?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Картинка 2 из 122133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500042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Картинка 18 из 123456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571480"/>
            <a:ext cx="164307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ртинка 52 из 123456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768" y="714356"/>
            <a:ext cx="171451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а 29 из 123456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5786" y="3071810"/>
            <a:ext cx="1838328" cy="2326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а 12 из 123456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929322" y="3357562"/>
            <a:ext cx="207170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а 46 из 123456"/>
          <p:cNvPicPr/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57166"/>
            <a:ext cx="135732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2" name="AutoShape 2" descr="Картинка 33 из 179490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2" name="Picture 12" descr="Картинка 40 из 87859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3000372"/>
            <a:ext cx="2350953" cy="2571768"/>
          </a:xfrm>
          <a:prstGeom prst="rect">
            <a:avLst/>
          </a:prstGeom>
          <a:ln w="190500" cap="sq">
            <a:noFill/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открытки праздники\1 сентября\187878a2ed746b2038a910f9e871f4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290" y="142852"/>
            <a:ext cx="6500857" cy="6457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12997572874eac4662c78174.76617980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71604" y="214290"/>
            <a:ext cx="5857916" cy="63149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ownloads\T24lc6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85728"/>
            <a:ext cx="8605968" cy="62151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user\Downloads\88577617_46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3237" y="500042"/>
            <a:ext cx="8418962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user\Downloads\767448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142985"/>
            <a:ext cx="2512955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2467" name="Picture 3" descr="C:\Users\user\Downloads\0_bee67_3b0811b8_XL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54" y="428603"/>
            <a:ext cx="5286412" cy="6111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user\Downloads\9b41aa8486fe1495cba15e6d01092e0c5f48aa70667403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14290"/>
            <a:ext cx="8143932" cy="645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6bfccf68616c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69425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0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8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12" descr="1kYa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906210">
            <a:off x="5140325" y="3278188"/>
            <a:ext cx="1962150" cy="2779712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13" descr="1kYa0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7063" y="3281363"/>
            <a:ext cx="1968500" cy="28067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4" descr="1kYa0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689387">
            <a:off x="6705600" y="3581400"/>
            <a:ext cx="1905000" cy="27193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8" descr="D:\анимашки\воздушные шары\4.gif"/>
          <p:cNvPicPr>
            <a:picLocks noChangeAspect="1" noChangeArrowheads="1" noCrop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5263" y="2070100"/>
            <a:ext cx="3005137" cy="539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WordArt 10"/>
          <p:cNvSpPr>
            <a:spLocks noChangeArrowheads="1" noChangeShapeType="1" noTextEdit="1"/>
          </p:cNvSpPr>
          <p:nvPr/>
        </p:nvSpPr>
        <p:spPr bwMode="auto">
          <a:xfrm>
            <a:off x="251520" y="414566"/>
            <a:ext cx="8784976" cy="3014434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978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  <a:cs typeface="Arial"/>
              </a:rPr>
              <a:t>Азбука -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  <a:cs typeface="Arial"/>
              </a:rPr>
              <a:t>ступенька к мудрости</a:t>
            </a:r>
          </a:p>
        </p:txBody>
      </p:sp>
      <p:pic>
        <p:nvPicPr>
          <p:cNvPr id="10249" name="Picture 13" descr="C:\Users\Пользователь\Desktop\sun066.gif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2288" y="414338"/>
            <a:ext cx="16065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WordArt 10"/>
          <p:cNvSpPr>
            <a:spLocks noChangeArrowheads="1" noChangeShapeType="1" noTextEdit="1"/>
          </p:cNvSpPr>
          <p:nvPr/>
        </p:nvSpPr>
        <p:spPr bwMode="auto">
          <a:xfrm>
            <a:off x="251520" y="764704"/>
            <a:ext cx="8784976" cy="3014434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978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  <a:cs typeface="Arial"/>
              </a:rPr>
              <a:t>Спасибо!</a:t>
            </a:r>
            <a:endParaRPr lang="ru-RU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sessor" pitchFamily="82" charset="0"/>
              <a:cs typeface="Arial"/>
            </a:endParaRPr>
          </a:p>
        </p:txBody>
      </p:sp>
      <p:pic>
        <p:nvPicPr>
          <p:cNvPr id="11" name="Азбука 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tretch>
            <a:fillRect/>
          </a:stretch>
        </p:blipFill>
        <p:spPr>
          <a:xfrm>
            <a:off x="7884368" y="5661248"/>
            <a:ext cx="736848" cy="736848"/>
          </a:xfrm>
          <a:prstGeom prst="rect">
            <a:avLst/>
          </a:prstGeom>
        </p:spPr>
      </p:pic>
      <p:pic>
        <p:nvPicPr>
          <p:cNvPr id="13" name="Picture 2" descr="C:\Users\user\Downloads\1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20806505">
            <a:off x="571472" y="3673436"/>
            <a:ext cx="2089311" cy="2970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4751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9785902614180-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1071546"/>
            <a:ext cx="3830733" cy="496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user\Downloads\faf67eaa-6c6f-11e0-a21a-00e081328955b34bc5b3-a9ea-11e1-a8b8-00e08132895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596" y="1071546"/>
            <a:ext cx="3786214" cy="49599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user\Downloads\100573093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1052736"/>
            <a:ext cx="3816424" cy="495639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катерина\Pictures\Deti-chitayut-knigi-full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Екатерина\Pictures\63136665_5f8350820dd8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02" y="0"/>
            <a:ext cx="9137898" cy="6858000"/>
          </a:xfrm>
          <a:prstGeom prst="rect">
            <a:avLst/>
          </a:prstGeom>
          <a:noFill/>
        </p:spPr>
      </p:pic>
      <p:sp>
        <p:nvSpPr>
          <p:cNvPr id="9" name="WordArt 10"/>
          <p:cNvSpPr>
            <a:spLocks noChangeArrowheads="1" noChangeShapeType="1" noTextEdit="1"/>
          </p:cNvSpPr>
          <p:nvPr/>
        </p:nvSpPr>
        <p:spPr bwMode="auto">
          <a:xfrm>
            <a:off x="827584" y="5301208"/>
            <a:ext cx="7848872" cy="1224136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978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kern="1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  <a:cs typeface="Arial"/>
              </a:rPr>
              <a:t>Спасибо!</a:t>
            </a:r>
            <a:endParaRPr lang="ru-RU" sz="3600" b="1" kern="1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sessor" pitchFamily="82" charset="0"/>
              <a:cs typeface="Arial"/>
            </a:endParaRPr>
          </a:p>
        </p:txBody>
      </p:sp>
      <p:pic>
        <p:nvPicPr>
          <p:cNvPr id="2" name="Picture 2" descr="D:\Презентации\1 класс,конспекты , часть 1 и  2\Обучение грамоте 1 класс\Клипарт буквы\Буквы-весёлые\0_4af48_d9d9105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3717032"/>
            <a:ext cx="1086767" cy="1086767"/>
          </a:xfrm>
          <a:prstGeom prst="rect">
            <a:avLst/>
          </a:prstGeom>
          <a:noFill/>
        </p:spPr>
      </p:pic>
      <p:pic>
        <p:nvPicPr>
          <p:cNvPr id="1027" name="Picture 3" descr="D:\Презентации\1 класс,конспекты , часть 1 и  2\Обучение грамоте 1 класс\Клипарт буквы\Буквы-весёлые\0_4af52_70307fee_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7704" y="3284984"/>
            <a:ext cx="1086767" cy="1086767"/>
          </a:xfrm>
          <a:prstGeom prst="rect">
            <a:avLst/>
          </a:prstGeom>
          <a:noFill/>
        </p:spPr>
      </p:pic>
      <p:pic>
        <p:nvPicPr>
          <p:cNvPr id="1028" name="Picture 4" descr="D:\Презентации\1 класс,конспекты , часть 1 и  2\Обучение грамоте 1 класс\Клипарт буквы\Буквы-весёлые\0_4af49_60e3695f_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419872" y="3717032"/>
            <a:ext cx="1158775" cy="1158775"/>
          </a:xfrm>
          <a:prstGeom prst="rect">
            <a:avLst/>
          </a:prstGeom>
          <a:noFill/>
        </p:spPr>
      </p:pic>
      <p:pic>
        <p:nvPicPr>
          <p:cNvPr id="1029" name="Picture 5" descr="D:\Презентации\1 класс,конспекты , часть 1 и  2\Обучение грамоте 1 класс\Клипарт буквы\Буквы-весёлые\0_4af5e_6ae5faf2_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44008" y="3284984"/>
            <a:ext cx="1374800" cy="1374800"/>
          </a:xfrm>
          <a:prstGeom prst="rect">
            <a:avLst/>
          </a:prstGeom>
          <a:noFill/>
        </p:spPr>
      </p:pic>
      <p:pic>
        <p:nvPicPr>
          <p:cNvPr id="1030" name="Picture 6" descr="D:\Презентации\1 класс,конспекты , часть 1 и  2\Обучение грамоте 1 класс\Клипарт буквы\Буквы-весёлые\0_4af55_baaed1b8_L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156176" y="1916832"/>
            <a:ext cx="1446808" cy="1446808"/>
          </a:xfrm>
          <a:prstGeom prst="rect">
            <a:avLst/>
          </a:prstGeom>
          <a:noFill/>
        </p:spPr>
      </p:pic>
      <p:pic>
        <p:nvPicPr>
          <p:cNvPr id="11" name="Picture 2" descr="D:\Презентации\1 класс,конспекты , часть 1 и  2\Обучение грамоте 1 класс\Клипарт буквы\Буквы-весёлые\0_4af48_d9d9105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76256" y="908720"/>
            <a:ext cx="1086767" cy="108676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64340921_o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79912" y="548680"/>
            <a:ext cx="5112568" cy="6012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user\Downloads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1643050"/>
            <a:ext cx="3165732" cy="4500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Екатерина\Pictures\ступеньки -1u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648" y="140233"/>
            <a:ext cx="6696744" cy="6520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eaLnBrk="0" hangingPunct="0">
              <a:lnSpc>
                <a:spcPct val="150000"/>
              </a:lnSpc>
              <a:buNone/>
            </a:pPr>
            <a:r>
              <a:rPr lang="ru-RU" i="1" dirty="0" smtClean="0">
                <a:solidFill>
                  <a:srgbClr val="663300"/>
                </a:solidFill>
                <a:hlinkClick r:id="rId2"/>
              </a:rPr>
              <a:t>Фотографии и другие материалы взяты на сайтах:</a:t>
            </a:r>
            <a:endParaRPr lang="ru-RU" i="1" dirty="0" smtClean="0">
              <a:solidFill>
                <a:srgbClr val="6633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3"/>
              </a:rPr>
              <a:t>http://yandex.ru/yandsearc</a:t>
            </a:r>
            <a:r>
              <a:rPr lang="ru-RU" i="1" dirty="0" smtClean="0">
                <a:solidFill>
                  <a:srgbClr val="663300"/>
                </a:solidFill>
              </a:rPr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en-US" dirty="0" smtClean="0">
                <a:hlinkClick r:id="rId4"/>
              </a:rPr>
              <a:t>http://zankov.ru/</a:t>
            </a:r>
            <a:r>
              <a:rPr lang="ru-RU" dirty="0" smtClean="0"/>
              <a:t> </a:t>
            </a: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5"/>
              </a:rPr>
              <a:t>http://zaiushka.ru/publ/kartinki/azbuka/27</a:t>
            </a:r>
            <a:endParaRPr lang="ru-RU" i="1" dirty="0" smtClean="0">
              <a:solidFill>
                <a:srgbClr val="6633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6"/>
              </a:rPr>
              <a:t>http://mastergraf.net/design_and_graphics/rastr_clipart/rastr_graphics/18204-kartinki-skazochnyh-geroev-znamenityh-skazok.html</a:t>
            </a:r>
            <a:endParaRPr lang="ru-RU" i="1" dirty="0" smtClean="0">
              <a:solidFill>
                <a:srgbClr val="6633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7"/>
              </a:rPr>
              <a:t>http://images.yandex.ru/yandsearch?text</a:t>
            </a:r>
            <a:endParaRPr lang="ru-RU" i="1" dirty="0" smtClean="0">
              <a:solidFill>
                <a:srgbClr val="6633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8"/>
              </a:rPr>
              <a:t>http://images.yandex.ru/yandsearch?icolor</a:t>
            </a:r>
            <a:endParaRPr lang="ru-RU" i="1" dirty="0" smtClean="0">
              <a:solidFill>
                <a:srgbClr val="6633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9"/>
              </a:rPr>
              <a:t>http://yandex.ru/yandsearch?text</a:t>
            </a:r>
            <a:endParaRPr lang="ru-RU" i="1" dirty="0" smtClean="0">
              <a:solidFill>
                <a:srgbClr val="663300"/>
              </a:solidFill>
            </a:endParaRPr>
          </a:p>
          <a:p>
            <a:pPr eaLnBrk="0" hangingPunct="0">
              <a:lnSpc>
                <a:spcPct val="150000"/>
              </a:lnSpc>
            </a:pPr>
            <a:r>
              <a:rPr lang="en-US" i="1" dirty="0" smtClean="0">
                <a:solidFill>
                  <a:srgbClr val="663300"/>
                </a:solidFill>
                <a:hlinkClick r:id="rId10"/>
              </a:rPr>
              <a:t>https://www.google.ru</a:t>
            </a:r>
            <a:endParaRPr lang="ru-RU" dirty="0"/>
          </a:p>
        </p:txBody>
      </p:sp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0" rIns="45720" bIns="0" anchor="b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j-ea"/>
                <a:cs typeface="+mj-cs"/>
              </a:rPr>
              <a:t>Источники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резентации\1 класс,конспекты , часть 1 и  2\Обучение грамоте 1 класс\Клипарт буквы\Буквы-фрукты\0_4a8a6_f44487f5_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500042"/>
            <a:ext cx="1800000" cy="1800000"/>
          </a:xfrm>
          <a:prstGeom prst="rect">
            <a:avLst/>
          </a:prstGeom>
          <a:noFill/>
        </p:spPr>
      </p:pic>
      <p:pic>
        <p:nvPicPr>
          <p:cNvPr id="4099" name="Picture 3" descr="D:\Презентации\1 класс,конспекты , часть 1 и  2\Обучение грамоте 1 класс\Клипарт буквы\Буквы-фрукты\0_4a8ab_b645d0e1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2500306"/>
            <a:ext cx="1800000" cy="1800000"/>
          </a:xfrm>
          <a:prstGeom prst="rect">
            <a:avLst/>
          </a:prstGeom>
          <a:noFill/>
        </p:spPr>
      </p:pic>
      <p:pic>
        <p:nvPicPr>
          <p:cNvPr id="4100" name="Picture 4" descr="D:\Презентации\1 класс,конспекты , часть 1 и  2\Обучение грамоте 1 класс\Клипарт буквы\Буквы-фрукты\0_4a8b6_c5476a4f_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0298" y="1357298"/>
            <a:ext cx="1800000" cy="1800000"/>
          </a:xfrm>
          <a:prstGeom prst="rect">
            <a:avLst/>
          </a:prstGeom>
          <a:noFill/>
        </p:spPr>
      </p:pic>
      <p:pic>
        <p:nvPicPr>
          <p:cNvPr id="4101" name="Picture 5" descr="D:\Презентации\1 класс,конспекты , часть 1 и  2\Обучение грамоте 1 класс\Клипарт буквы\Буквы-фрукты\0_4a8bb_9c366fbc_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596" y="4857760"/>
            <a:ext cx="1800000" cy="1800000"/>
          </a:xfrm>
          <a:prstGeom prst="rect">
            <a:avLst/>
          </a:prstGeom>
          <a:noFill/>
        </p:spPr>
      </p:pic>
      <p:pic>
        <p:nvPicPr>
          <p:cNvPr id="4102" name="Picture 6" descr="D:\Презентации\1 класс,конспекты , часть 1 и  2\Обучение грамоте 1 класс\Клипарт буквы\Буквы-фрукты\0_4a8c5_eaa733fe_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500298" y="3857628"/>
            <a:ext cx="1800000" cy="1800000"/>
          </a:xfrm>
          <a:prstGeom prst="rect">
            <a:avLst/>
          </a:prstGeom>
          <a:noFill/>
        </p:spPr>
      </p:pic>
      <p:pic>
        <p:nvPicPr>
          <p:cNvPr id="4103" name="Picture 7" descr="D:\Презентации\1 класс,конспекты , часть 1 и  2\Обучение грамоте 1 класс\Клипарт буквы\Буквы-фрукты\0_4a8c6_e77444c4_L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43768" y="2928934"/>
            <a:ext cx="1643074" cy="1643074"/>
          </a:xfrm>
          <a:prstGeom prst="rect">
            <a:avLst/>
          </a:prstGeom>
          <a:noFill/>
        </p:spPr>
      </p:pic>
      <p:pic>
        <p:nvPicPr>
          <p:cNvPr id="4104" name="Picture 8" descr="D:\Презентации\1 класс,конспекты , часть 1 и  2\Обучение грамоте 1 класс\Клипарт буквы\Буквы-фрукты\0_4a8c7_a1f1c24a_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357686" y="2214554"/>
            <a:ext cx="1800000" cy="1800000"/>
          </a:xfrm>
          <a:prstGeom prst="rect">
            <a:avLst/>
          </a:prstGeom>
          <a:noFill/>
        </p:spPr>
      </p:pic>
      <p:pic>
        <p:nvPicPr>
          <p:cNvPr id="4105" name="Picture 9" descr="D:\Презентации\1 класс,конспекты , часть 1 и  2\Обучение грамоте 1 класс\Клипарт буквы\Буквы-фрукты\0_4a8b0_223ca593_L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429388" y="4714884"/>
            <a:ext cx="1800000" cy="1800000"/>
          </a:xfrm>
          <a:prstGeom prst="rect">
            <a:avLst/>
          </a:prstGeom>
          <a:noFill/>
        </p:spPr>
      </p:pic>
      <p:pic>
        <p:nvPicPr>
          <p:cNvPr id="4106" name="Picture 10" descr="D:\Презентации\1 класс,конспекты , часть 1 и  2\Обучение грамоте 1 класс\Клипарт буквы\Буквы-фрукты\0_4a8ac_13cdcdc1_L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072198" y="1214422"/>
            <a:ext cx="1800000" cy="1800000"/>
          </a:xfrm>
          <a:prstGeom prst="rect">
            <a:avLst/>
          </a:prstGeom>
          <a:noFill/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2143108" y="214290"/>
            <a:ext cx="6357982" cy="9286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ea typeface="+mj-ea"/>
                <a:cs typeface="Arial" pitchFamily="34" charset="0"/>
              </a:rPr>
              <a:t>Гласные буквы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  <p:pic>
        <p:nvPicPr>
          <p:cNvPr id="4107" name="Picture 11" descr="D:\Презентации\1 класс,конспекты , часть 1 и  2\Обучение грамоте 1 класс\Клипарт буквы\Буквы-фрукты\0_4a8c3_110a2564_L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4357686" y="4429132"/>
            <a:ext cx="1800000" cy="18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резентации\1 класс,конспекты , часть 1 и  2\Обучение грамоте 1 класс\Клипарт буквы\Буквы-фрукты\0_4a8a7_f076b9ce_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28604"/>
            <a:ext cx="1571636" cy="1571636"/>
          </a:xfrm>
          <a:prstGeom prst="rect">
            <a:avLst/>
          </a:prstGeom>
          <a:noFill/>
        </p:spPr>
      </p:pic>
      <p:pic>
        <p:nvPicPr>
          <p:cNvPr id="3075" name="Picture 3" descr="D:\Презентации\1 класс,конспекты , часть 1 и  2\Обучение грамоте 1 класс\Клипарт буквы\Буквы-фрукты\0_4a8a8_3979057a_L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70" y="1285860"/>
            <a:ext cx="1643074" cy="1643074"/>
          </a:xfrm>
          <a:prstGeom prst="rect">
            <a:avLst/>
          </a:prstGeom>
          <a:noFill/>
        </p:spPr>
      </p:pic>
      <p:pic>
        <p:nvPicPr>
          <p:cNvPr id="3076" name="Picture 4" descr="D:\Презентации\1 класс,конспекты , часть 1 и  2\Обучение грамоте 1 класс\Клипарт буквы\Буквы-фрукты\0_4a8a9_51fed709_L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57686" y="4500570"/>
            <a:ext cx="1800000" cy="1800000"/>
          </a:xfrm>
          <a:prstGeom prst="rect">
            <a:avLst/>
          </a:prstGeom>
          <a:noFill/>
        </p:spPr>
      </p:pic>
      <p:pic>
        <p:nvPicPr>
          <p:cNvPr id="3077" name="Picture 5" descr="D:\Презентации\1 класс,конспекты , часть 1 и  2\Обучение грамоте 1 класс\Клипарт буквы\Буквы-фрукты\0_4a8aa_f27e934c_L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43504" y="2786058"/>
            <a:ext cx="1785950" cy="1785950"/>
          </a:xfrm>
          <a:prstGeom prst="rect">
            <a:avLst/>
          </a:prstGeom>
          <a:noFill/>
        </p:spPr>
      </p:pic>
      <p:pic>
        <p:nvPicPr>
          <p:cNvPr id="3078" name="Picture 6" descr="D:\Презентации\1 класс,конспекты , часть 1 и  2\Обучение грамоте 1 класс\Клипарт буквы\Буквы-фрукты\0_4a8ad_8f4e1d9_L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15206" y="2928934"/>
            <a:ext cx="1657124" cy="1657124"/>
          </a:xfrm>
          <a:prstGeom prst="rect">
            <a:avLst/>
          </a:prstGeom>
          <a:noFill/>
        </p:spPr>
      </p:pic>
      <p:pic>
        <p:nvPicPr>
          <p:cNvPr id="3079" name="Picture 7" descr="D:\Презентации\1 класс,конспекты , часть 1 и  2\Обучение грамоте 1 класс\Клипарт буквы\Буквы-фрукты\0_4a8b9_a481ba5f_L.pn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357950" y="1142984"/>
            <a:ext cx="1714512" cy="1714512"/>
          </a:xfrm>
          <a:prstGeom prst="rect">
            <a:avLst/>
          </a:prstGeom>
          <a:noFill/>
        </p:spPr>
      </p:pic>
      <p:pic>
        <p:nvPicPr>
          <p:cNvPr id="3080" name="Picture 8" descr="D:\Презентации\1 класс,конспекты , часть 1 и  2\Обучение грамоте 1 класс\Клипарт буквы\Буквы-фрукты\0_4a8bc_919f2c94_L.pn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500570"/>
            <a:ext cx="1785950" cy="1785950"/>
          </a:xfrm>
          <a:prstGeom prst="rect">
            <a:avLst/>
          </a:prstGeom>
          <a:noFill/>
        </p:spPr>
      </p:pic>
      <p:pic>
        <p:nvPicPr>
          <p:cNvPr id="3081" name="Picture 9" descr="D:\Презентации\1 класс,конспекты , часть 1 и  2\Обучение грамоте 1 класс\Клипарт буквы\Буквы-фрукты\0_4a8bf_efc522b2_L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285984" y="4786322"/>
            <a:ext cx="1800000" cy="1800000"/>
          </a:xfrm>
          <a:prstGeom prst="rect">
            <a:avLst/>
          </a:prstGeom>
          <a:noFill/>
        </p:spPr>
      </p:pic>
      <p:pic>
        <p:nvPicPr>
          <p:cNvPr id="3082" name="Picture 10" descr="D:\Презентации\1 класс,конспекты , часть 1 и  2\Обучение грамоте 1 класс\Клипарт буквы\Буквы-фрукты\0_4a8b7_998b06c2_L.pn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858016" y="5000636"/>
            <a:ext cx="1643074" cy="1643074"/>
          </a:xfrm>
          <a:prstGeom prst="rect">
            <a:avLst/>
          </a:prstGeom>
          <a:noFill/>
        </p:spPr>
      </p:pic>
      <p:pic>
        <p:nvPicPr>
          <p:cNvPr id="3083" name="Picture 11" descr="D:\Презентации\1 класс,конспекты , часть 1 и  2\Обучение грамоте 1 класс\Клипарт буквы\Буквы-фрукты\0_4a8b3_efec8460_L.pn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571736" y="2857496"/>
            <a:ext cx="1800000" cy="1800000"/>
          </a:xfrm>
          <a:prstGeom prst="rect">
            <a:avLst/>
          </a:prstGeom>
          <a:noFill/>
        </p:spPr>
      </p:pic>
      <p:pic>
        <p:nvPicPr>
          <p:cNvPr id="3084" name="Picture 12" descr="D:\Презентации\1 класс,конспекты , часть 1 и  2\Обучение грамоте 1 класс\Клипарт буквы\Буквы-фрукты\0_4a8b8_4cc8598c_L.pn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14348" y="2571744"/>
            <a:ext cx="1571636" cy="1571636"/>
          </a:xfrm>
          <a:prstGeom prst="rect">
            <a:avLst/>
          </a:prstGeom>
          <a:noFill/>
        </p:spPr>
      </p:pic>
      <p:pic>
        <p:nvPicPr>
          <p:cNvPr id="3085" name="Picture 13" descr="D:\Презентации\1 класс,конспекты , часть 1 и  2\Обучение грамоте 1 класс\Клипарт буквы\Буквы-фрукты\0_4a8ba_92cc9671_L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4000496" y="1785926"/>
            <a:ext cx="1571636" cy="1571636"/>
          </a:xfrm>
          <a:prstGeom prst="rect">
            <a:avLst/>
          </a:prstGeom>
          <a:noFill/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2357422" y="214290"/>
            <a:ext cx="6357982" cy="928694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ea typeface="+mj-ea"/>
                <a:cs typeface="Arial" pitchFamily="34" charset="0"/>
              </a:rPr>
              <a:t>Согласные  буквы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резентации\1 класс,конспекты , часть 1 и  2\Обучение грамоте 1 класс\Клипарт буквы\Буквы-весёлые\0_4af5c_fd3e4f13_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7000" y="254000"/>
            <a:ext cx="6348413" cy="634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Helen\Desktop\схемы\2011-10-27_215006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214422"/>
            <a:ext cx="5978505" cy="4478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Презентации\1 класс,конспекты , часть 1 и  2\Обучение грамоте 1 класс\Клипарт буквы\Буквы-весёлые\0_4af51_24ce9470_L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97000" y="254000"/>
            <a:ext cx="6348413" cy="6348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843</TotalTime>
  <Words>178</Words>
  <Application>Microsoft Office PowerPoint</Application>
  <PresentationFormat>Экран (4:3)</PresentationFormat>
  <Paragraphs>71</Paragraphs>
  <Slides>41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Ма - ша</vt:lpstr>
      <vt:lpstr>тык-ва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Угадай букву </vt:lpstr>
      <vt:lpstr>Слайд 28</vt:lpstr>
      <vt:lpstr>Хорошо ли вы знаете сказочных героев?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Источники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</cp:lastModifiedBy>
  <cp:revision>76</cp:revision>
  <dcterms:created xsi:type="dcterms:W3CDTF">2014-02-12T07:12:19Z</dcterms:created>
  <dcterms:modified xsi:type="dcterms:W3CDTF">2015-04-01T15:59:50Z</dcterms:modified>
</cp:coreProperties>
</file>