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56" r:id="rId3"/>
    <p:sldId id="266" r:id="rId4"/>
    <p:sldId id="257" r:id="rId5"/>
    <p:sldId id="258" r:id="rId6"/>
    <p:sldId id="262" r:id="rId7"/>
    <p:sldId id="260" r:id="rId8"/>
    <p:sldId id="261" r:id="rId9"/>
    <p:sldId id="268" r:id="rId10"/>
    <p:sldId id="267" r:id="rId11"/>
    <p:sldId id="263" r:id="rId1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33"/>
    <a:srgbClr val="0000FF"/>
    <a:srgbClr val="80704F"/>
    <a:srgbClr val="FFFF00"/>
    <a:srgbClr val="FFCC00"/>
    <a:srgbClr val="DE0000"/>
    <a:srgbClr val="3DA1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37" autoAdjust="0"/>
    <p:restoredTop sz="94660"/>
  </p:normalViewPr>
  <p:slideViewPr>
    <p:cSldViewPr snapToGrid="0">
      <p:cViewPr varScale="1">
        <p:scale>
          <a:sx n="48" d="100"/>
          <a:sy n="48" d="100"/>
        </p:scale>
        <p:origin x="-42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1D24-A875-4E6F-BDB9-623ED47109C8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60F9A-270A-479C-9373-322712695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3140-7D48-4591-BC2D-ADCE8D2BA180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F85C7-E139-421C-A6FE-E89721328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2FBE-27E5-4CA4-87E2-05EC9EB6B14F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F4C2B-96BE-472A-9C98-6C42EB855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0EC63-FBE3-44B2-B4C6-9D07F7036C91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B4530-6972-45A2-BB7B-AC4317E87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D9291-1174-4D8E-B1D5-84FB92404B5F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85BA6-2B4D-4218-8A72-B6C0C5E46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531813" y="8128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10285413" y="2768600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097AF-C7A1-4E17-A629-5D1C8C550BB5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92F74-EF54-4529-9EF7-A39B5C551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DB614-0B3C-4E83-96C3-34CF9B98A29A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EEABB-C778-492D-B1FD-4F08002B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6BBC-34D2-4230-81ED-2B0791221D0C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179E-89C6-4561-852C-D17E8CB93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C84F3-03A3-418D-AA66-8191564B1EF6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59467-9A5B-4943-900B-2A1880EFC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370F5-1EA8-46F4-BFAF-DBB6ED63395E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C37D4-6A0C-47DF-8A53-9104BCCDE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97F2-6265-4C9D-9E4E-B2579A9E311B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6CE2E-4EE2-4A2C-980B-951EF801D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C175B-3363-4A3A-8A51-E2EC9B2597B7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2BA0B-AA6D-4A8D-A230-9DF55B6CA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18C00-9D09-4D1F-A6D3-4F2859B1F5C9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473F2-30BD-4765-8878-80655E540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08B0-73A4-4D26-998B-99BA9872A4D8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A469C-6F98-4926-955C-3958FEE96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AFAD1-324C-4BFC-ABA5-CA3B95E8ED48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078A8-91BD-4B89-99B7-4277AE316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7293-7709-407E-8804-CCB1F23FE8A7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B45C6-5007-490B-8D7E-8DDAE74DA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2F542-6382-4852-9117-12972FCF2BF6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330EF-F95D-434E-AD37-DD2B84CFF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4D4EF"/>
            </a:gs>
            <a:gs pos="10001">
              <a:srgbClr val="64D4EF"/>
            </a:gs>
            <a:gs pos="100000">
              <a:srgbClr val="06588E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7D0514E-7F47-4E62-9FB2-9250352317A8}" type="datetimeFigureOut">
              <a:rPr lang="en-US"/>
              <a:pPr>
                <a:defRPr/>
              </a:pPr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3200" b="0" i="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3803C91-DF29-4D71-89E0-E14DB32F1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67" r:id="rId12"/>
    <p:sldLayoutId id="2147483655" r:id="rId13"/>
    <p:sldLayoutId id="2147483668" r:id="rId14"/>
    <p:sldLayoutId id="2147483654" r:id="rId15"/>
    <p:sldLayoutId id="2147483653" r:id="rId16"/>
    <p:sldLayoutId id="2147483652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22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12" Type="http://schemas.openxmlformats.org/officeDocument/2006/relationships/image" Target="../media/image2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Relationship Id="rId1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791200" y="4816475"/>
            <a:ext cx="6400800" cy="1752600"/>
          </a:xfrm>
          <a:noFill/>
        </p:spPr>
        <p:txBody>
          <a:bodyPr/>
          <a:lstStyle/>
          <a:p>
            <a:pPr marL="0" indent="0" algn="r">
              <a:lnSpc>
                <a:spcPct val="90000"/>
              </a:lnSpc>
              <a:buFont typeface="Wingdings 3" pitchFamily="18" charset="2"/>
              <a:buNone/>
            </a:pPr>
            <a:r>
              <a:rPr lang="ru-RU" sz="3800" b="1" smtClean="0">
                <a:solidFill>
                  <a:schemeClr val="tx1"/>
                </a:solidFill>
              </a:rPr>
              <a:t>Иванова А.И.</a:t>
            </a:r>
          </a:p>
          <a:p>
            <a:pPr marL="0" indent="0" algn="r">
              <a:lnSpc>
                <a:spcPct val="90000"/>
              </a:lnSpc>
              <a:buFont typeface="Wingdings 3" pitchFamily="18" charset="2"/>
              <a:buNone/>
            </a:pPr>
            <a:r>
              <a:rPr lang="ru-RU" sz="3800" b="1" smtClean="0">
                <a:solidFill>
                  <a:schemeClr val="tx1"/>
                </a:solidFill>
              </a:rPr>
              <a:t>ГБОУ СОШ №436</a:t>
            </a:r>
          </a:p>
          <a:p>
            <a:pPr marL="0" indent="0" algn="r">
              <a:lnSpc>
                <a:spcPct val="90000"/>
              </a:lnSpc>
              <a:buFont typeface="Wingdings 3" pitchFamily="18" charset="2"/>
              <a:buNone/>
            </a:pPr>
            <a:r>
              <a:rPr lang="ru-RU" sz="3800" b="1" smtClean="0">
                <a:solidFill>
                  <a:schemeClr val="tx1"/>
                </a:solidFill>
              </a:rPr>
              <a:t>Г. Москва</a:t>
            </a:r>
          </a:p>
          <a:p>
            <a:pPr marL="0" indent="0" algn="r">
              <a:lnSpc>
                <a:spcPct val="90000"/>
              </a:lnSpc>
              <a:buFont typeface="Wingdings 3" pitchFamily="18" charset="2"/>
              <a:buNone/>
            </a:pPr>
            <a:r>
              <a:rPr lang="ru-RU" sz="3800" b="1" smtClean="0">
                <a:solidFill>
                  <a:schemeClr val="tx1"/>
                </a:solidFill>
              </a:rPr>
              <a:t>100-353-510</a:t>
            </a:r>
          </a:p>
          <a:p>
            <a:pPr marL="0" indent="0" algn="ctr">
              <a:lnSpc>
                <a:spcPct val="90000"/>
              </a:lnSpc>
              <a:buFont typeface="Wingdings 3" pitchFamily="18" charset="2"/>
              <a:buNone/>
            </a:pPr>
            <a:endParaRPr lang="ru-RU" sz="3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595313" y="269875"/>
            <a:ext cx="2297112" cy="3059113"/>
            <a:chOff x="145913" y="252074"/>
            <a:chExt cx="2296067" cy="3060000"/>
          </a:xfrm>
        </p:grpSpPr>
        <p:pic>
          <p:nvPicPr>
            <p:cNvPr id="1026" name="Picture 2" descr="http://ordenrf.ru/upload/novosty-info/leningrad-9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145913" y="252074"/>
              <a:ext cx="2296067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333798" y="2843820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ЛЕНИНГРАД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33" name="Группа 32"/>
          <p:cNvGrpSpPr>
            <a:grpSpLocks/>
          </p:cNvGrpSpPr>
          <p:nvPr/>
        </p:nvGrpSpPr>
        <p:grpSpPr bwMode="auto">
          <a:xfrm>
            <a:off x="3560763" y="301625"/>
            <a:ext cx="2293937" cy="3059113"/>
            <a:chOff x="3771362" y="300915"/>
            <a:chExt cx="2295000" cy="3060000"/>
          </a:xfrm>
        </p:grpSpPr>
        <p:pic>
          <p:nvPicPr>
            <p:cNvPr id="1036" name="Picture 12" descr="http://ordenrf.ru/upload/novosty-info/odessa-9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3771362" y="300915"/>
              <a:ext cx="2295000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32" name="TextBox 31"/>
            <p:cNvSpPr txBox="1"/>
            <p:nvPr/>
          </p:nvSpPr>
          <p:spPr>
            <a:xfrm>
              <a:off x="3950437" y="2857384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ОДЕССА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6523038" y="301625"/>
            <a:ext cx="2220912" cy="3059113"/>
            <a:chOff x="6734659" y="300915"/>
            <a:chExt cx="2220824" cy="3060000"/>
          </a:xfrm>
        </p:grpSpPr>
        <p:pic>
          <p:nvPicPr>
            <p:cNvPr id="1032" name="Picture 8" descr="Памятники / Севастополь - Город Герой / Новости Крыма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/>
              </a:extLst>
            </a:blip>
            <a:srcRect l="-1427" r="-2861"/>
            <a:stretch/>
          </p:blipFill>
          <p:spPr bwMode="auto">
            <a:xfrm>
              <a:off x="6734659" y="300915"/>
              <a:ext cx="2220824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6863282" y="2867122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СЕВАСТОПОЛЬ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9336088" y="317500"/>
            <a:ext cx="2293937" cy="3059113"/>
            <a:chOff x="9546491" y="316881"/>
            <a:chExt cx="2295000" cy="3060000"/>
          </a:xfrm>
        </p:grpSpPr>
        <p:pic>
          <p:nvPicPr>
            <p:cNvPr id="1028" name="Picture 4" descr="http://ordenrf.ru/upload/novosty-info/volgograd-rodina-mat-zovet.jp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9546491" y="316881"/>
              <a:ext cx="2295000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9727741" y="2868932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ВОЛГОГРАД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40" name="Группа 39"/>
          <p:cNvGrpSpPr>
            <a:grpSpLocks/>
          </p:cNvGrpSpPr>
          <p:nvPr/>
        </p:nvGrpSpPr>
        <p:grpSpPr bwMode="auto">
          <a:xfrm>
            <a:off x="2130425" y="1327150"/>
            <a:ext cx="2281238" cy="3060700"/>
            <a:chOff x="2274814" y="300915"/>
            <a:chExt cx="2281648" cy="3060000"/>
          </a:xfrm>
        </p:grpSpPr>
        <p:pic>
          <p:nvPicPr>
            <p:cNvPr id="1038" name="Picture 14" descr="http://ordenrf.ru/upload/novosty-info/kiev-obelisk.jpg"/>
            <p:cNvPicPr>
              <a:picLocks noChangeAspect="1" noChangeArrowheads="1"/>
            </p:cNvPicPr>
            <p:nvPr/>
          </p:nvPicPr>
          <p:blipFill rotWithShape="1">
            <a:blip r:embed="rId6" cstate="email">
              <a:extLst>
                <a:ext uri="{28A0092B-C50C-407E-A947-70E740481C1C}"/>
              </a:extLst>
            </a:blip>
            <a:srcRect t="-3145"/>
            <a:stretch/>
          </p:blipFill>
          <p:spPr bwMode="auto">
            <a:xfrm>
              <a:off x="2274814" y="300915"/>
              <a:ext cx="2281648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2390022" y="2865557"/>
              <a:ext cx="1960891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КИЕВ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42" name="Группа 41"/>
          <p:cNvGrpSpPr>
            <a:grpSpLocks/>
          </p:cNvGrpSpPr>
          <p:nvPr/>
        </p:nvGrpSpPr>
        <p:grpSpPr bwMode="auto">
          <a:xfrm>
            <a:off x="5103813" y="1336675"/>
            <a:ext cx="2295525" cy="3060700"/>
            <a:chOff x="5462364" y="312080"/>
            <a:chExt cx="2295000" cy="3060000"/>
          </a:xfrm>
        </p:grpSpPr>
        <p:pic>
          <p:nvPicPr>
            <p:cNvPr id="1044" name="Picture 20" descr="Герберт всегда: москва город герой обелиск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5462364" y="312080"/>
              <a:ext cx="2295000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5649427" y="2865557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МОСКВА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22" name="Группа 21"/>
          <p:cNvGrpSpPr>
            <a:grpSpLocks/>
          </p:cNvGrpSpPr>
          <p:nvPr/>
        </p:nvGrpSpPr>
        <p:grpSpPr bwMode="auto">
          <a:xfrm>
            <a:off x="242888" y="3649663"/>
            <a:ext cx="2295525" cy="3059112"/>
            <a:chOff x="5400269" y="3414258"/>
            <a:chExt cx="2295000" cy="3060000"/>
          </a:xfrm>
        </p:grpSpPr>
        <p:pic>
          <p:nvPicPr>
            <p:cNvPr id="1034" name="Picture 10" descr="Фото без названия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5400269" y="3414258"/>
              <a:ext cx="2295000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5568558" y="6015863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КЕРЧЬ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44" name="Группа 43"/>
          <p:cNvGrpSpPr>
            <a:grpSpLocks/>
          </p:cNvGrpSpPr>
          <p:nvPr/>
        </p:nvGrpSpPr>
        <p:grpSpPr bwMode="auto">
          <a:xfrm>
            <a:off x="2849563" y="4689475"/>
            <a:ext cx="3059112" cy="1992313"/>
            <a:chOff x="3706218" y="2396030"/>
            <a:chExt cx="3060000" cy="1991354"/>
          </a:xfrm>
        </p:grpSpPr>
        <p:pic>
          <p:nvPicPr>
            <p:cNvPr id="1048" name="Picture 24" descr="история Записи в рубрике история Дневник Татьяна511 : LiveInternet - Российский Сервис Онлайн-Дневников"/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/>
              </a:extLst>
            </a:blip>
            <a:srcRect/>
            <a:stretch/>
          </p:blipFill>
          <p:spPr bwMode="auto">
            <a:xfrm>
              <a:off x="3706218" y="2396030"/>
              <a:ext cx="3060000" cy="1991354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3893614" y="3890599"/>
              <a:ext cx="2498563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НОВОРОССИЙСК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48" name="Группа 47"/>
          <p:cNvGrpSpPr>
            <a:grpSpLocks/>
          </p:cNvGrpSpPr>
          <p:nvPr/>
        </p:nvGrpSpPr>
        <p:grpSpPr bwMode="auto">
          <a:xfrm>
            <a:off x="8905875" y="4678363"/>
            <a:ext cx="3060700" cy="2016125"/>
            <a:chOff x="6326420" y="4693546"/>
            <a:chExt cx="3060000" cy="2016000"/>
          </a:xfrm>
        </p:grpSpPr>
        <p:pic>
          <p:nvPicPr>
            <p:cNvPr id="1052" name="Picture 28" descr="Международный реестр мемориалов, кладбищ, воинских захоронений, братских могил: Мемориал - Памятник защитникам Тулы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6326420" y="4693546"/>
              <a:ext cx="3060000" cy="2016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47" name="TextBox 46"/>
            <p:cNvSpPr txBox="1"/>
            <p:nvPr/>
          </p:nvSpPr>
          <p:spPr>
            <a:xfrm>
              <a:off x="6871088" y="6203767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ТУЛА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52" name="Группа 51"/>
          <p:cNvGrpSpPr>
            <a:grpSpLocks/>
          </p:cNvGrpSpPr>
          <p:nvPr/>
        </p:nvGrpSpPr>
        <p:grpSpPr bwMode="auto">
          <a:xfrm>
            <a:off x="2935288" y="2420938"/>
            <a:ext cx="3060700" cy="2038350"/>
            <a:chOff x="4440771" y="4685754"/>
            <a:chExt cx="3060000" cy="2038604"/>
          </a:xfrm>
        </p:grpSpPr>
        <p:pic>
          <p:nvPicPr>
            <p:cNvPr id="1050" name="Picture 26" descr="Просто так. - Город-Герой Мурманск"/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/>
              </a:extLst>
            </a:blip>
            <a:srcRect/>
            <a:stretch/>
          </p:blipFill>
          <p:spPr bwMode="auto">
            <a:xfrm>
              <a:off x="4440771" y="4685754"/>
              <a:ext cx="3060000" cy="2038604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49" name="TextBox 48"/>
            <p:cNvSpPr txBox="1"/>
            <p:nvPr/>
          </p:nvSpPr>
          <p:spPr>
            <a:xfrm>
              <a:off x="5033033" y="6191139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МУРМАНСК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50" name="Группа 49"/>
          <p:cNvGrpSpPr>
            <a:grpSpLocks/>
          </p:cNvGrpSpPr>
          <p:nvPr/>
        </p:nvGrpSpPr>
        <p:grpSpPr bwMode="auto">
          <a:xfrm>
            <a:off x="7991475" y="2389188"/>
            <a:ext cx="3059113" cy="2009775"/>
            <a:chOff x="2212145" y="4669113"/>
            <a:chExt cx="3060000" cy="2008594"/>
          </a:xfrm>
        </p:grpSpPr>
        <p:pic>
          <p:nvPicPr>
            <p:cNvPr id="1042" name="Picture 18" descr="Праздничные мероприятия к Дню Роджения города Брест 27-28 июля"/>
            <p:cNvPicPr>
              <a:picLocks noChangeAspect="1" noChangeArrowheads="1"/>
            </p:cNvPicPr>
            <p:nvPr/>
          </p:nvPicPr>
          <p:blipFill rotWithShape="1">
            <a:blip r:embed="rId12" cstate="email">
              <a:extLst>
                <a:ext uri="{28A0092B-C50C-407E-A947-70E740481C1C}"/>
              </a:extLst>
            </a:blip>
            <a:srcRect/>
            <a:stretch/>
          </p:blipFill>
          <p:spPr bwMode="auto">
            <a:xfrm>
              <a:off x="2212145" y="4669113"/>
              <a:ext cx="3060000" cy="2008594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53" name="TextBox 52"/>
            <p:cNvSpPr txBox="1"/>
            <p:nvPr/>
          </p:nvSpPr>
          <p:spPr>
            <a:xfrm>
              <a:off x="2610702" y="6198808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БРЕСТ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46" name="Группа 45"/>
          <p:cNvGrpSpPr>
            <a:grpSpLocks/>
          </p:cNvGrpSpPr>
          <p:nvPr/>
        </p:nvGrpSpPr>
        <p:grpSpPr bwMode="auto">
          <a:xfrm>
            <a:off x="6280150" y="3649663"/>
            <a:ext cx="2241550" cy="3059112"/>
            <a:chOff x="3656201" y="3634752"/>
            <a:chExt cx="2240201" cy="3060000"/>
          </a:xfrm>
        </p:grpSpPr>
        <p:pic>
          <p:nvPicPr>
            <p:cNvPr id="1040" name="Picture 16" descr="http://ordenrf.ru/upload/novosty-info/minsk-3.jpg"/>
            <p:cNvPicPr>
              <a:picLocks noChangeAspect="1" noChangeArrowheads="1"/>
            </p:cNvPicPr>
            <p:nvPr/>
          </p:nvPicPr>
          <p:blipFill rotWithShape="1">
            <a:blip r:embed="rId13" cstate="email">
              <a:extLst>
                <a:ext uri="{28A0092B-C50C-407E-A947-70E740481C1C}"/>
              </a:extLst>
            </a:blip>
            <a:srcRect/>
            <a:stretch/>
          </p:blipFill>
          <p:spPr bwMode="auto">
            <a:xfrm>
              <a:off x="3656201" y="3634752"/>
              <a:ext cx="2240201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45" name="TextBox 44"/>
            <p:cNvSpPr txBox="1"/>
            <p:nvPr/>
          </p:nvSpPr>
          <p:spPr>
            <a:xfrm>
              <a:off x="3766940" y="6197025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МИНСК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grpSp>
        <p:nvGrpSpPr>
          <p:cNvPr id="54" name="Группа 53"/>
          <p:cNvGrpSpPr>
            <a:grpSpLocks/>
          </p:cNvGrpSpPr>
          <p:nvPr/>
        </p:nvGrpSpPr>
        <p:grpSpPr bwMode="auto">
          <a:xfrm>
            <a:off x="7380288" y="1851025"/>
            <a:ext cx="2270125" cy="3059113"/>
            <a:chOff x="7703576" y="3637376"/>
            <a:chExt cx="2271066" cy="3060000"/>
          </a:xfrm>
        </p:grpSpPr>
        <p:pic>
          <p:nvPicPr>
            <p:cNvPr id="1046" name="Picture 22" descr="Смоленск - город-герой - Картинка 4144/32"/>
            <p:cNvPicPr>
              <a:picLocks noChangeAspect="1" noChangeArrowheads="1"/>
            </p:cNvPicPr>
            <p:nvPr/>
          </p:nvPicPr>
          <p:blipFill rotWithShape="1">
            <a:blip r:embed="rId14" cstate="email">
              <a:extLst>
                <a:ext uri="{28A0092B-C50C-407E-A947-70E740481C1C}"/>
              </a:extLst>
            </a:blip>
            <a:srcRect t="-1345"/>
            <a:stretch/>
          </p:blipFill>
          <p:spPr bwMode="auto">
            <a:xfrm>
              <a:off x="7703576" y="3637376"/>
              <a:ext cx="2271066" cy="3060000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/>
            </a:extLst>
          </p:spPr>
        </p:pic>
        <p:sp>
          <p:nvSpPr>
            <p:cNvPr id="51" name="TextBox 50"/>
            <p:cNvSpPr txBox="1"/>
            <p:nvPr/>
          </p:nvSpPr>
          <p:spPr>
            <a:xfrm>
              <a:off x="7933885" y="6214340"/>
              <a:ext cx="1932500" cy="369332"/>
            </a:xfrm>
            <a:prstGeom prst="rect">
              <a:avLst/>
            </a:prstGeom>
            <a:gradFill>
              <a:gsLst>
                <a:gs pos="10000">
                  <a:schemeClr val="bg2">
                    <a:tint val="97000"/>
                    <a:hueMod val="92000"/>
                    <a:satMod val="169000"/>
                    <a:lumMod val="164000"/>
                    <a:alpha val="10000"/>
                  </a:schemeClr>
                </a:gs>
                <a:gs pos="100000">
                  <a:schemeClr val="bg2">
                    <a:shade val="96000"/>
                    <a:satMod val="120000"/>
                    <a:lumMod val="90000"/>
                  </a:schemeClr>
                </a:gs>
              </a:gsLst>
              <a:lin ang="6120000" scaled="1"/>
            </a:gradFill>
            <a:effectLst>
              <a:softEdge rad="12700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СМОЛЕНСК</a:t>
              </a:r>
              <a:endPara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2525713" y="376238"/>
            <a:ext cx="3916362" cy="855662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159202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Всё понятно,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лёгкая тема!</a:t>
            </a: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 rot="-934620">
            <a:off x="5894388" y="601663"/>
            <a:ext cx="4713287" cy="16652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5431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3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Понятно, но 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3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есть трудности.</a:t>
            </a:r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6305550" y="2941638"/>
            <a:ext cx="3527425" cy="164623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Думаю, что с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контрольной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справлюсь.</a:t>
            </a:r>
          </a:p>
        </p:txBody>
      </p:sp>
      <p:sp>
        <p:nvSpPr>
          <p:cNvPr id="8" name="WordArt 10" descr="Белый мрамор"/>
          <p:cNvSpPr>
            <a:spLocks noChangeArrowheads="1" noChangeShapeType="1" noTextEdit="1"/>
          </p:cNvSpPr>
          <p:nvPr/>
        </p:nvSpPr>
        <p:spPr bwMode="auto">
          <a:xfrm rot="-154108">
            <a:off x="2074863" y="2581275"/>
            <a:ext cx="3149600" cy="1614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Тяжело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дается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тема.</a:t>
            </a:r>
          </a:p>
        </p:txBody>
      </p:sp>
      <p:sp>
        <p:nvSpPr>
          <p:cNvPr id="9" name="WordArt 11"/>
          <p:cNvSpPr>
            <a:spLocks noChangeArrowheads="1" noChangeShapeType="1" noTextEdit="1"/>
          </p:cNvSpPr>
          <p:nvPr/>
        </p:nvSpPr>
        <p:spPr bwMode="auto">
          <a:xfrm>
            <a:off x="1804988" y="5192713"/>
            <a:ext cx="3582987" cy="14319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ничего не понял</a:t>
            </a:r>
          </a:p>
        </p:txBody>
      </p:sp>
      <p:sp>
        <p:nvSpPr>
          <p:cNvPr id="10" name="WordArt 12"/>
          <p:cNvSpPr>
            <a:spLocks noChangeArrowheads="1" noChangeShapeType="1" noTextEdit="1"/>
          </p:cNvSpPr>
          <p:nvPr/>
        </p:nvSpPr>
        <p:spPr bwMode="auto">
          <a:xfrm>
            <a:off x="6215063" y="5192713"/>
            <a:ext cx="3600450" cy="1154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Я МОЛОДЕЦ!!!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31440" y="1396104"/>
            <a:ext cx="4920132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СТЕПЕНЬ</a:t>
            </a:r>
            <a:endParaRPr lang="ru-RU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9514" y="2643207"/>
            <a:ext cx="1046556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С НАТУРАЛЬНЫМ</a:t>
            </a:r>
            <a:endParaRPr lang="ru-RU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3124" y="3903187"/>
            <a:ext cx="1046556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ПОКАЗАТЕЛЕМ.</a:t>
            </a:r>
            <a:endParaRPr lang="ru-RU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8975725" y="2489200"/>
            <a:ext cx="1520825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</a:t>
            </a:r>
            <a:endParaRPr lang="ru-RU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600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93863" y="2487613"/>
            <a:ext cx="753110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 ∙ 7 ∙ 7 ∙ 7 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791575" y="2471738"/>
            <a:ext cx="1519238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</a:t>
            </a:r>
            <a:endParaRPr lang="ru-RU" sz="96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40525" y="2501900"/>
            <a:ext cx="1519238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</a:t>
            </a:r>
            <a:endParaRPr lang="ru-RU" sz="96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14663" y="2482850"/>
            <a:ext cx="4406900" cy="1630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(а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</a:t>
            </a:r>
            <a:endParaRPr lang="ru-RU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73900" y="2482850"/>
            <a:ext cx="200342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</a:t>
            </a:r>
            <a:endParaRPr lang="ru-RU" sz="9600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00863" y="2500313"/>
            <a:ext cx="20828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endParaRPr lang="ru-RU" sz="9600" dirty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39975" y="2484438"/>
            <a:ext cx="526415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∙ 3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=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64375" y="2476500"/>
            <a:ext cx="200342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13</a:t>
            </a:r>
            <a:endParaRPr lang="ru-RU" sz="96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69075" y="2495550"/>
            <a:ext cx="1519238" cy="156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</a:t>
            </a:r>
            <a:endParaRPr lang="ru-RU" sz="960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41700" y="2484438"/>
            <a:ext cx="44069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34125" y="2498725"/>
            <a:ext cx="200342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</a:t>
            </a:r>
            <a:endParaRPr lang="ru-RU" sz="9600" dirty="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94525" y="2509838"/>
            <a:ext cx="22352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25</a:t>
            </a:r>
            <a:endParaRPr lang="ru-RU" sz="9600" dirty="0">
              <a:latin typeface="+mn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79675" y="2484438"/>
            <a:ext cx="4964113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∙ 5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=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56363" y="2498725"/>
            <a:ext cx="2605087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73813" y="2503488"/>
            <a:ext cx="1519237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</a:t>
            </a:r>
            <a:endParaRPr lang="ru-RU" sz="9600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17975" y="2484438"/>
            <a:ext cx="316865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</a:t>
            </a:r>
            <a:endParaRPr lang="ru-RU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05488" y="2497138"/>
            <a:ext cx="2003425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</a:t>
            </a:r>
            <a:endParaRPr lang="ru-RU" sz="9600" dirty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910388" y="2484438"/>
            <a:ext cx="2549525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а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endParaRPr lang="ru-RU" sz="96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57513" y="2484438"/>
            <a:ext cx="4405312" cy="1630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(2а)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=</a:t>
            </a:r>
            <a:endParaRPr lang="ru-RU" sz="9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600825" y="2493963"/>
            <a:ext cx="1531938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</a:t>
            </a:r>
            <a:endParaRPr lang="ru-RU" sz="96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10463" y="2484438"/>
            <a:ext cx="1519237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</a:t>
            </a:r>
            <a:endParaRPr lang="ru-RU" sz="9600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70788" y="2482850"/>
            <a:ext cx="208121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36</a:t>
            </a:r>
            <a:endParaRPr lang="ru-RU" sz="9600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88338" y="2489200"/>
            <a:ext cx="14668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11</a:t>
            </a:r>
            <a:endParaRPr lang="ru-RU" sz="9600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53238" y="2509838"/>
            <a:ext cx="123825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endParaRPr lang="ru-RU" sz="9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repeatCount="200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grpId="6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2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42" presetClass="exit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42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0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1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2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42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2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3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4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42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2" grpId="2"/>
      <p:bldP spid="22" grpId="3"/>
      <p:bldP spid="25" grpId="0"/>
      <p:bldP spid="25" grpId="1"/>
      <p:bldP spid="26" grpId="0"/>
      <p:bldP spid="26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2"/>
      <p:bldP spid="34" grpId="0"/>
      <p:bldP spid="34" grpId="1"/>
      <p:bldP spid="35" grpId="0"/>
      <p:bldP spid="35" grpId="1"/>
      <p:bldP spid="36" grpId="0"/>
      <p:bldP spid="36" grpId="1"/>
      <p:bldP spid="36" grpId="2"/>
      <p:bldP spid="36" grpId="3"/>
      <p:bldP spid="37" grpId="0"/>
      <p:bldP spid="37" grpId="1"/>
      <p:bldP spid="38" grpId="0"/>
      <p:bldP spid="38" grpId="1"/>
      <p:bldP spid="39" grpId="0"/>
      <p:bldP spid="39" grpId="1"/>
      <p:bldP spid="39" grpId="2"/>
      <p:bldP spid="39" grpId="3"/>
      <p:bldP spid="40" grpId="0"/>
      <p:bldP spid="40" grpId="1"/>
      <p:bldP spid="41" grpId="0"/>
      <p:bldP spid="41" grpId="1"/>
      <p:bldP spid="42" grpId="0"/>
      <p:bldP spid="42" grpId="1"/>
      <p:bldP spid="42" grpId="2"/>
      <p:bldP spid="42" grpId="3"/>
      <p:bldP spid="43" grpId="0"/>
      <p:bldP spid="43" grpId="1"/>
      <p:bldP spid="44" grpId="0"/>
      <p:bldP spid="44" grpId="1"/>
      <p:bldP spid="45" grpId="0"/>
      <p:bldP spid="45" grpId="2"/>
      <p:bldP spid="46" grpId="0"/>
      <p:bldP spid="46" grpId="1"/>
      <p:bldP spid="47" grpId="0"/>
      <p:bldP spid="47" grpId="1"/>
      <p:bldP spid="23" grpId="3"/>
      <p:bldP spid="23" grpId="4"/>
      <p:bldP spid="23" grpId="5"/>
      <p:bldP spid="23" grpId="6"/>
      <p:bldP spid="24" grpId="0"/>
      <p:bldP spid="24" grpId="1"/>
      <p:bldP spid="24" grpId="2"/>
      <p:bldP spid="24" grpId="3"/>
      <p:bldP spid="28" grpId="0"/>
      <p:bldP spid="28" grpId="2"/>
      <p:bldP spid="48" grpId="0"/>
      <p:bldP spid="48" grpId="1"/>
      <p:bldP spid="48" grpId="2"/>
      <p:bldP spid="48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9"/>
          <p:cNvSpPr>
            <a:spLocks noChangeArrowheads="1"/>
          </p:cNvSpPr>
          <p:nvPr/>
        </p:nvSpPr>
        <p:spPr bwMode="auto">
          <a:xfrm>
            <a:off x="3819525" y="14446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06" name="Rectangle 10"/>
          <p:cNvSpPr>
            <a:spLocks noChangeArrowheads="1"/>
          </p:cNvSpPr>
          <p:nvPr/>
        </p:nvSpPr>
        <p:spPr bwMode="auto">
          <a:xfrm>
            <a:off x="4673600" y="14446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07" name="Rectangle 11"/>
          <p:cNvSpPr>
            <a:spLocks noChangeArrowheads="1"/>
          </p:cNvSpPr>
          <p:nvPr/>
        </p:nvSpPr>
        <p:spPr bwMode="auto">
          <a:xfrm>
            <a:off x="5529263" y="14446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08" name="Rectangle 12"/>
          <p:cNvSpPr>
            <a:spLocks noChangeArrowheads="1"/>
          </p:cNvSpPr>
          <p:nvPr/>
        </p:nvSpPr>
        <p:spPr bwMode="auto">
          <a:xfrm>
            <a:off x="6384925" y="14446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3863975" y="1243013"/>
            <a:ext cx="5397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8" name="Text Box 15"/>
          <p:cNvSpPr txBox="1">
            <a:spLocks noChangeArrowheads="1"/>
          </p:cNvSpPr>
          <p:nvPr/>
        </p:nvSpPr>
        <p:spPr bwMode="auto">
          <a:xfrm>
            <a:off x="4673600" y="1244600"/>
            <a:ext cx="7651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69" name="Text Box 16"/>
          <p:cNvSpPr txBox="1">
            <a:spLocks noChangeArrowheads="1"/>
          </p:cNvSpPr>
          <p:nvPr/>
        </p:nvSpPr>
        <p:spPr bwMode="auto">
          <a:xfrm>
            <a:off x="5619750" y="1243013"/>
            <a:ext cx="674688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70" name="Text Box 17"/>
          <p:cNvSpPr txBox="1">
            <a:spLocks noChangeArrowheads="1"/>
          </p:cNvSpPr>
          <p:nvPr/>
        </p:nvSpPr>
        <p:spPr bwMode="auto">
          <a:xfrm>
            <a:off x="6383338" y="1247775"/>
            <a:ext cx="67468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1513" name="Rectangle 25"/>
          <p:cNvSpPr>
            <a:spLocks noChangeArrowheads="1"/>
          </p:cNvSpPr>
          <p:nvPr/>
        </p:nvSpPr>
        <p:spPr bwMode="auto">
          <a:xfrm>
            <a:off x="3819525" y="27527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14" name="Rectangle 26"/>
          <p:cNvSpPr>
            <a:spLocks noChangeArrowheads="1"/>
          </p:cNvSpPr>
          <p:nvPr/>
        </p:nvSpPr>
        <p:spPr bwMode="auto">
          <a:xfrm>
            <a:off x="4673600" y="27527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15" name="Rectangle 27"/>
          <p:cNvSpPr>
            <a:spLocks noChangeArrowheads="1"/>
          </p:cNvSpPr>
          <p:nvPr/>
        </p:nvSpPr>
        <p:spPr bwMode="auto">
          <a:xfrm>
            <a:off x="5529263" y="27527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16" name="Rectangle 28"/>
          <p:cNvSpPr>
            <a:spLocks noChangeArrowheads="1"/>
          </p:cNvSpPr>
          <p:nvPr/>
        </p:nvSpPr>
        <p:spPr bwMode="auto">
          <a:xfrm>
            <a:off x="6384925" y="2752725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83" name="Text Box 30"/>
          <p:cNvSpPr txBox="1">
            <a:spLocks noChangeArrowheads="1"/>
          </p:cNvSpPr>
          <p:nvPr/>
        </p:nvSpPr>
        <p:spPr bwMode="auto">
          <a:xfrm>
            <a:off x="3863975" y="2551113"/>
            <a:ext cx="5397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4" name="Text Box 31"/>
          <p:cNvSpPr txBox="1">
            <a:spLocks noChangeArrowheads="1"/>
          </p:cNvSpPr>
          <p:nvPr/>
        </p:nvSpPr>
        <p:spPr bwMode="auto">
          <a:xfrm>
            <a:off x="4673600" y="2552700"/>
            <a:ext cx="7651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85" name="Text Box 32"/>
          <p:cNvSpPr txBox="1">
            <a:spLocks noChangeArrowheads="1"/>
          </p:cNvSpPr>
          <p:nvPr/>
        </p:nvSpPr>
        <p:spPr bwMode="auto">
          <a:xfrm>
            <a:off x="5619750" y="2551113"/>
            <a:ext cx="674688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6383338" y="2555875"/>
            <a:ext cx="67468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7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21" name="Rectangle 41"/>
          <p:cNvSpPr>
            <a:spLocks noChangeArrowheads="1"/>
          </p:cNvSpPr>
          <p:nvPr/>
        </p:nvSpPr>
        <p:spPr bwMode="auto">
          <a:xfrm>
            <a:off x="3819525" y="4144963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22" name="Rectangle 42"/>
          <p:cNvSpPr>
            <a:spLocks noChangeArrowheads="1"/>
          </p:cNvSpPr>
          <p:nvPr/>
        </p:nvSpPr>
        <p:spPr bwMode="auto">
          <a:xfrm>
            <a:off x="4673600" y="4144963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23" name="Rectangle 43"/>
          <p:cNvSpPr>
            <a:spLocks noChangeArrowheads="1"/>
          </p:cNvSpPr>
          <p:nvPr/>
        </p:nvSpPr>
        <p:spPr bwMode="auto">
          <a:xfrm>
            <a:off x="5529263" y="4144963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524" name="Rectangle 44"/>
          <p:cNvSpPr>
            <a:spLocks noChangeArrowheads="1"/>
          </p:cNvSpPr>
          <p:nvPr/>
        </p:nvSpPr>
        <p:spPr bwMode="auto">
          <a:xfrm>
            <a:off x="6384925" y="4144963"/>
            <a:ext cx="854075" cy="85407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9" name="Text Box 46"/>
          <p:cNvSpPr txBox="1">
            <a:spLocks noChangeArrowheads="1"/>
          </p:cNvSpPr>
          <p:nvPr/>
        </p:nvSpPr>
        <p:spPr bwMode="auto">
          <a:xfrm>
            <a:off x="3863975" y="3943350"/>
            <a:ext cx="5397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7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0" name="Text Box 47"/>
          <p:cNvSpPr txBox="1">
            <a:spLocks noChangeArrowheads="1"/>
          </p:cNvSpPr>
          <p:nvPr/>
        </p:nvSpPr>
        <p:spPr bwMode="auto">
          <a:xfrm>
            <a:off x="4673600" y="3944938"/>
            <a:ext cx="765175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sz="7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1" name="Text Box 48"/>
          <p:cNvSpPr txBox="1">
            <a:spLocks noChangeArrowheads="1"/>
          </p:cNvSpPr>
          <p:nvPr/>
        </p:nvSpPr>
        <p:spPr bwMode="auto">
          <a:xfrm>
            <a:off x="5619750" y="3943350"/>
            <a:ext cx="6746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ru-RU" sz="7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" name="Text Box 49"/>
          <p:cNvSpPr txBox="1">
            <a:spLocks noChangeArrowheads="1"/>
          </p:cNvSpPr>
          <p:nvPr/>
        </p:nvSpPr>
        <p:spPr bwMode="auto">
          <a:xfrm>
            <a:off x="6383338" y="3948113"/>
            <a:ext cx="6746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7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29" name="WordArt 52"/>
          <p:cNvSpPr>
            <a:spLocks noChangeArrowheads="1" noChangeShapeType="1" noTextEdit="1"/>
          </p:cNvSpPr>
          <p:nvPr/>
        </p:nvSpPr>
        <p:spPr bwMode="auto">
          <a:xfrm>
            <a:off x="3052763" y="1538288"/>
            <a:ext cx="133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1530" name="WordArt 53"/>
          <p:cNvSpPr>
            <a:spLocks noChangeArrowheads="1" noChangeShapeType="1" noTextEdit="1"/>
          </p:cNvSpPr>
          <p:nvPr/>
        </p:nvSpPr>
        <p:spPr bwMode="auto">
          <a:xfrm>
            <a:off x="2965450" y="2889250"/>
            <a:ext cx="2667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1531" name="WordArt 54"/>
          <p:cNvSpPr>
            <a:spLocks noChangeArrowheads="1" noChangeShapeType="1" noTextEdit="1"/>
          </p:cNvSpPr>
          <p:nvPr/>
        </p:nvSpPr>
        <p:spPr bwMode="auto">
          <a:xfrm>
            <a:off x="2878138" y="4251325"/>
            <a:ext cx="4000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III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8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2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2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83" grpId="0"/>
      <p:bldP spid="84" grpId="0"/>
      <p:bldP spid="85" grpId="0"/>
      <p:bldP spid="86" grpId="0"/>
      <p:bldP spid="99" grpId="0"/>
      <p:bldP spid="100" grpId="0"/>
      <p:bldP spid="101" grpId="0"/>
      <p:bldP spid="1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91"/>
          <p:cNvSpPr>
            <a:spLocks noChangeArrowheads="1" noChangeShapeType="1" noTextEdit="1"/>
          </p:cNvSpPr>
          <p:nvPr/>
        </p:nvSpPr>
        <p:spPr bwMode="auto">
          <a:xfrm>
            <a:off x="1963738" y="587375"/>
            <a:ext cx="8235950" cy="58959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ГОРОДА –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ГЕРОИ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WordArt 52"/>
          <p:cNvSpPr>
            <a:spLocks noChangeArrowheads="1" noChangeShapeType="1" noTextEdit="1"/>
          </p:cNvSpPr>
          <p:nvPr/>
        </p:nvSpPr>
        <p:spPr bwMode="auto">
          <a:xfrm>
            <a:off x="557213" y="633413"/>
            <a:ext cx="133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3554" name="WordArt 53"/>
          <p:cNvSpPr>
            <a:spLocks noChangeArrowheads="1" noChangeShapeType="1" noTextEdit="1"/>
          </p:cNvSpPr>
          <p:nvPr/>
        </p:nvSpPr>
        <p:spPr bwMode="auto">
          <a:xfrm>
            <a:off x="5156200" y="676275"/>
            <a:ext cx="2667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3555" name="WordArt 54"/>
          <p:cNvSpPr>
            <a:spLocks noChangeArrowheads="1" noChangeShapeType="1" noTextEdit="1"/>
          </p:cNvSpPr>
          <p:nvPr/>
        </p:nvSpPr>
        <p:spPr bwMode="auto">
          <a:xfrm>
            <a:off x="9809163" y="682625"/>
            <a:ext cx="4000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III</a:t>
            </a:r>
            <a:endParaRPr lang="ru-RU" sz="3600" kern="10">
              <a:ln w="9525">
                <a:noFill/>
                <a:round/>
                <a:headEnd/>
                <a:tailEnd/>
              </a:ln>
              <a:solidFill>
                <a:srgbClr val="8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73968" y="2155043"/>
            <a:ext cx="370834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СМОЛЕНСК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41447" y="2849731"/>
            <a:ext cx="254601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МИНСК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476" y="1433093"/>
            <a:ext cx="468332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НОВОРОССИЙСК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84876" y="3584883"/>
            <a:ext cx="18138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КИЕВ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1800" y="1440125"/>
            <a:ext cx="351454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МУРМАНСК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33731" y="2137016"/>
            <a:ext cx="273930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МОСКВА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36693" y="2887992"/>
            <a:ext cx="250398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КЕРЧЬ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63305" y="3635005"/>
            <a:ext cx="211212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ТУЛА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11810" y="1406215"/>
            <a:ext cx="408019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СЕВАСТОПОЛЬ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55538" y="2124628"/>
            <a:ext cx="343427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ЛЕНИНГРАД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91511" y="2849731"/>
            <a:ext cx="390300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ВОЛГОГРАД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989987" y="3574834"/>
            <a:ext cx="28872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ОДЕССА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2731" y="5107263"/>
            <a:ext cx="860130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БРЕСТ</a:t>
            </a:r>
            <a:r>
              <a:rPr 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– </a:t>
            </a:r>
            <a:r>
              <a:rPr lang="ru-RU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КРЕПОСТЬ - ГЕРОЙ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10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850"/>
                            </p:stCondLst>
                            <p:childTnLst>
                              <p:par>
                                <p:cTn id="5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50"/>
                            </p:stCondLst>
                            <p:childTnLst>
                              <p:par>
                                <p:cTn id="6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200"/>
                            </p:stCondLst>
                            <p:childTnLst>
                              <p:par>
                                <p:cTn id="6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200"/>
                            </p:stCondLst>
                            <p:childTnLst>
                              <p:par>
                                <p:cTn id="7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100"/>
                            </p:stCondLst>
                            <p:childTnLst>
                              <p:par>
                                <p:cTn id="8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000"/>
                            </p:stCondLst>
                            <p:childTnLst>
                              <p:par>
                                <p:cTn id="9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750"/>
                            </p:stCondLst>
                            <p:childTnLst>
                              <p:par>
                                <p:cTn id="10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dic.academic.ru/pictures/enc_colier/lm_uss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79985" y="14790"/>
            <a:ext cx="10379295" cy="6919529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5" name="5-конечная звезда 4"/>
          <p:cNvSpPr/>
          <p:nvPr/>
        </p:nvSpPr>
        <p:spPr>
          <a:xfrm>
            <a:off x="2762250" y="2370138"/>
            <a:ext cx="276225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938463" y="2339975"/>
            <a:ext cx="1978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ЛЕНИНГРАД</a:t>
            </a:r>
          </a:p>
        </p:txBody>
      </p:sp>
      <p:sp>
        <p:nvSpPr>
          <p:cNvPr id="9" name="5-конечная звезда 8"/>
          <p:cNvSpPr/>
          <p:nvPr/>
        </p:nvSpPr>
        <p:spPr>
          <a:xfrm>
            <a:off x="1325563" y="3511550"/>
            <a:ext cx="277812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8113" y="3446463"/>
            <a:ext cx="19796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ОДЕССА</a:t>
            </a:r>
          </a:p>
        </p:txBody>
      </p:sp>
      <p:sp>
        <p:nvSpPr>
          <p:cNvPr id="11" name="5-конечная звезда 10"/>
          <p:cNvSpPr/>
          <p:nvPr/>
        </p:nvSpPr>
        <p:spPr>
          <a:xfrm>
            <a:off x="1692275" y="4076700"/>
            <a:ext cx="277813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2" name="5-конечная звезда 11"/>
          <p:cNvSpPr/>
          <p:nvPr/>
        </p:nvSpPr>
        <p:spPr>
          <a:xfrm>
            <a:off x="2667000" y="3870325"/>
            <a:ext cx="277813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3" name="5-конечная звезда 12"/>
          <p:cNvSpPr/>
          <p:nvPr/>
        </p:nvSpPr>
        <p:spPr>
          <a:xfrm>
            <a:off x="1889125" y="3351213"/>
            <a:ext cx="277813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4" name="5-конечная звезда 13"/>
          <p:cNvSpPr/>
          <p:nvPr/>
        </p:nvSpPr>
        <p:spPr>
          <a:xfrm>
            <a:off x="2662238" y="3073400"/>
            <a:ext cx="277812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6" name="5-конечная звезда 15"/>
          <p:cNvSpPr/>
          <p:nvPr/>
        </p:nvSpPr>
        <p:spPr>
          <a:xfrm>
            <a:off x="1430338" y="3789363"/>
            <a:ext cx="277812" cy="268287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7" name="5-конечная звезда 16"/>
          <p:cNvSpPr/>
          <p:nvPr/>
        </p:nvSpPr>
        <p:spPr>
          <a:xfrm>
            <a:off x="1968500" y="4173538"/>
            <a:ext cx="276225" cy="268287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8" name="5-конечная звезда 17"/>
          <p:cNvSpPr/>
          <p:nvPr/>
        </p:nvSpPr>
        <p:spPr>
          <a:xfrm>
            <a:off x="1927225" y="2884488"/>
            <a:ext cx="276225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19" name="5-конечная звезда 18"/>
          <p:cNvSpPr/>
          <p:nvPr/>
        </p:nvSpPr>
        <p:spPr>
          <a:xfrm>
            <a:off x="3062288" y="3384550"/>
            <a:ext cx="277812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20" name="5-конечная звезда 19"/>
          <p:cNvSpPr/>
          <p:nvPr/>
        </p:nvSpPr>
        <p:spPr>
          <a:xfrm>
            <a:off x="3575050" y="1725613"/>
            <a:ext cx="277813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-25400" y="3971925"/>
            <a:ext cx="1978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СЕВАСТОПОЛЬ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979738" y="3838575"/>
            <a:ext cx="1978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ВОЛГОГРАД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133600" y="3333750"/>
            <a:ext cx="1978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КИЕВ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971800" y="3033713"/>
            <a:ext cx="1978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МОСКВА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746250" y="3786188"/>
            <a:ext cx="11287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КЕРЧЬ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165350" y="4110038"/>
            <a:ext cx="23320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НОВОРОССИЙСК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471613" y="2530475"/>
            <a:ext cx="1189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МИНСК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230563" y="3336925"/>
            <a:ext cx="1978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ТУЛА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32225" y="1690688"/>
            <a:ext cx="1979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МУРМАНСК</a:t>
            </a:r>
          </a:p>
        </p:txBody>
      </p:sp>
      <p:sp>
        <p:nvSpPr>
          <p:cNvPr id="30" name="5-конечная звезда 29"/>
          <p:cNvSpPr/>
          <p:nvPr/>
        </p:nvSpPr>
        <p:spPr>
          <a:xfrm>
            <a:off x="2390775" y="2779713"/>
            <a:ext cx="276225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779713" y="2713038"/>
            <a:ext cx="19796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СМОЛЕНСК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6804" y="334367"/>
            <a:ext cx="451816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ЛЕНИНГРАД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-716485" y="1249735"/>
            <a:ext cx="451816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ОДЕССА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45890" y="4245217"/>
            <a:ext cx="32657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КИЕВ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3336" y="5254175"/>
            <a:ext cx="393675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МОСКВА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101951" y="334367"/>
            <a:ext cx="331425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КЕРЧЬ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631054" y="1231339"/>
            <a:ext cx="6208371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НОВОРОССИЙСК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077099" y="2239608"/>
            <a:ext cx="327814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МИНСК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950698" y="3290081"/>
            <a:ext cx="3195269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ТУЛА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804252" y="4212119"/>
            <a:ext cx="6208371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МУРМАНСК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420477" y="5265668"/>
            <a:ext cx="6208371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СМОЛЕНСК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00238" y="363019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981151" y="1235114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334452" y="2311721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161003" y="3271333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2962749" y="4212119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829209" y="5215391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769684" y="302747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1973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0537715" y="1224785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1973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9999453" y="2219613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1974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8466249" y="3280061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1976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9871248" y="4172843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1985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439572" y="5253582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1985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783325" y="5951325"/>
            <a:ext cx="393675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БРЕСТ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725317" y="5952202"/>
            <a:ext cx="1736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1965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59" name="5-конечная звезда 58"/>
          <p:cNvSpPr/>
          <p:nvPr/>
        </p:nvSpPr>
        <p:spPr>
          <a:xfrm>
            <a:off x="1516063" y="2878138"/>
            <a:ext cx="276225" cy="269875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DE0000"/>
              </a:solidFill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90563" y="2863850"/>
            <a:ext cx="116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DE0000"/>
                </a:solidFill>
                <a:latin typeface="Century Gothic" pitchFamily="34" charset="0"/>
              </a:rPr>
              <a:t>БРЕСТ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4919" y="2326054"/>
            <a:ext cx="558492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СЕВАСТОПОЛЬ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-613562" y="3256242"/>
            <a:ext cx="558492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ВОЛГОГРАД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1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4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7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0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3" dur="5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6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9" dur="5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000"/>
                            </p:stCondLst>
                            <p:childTnLst>
                              <p:par>
                                <p:cTn id="29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3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6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9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2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5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8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650"/>
                            </p:stCondLst>
                            <p:childTnLst>
                              <p:par>
                                <p:cTn id="31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1300"/>
                            </p:stCondLst>
                            <p:childTnLst>
                              <p:par>
                                <p:cTn id="32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950"/>
                            </p:stCondLst>
                            <p:childTnLst>
                              <p:par>
                                <p:cTn id="33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1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2600"/>
                            </p:stCondLst>
                            <p:childTnLst>
                              <p:par>
                                <p:cTn id="34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3250"/>
                            </p:stCondLst>
                            <p:childTnLst>
                              <p:par>
                                <p:cTn id="35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7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900"/>
                            </p:stCondLst>
                            <p:childTnLst>
                              <p:par>
                                <p:cTn id="35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5" dur="500" tmFilter="0,0; .5, 1; 1, 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4550"/>
                            </p:stCondLst>
                            <p:childTnLst>
                              <p:par>
                                <p:cTn id="36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5200"/>
                            </p:stCondLst>
                            <p:childTnLst>
                              <p:par>
                                <p:cTn id="37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1" dur="500" tmFilter="0,0; .5, 1; 1, 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5850"/>
                            </p:stCondLst>
                            <p:childTnLst>
                              <p:par>
                                <p:cTn id="38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9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6500"/>
                            </p:stCondLst>
                            <p:childTnLst>
                              <p:par>
                                <p:cTn id="39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7150"/>
                            </p:stCondLst>
                            <p:childTnLst>
                              <p:par>
                                <p:cTn id="39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500" tmFilter="0,0; .5, 1; 1, 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7800"/>
                            </p:stCondLst>
                            <p:childTnLst>
                              <p:par>
                                <p:cTn id="40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3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0" grpId="0"/>
      <p:bldP spid="10" grpId="1"/>
      <p:bldP spid="10" grpId="2"/>
      <p:bldP spid="21" grpId="0"/>
      <p:bldP spid="21" grpId="1"/>
      <p:bldP spid="21" grpId="2"/>
      <p:bldP spid="22" grpId="0"/>
      <p:bldP spid="22" grpId="1"/>
      <p:bldP spid="22" grpId="2"/>
      <p:bldP spid="23" grpId="0"/>
      <p:bldP spid="23" grpId="1"/>
      <p:bldP spid="23" grpId="2"/>
      <p:bldP spid="24" grpId="0"/>
      <p:bldP spid="24" grpId="1"/>
      <p:bldP spid="24" grpId="2"/>
      <p:bldP spid="25" grpId="0"/>
      <p:bldP spid="25" grpId="1"/>
      <p:bldP spid="25" grpId="2"/>
      <p:bldP spid="26" grpId="0"/>
      <p:bldP spid="26" grpId="1"/>
      <p:bldP spid="26" grpId="2"/>
      <p:bldP spid="27" grpId="0"/>
      <p:bldP spid="27" grpId="1"/>
      <p:bldP spid="27" grpId="2"/>
      <p:bldP spid="28" grpId="0"/>
      <p:bldP spid="28" grpId="1"/>
      <p:bldP spid="28" grpId="2"/>
      <p:bldP spid="29" grpId="0"/>
      <p:bldP spid="29" grpId="1"/>
      <p:bldP spid="29" grpId="2"/>
      <p:bldP spid="31" grpId="0"/>
      <p:bldP spid="31" grpId="1"/>
      <p:bldP spid="31" grpId="2"/>
      <p:bldP spid="60" grpId="0"/>
      <p:bldP spid="60" grpId="1"/>
      <p:bldP spid="60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6"/>
          <p:cNvSpPr>
            <a:spLocks noChangeArrowheads="1"/>
          </p:cNvSpPr>
          <p:nvPr/>
        </p:nvSpPr>
        <p:spPr bwMode="auto">
          <a:xfrm>
            <a:off x="1933575" y="266700"/>
            <a:ext cx="8521700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3600" i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Высшая степень отличия – звание «Город-Герой» присваивается городам Советского Союза, трудящиеся которых проявили массовый героизм и мужество в защите Родины в Великой Отечественной войне 1941-1945г.г.</a:t>
            </a:r>
          </a:p>
        </p:txBody>
      </p:sp>
      <p:sp>
        <p:nvSpPr>
          <p:cNvPr id="8" name="Rectangle 116"/>
          <p:cNvSpPr>
            <a:spLocks noChangeArrowheads="1"/>
          </p:cNvSpPr>
          <p:nvPr/>
        </p:nvSpPr>
        <p:spPr bwMode="auto">
          <a:xfrm>
            <a:off x="868363" y="266700"/>
            <a:ext cx="10698162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</a:pPr>
            <a:r>
              <a:rPr lang="ru-RU" sz="3600" i="1">
                <a:effectLst>
                  <a:outerShdw blurRad="38100" dist="38100" dir="2700000" algn="tl">
                    <a:srgbClr val="000000"/>
                  </a:outerShdw>
                </a:effectLst>
              </a:rPr>
              <a:t>	Городу, удостоенному высшей степени отличия – звания «Город-Герой»:</a:t>
            </a:r>
          </a:p>
          <a:p>
            <a:pPr marL="342900" indent="-342900" algn="ctr">
              <a:buClr>
                <a:schemeClr val="hlink"/>
              </a:buClr>
            </a:pPr>
            <a:r>
              <a:rPr lang="ru-RU" sz="3600" i="1">
                <a:effectLst>
                  <a:outerShdw blurRad="38100" dist="38100" dir="2700000" algn="tl">
                    <a:srgbClr val="000000"/>
                  </a:outerShdw>
                </a:effectLst>
              </a:rPr>
              <a:t>а) вручаются высшая награда СССР – орден Ленина и медаль «Золотая звезда»;</a:t>
            </a:r>
          </a:p>
          <a:p>
            <a:pPr marL="342900" indent="-342900" algn="ctr">
              <a:buClr>
                <a:schemeClr val="hlink"/>
              </a:buClr>
            </a:pPr>
            <a:r>
              <a:rPr lang="ru-RU" sz="3600" i="1">
                <a:effectLst>
                  <a:outerShdw blurRad="38100" dist="38100" dir="2700000" algn="tl">
                    <a:srgbClr val="000000"/>
                  </a:outerShdw>
                </a:effectLst>
              </a:rPr>
              <a:t>б) выдается Грамота Президиума Верховного Совета СССР.</a:t>
            </a:r>
          </a:p>
        </p:txBody>
      </p:sp>
      <p:pic>
        <p:nvPicPr>
          <p:cNvPr id="4102" name="Picture 6" descr="http://chron.eduhmao.ru/img_3_20_1_4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203615" y="4111403"/>
            <a:ext cx="1452482" cy="25571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/>
          </a:extLst>
        </p:spPr>
      </p:pic>
      <p:pic>
        <p:nvPicPr>
          <p:cNvPr id="2052" name="Picture 4" descr="Факты о России : wiki : Орден Ленина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981156" y="4106281"/>
            <a:ext cx="1572601" cy="256230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950"/>
                            </p:stCondLst>
                            <p:childTnLst>
                              <p:par>
                                <p:cTn id="2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5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5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50"/>
                            </p:stCondLst>
                            <p:childTnLst>
                              <p:par>
                                <p:cTn id="43" presetID="4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allAtOnce"/>
      <p:bldP spid="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ChangeAspect="1" noChangeArrowheads="1"/>
          </p:cNvSpPr>
          <p:nvPr/>
        </p:nvSpPr>
        <p:spPr bwMode="auto">
          <a:xfrm>
            <a:off x="3197225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309938" y="942975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endParaRPr lang="ru-RU" sz="44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119563" y="954088"/>
            <a:ext cx="628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</a:t>
            </a:r>
            <a:endParaRPr lang="ru-RU" sz="44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718175" y="95408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381875" y="954088"/>
            <a:ext cx="6302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endParaRPr lang="ru-RU" sz="44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8193088" y="954088"/>
            <a:ext cx="674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endParaRPr lang="ru-RU" sz="44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4854575" y="176213"/>
            <a:ext cx="84455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  <a:endParaRPr lang="ru-RU" sz="3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4132263" y="176213"/>
            <a:ext cx="69691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ru-RU" sz="3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3359150" y="176213"/>
            <a:ext cx="765175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ru-RU" sz="3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34" name="Rectangle 28"/>
          <p:cNvSpPr>
            <a:spLocks noChangeAspect="1" noChangeArrowheads="1"/>
          </p:cNvSpPr>
          <p:nvPr/>
        </p:nvSpPr>
        <p:spPr bwMode="auto">
          <a:xfrm>
            <a:off x="4008438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35" name="Rectangle 29"/>
          <p:cNvSpPr>
            <a:spLocks noChangeAspect="1" noChangeArrowheads="1"/>
          </p:cNvSpPr>
          <p:nvPr/>
        </p:nvSpPr>
        <p:spPr bwMode="auto">
          <a:xfrm>
            <a:off x="4818063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36" name="Rectangle 30"/>
          <p:cNvSpPr>
            <a:spLocks noChangeAspect="1" noChangeArrowheads="1"/>
          </p:cNvSpPr>
          <p:nvPr/>
        </p:nvSpPr>
        <p:spPr bwMode="auto">
          <a:xfrm>
            <a:off x="5627688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37" name="Rectangle 31"/>
          <p:cNvSpPr>
            <a:spLocks noChangeAspect="1" noChangeArrowheads="1"/>
          </p:cNvSpPr>
          <p:nvPr/>
        </p:nvSpPr>
        <p:spPr bwMode="auto">
          <a:xfrm>
            <a:off x="6437313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38" name="Rectangle 32"/>
          <p:cNvSpPr>
            <a:spLocks noChangeAspect="1" noChangeArrowheads="1"/>
          </p:cNvSpPr>
          <p:nvPr/>
        </p:nvSpPr>
        <p:spPr bwMode="auto">
          <a:xfrm>
            <a:off x="7248525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39" name="Rectangle 33"/>
          <p:cNvSpPr>
            <a:spLocks noChangeAspect="1" noChangeArrowheads="1"/>
          </p:cNvSpPr>
          <p:nvPr/>
        </p:nvSpPr>
        <p:spPr bwMode="auto">
          <a:xfrm>
            <a:off x="8058150" y="942975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40" name="Rectangle 36"/>
          <p:cNvSpPr>
            <a:spLocks noChangeAspect="1" noChangeArrowheads="1"/>
          </p:cNvSpPr>
          <p:nvPr/>
        </p:nvSpPr>
        <p:spPr bwMode="auto">
          <a:xfrm>
            <a:off x="3197225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1" name="Rectangle 37"/>
          <p:cNvSpPr>
            <a:spLocks noChangeAspect="1" noChangeArrowheads="1"/>
          </p:cNvSpPr>
          <p:nvPr/>
        </p:nvSpPr>
        <p:spPr bwMode="auto">
          <a:xfrm>
            <a:off x="4008438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2" name="Rectangle 38"/>
          <p:cNvSpPr>
            <a:spLocks noChangeAspect="1" noChangeArrowheads="1"/>
          </p:cNvSpPr>
          <p:nvPr/>
        </p:nvSpPr>
        <p:spPr bwMode="auto">
          <a:xfrm>
            <a:off x="4818063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3" name="Rectangle 39"/>
          <p:cNvSpPr>
            <a:spLocks noChangeAspect="1" noChangeArrowheads="1"/>
          </p:cNvSpPr>
          <p:nvPr/>
        </p:nvSpPr>
        <p:spPr bwMode="auto">
          <a:xfrm>
            <a:off x="5627688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4" name="Rectangle 40"/>
          <p:cNvSpPr>
            <a:spLocks noChangeAspect="1" noChangeArrowheads="1"/>
          </p:cNvSpPr>
          <p:nvPr/>
        </p:nvSpPr>
        <p:spPr bwMode="auto">
          <a:xfrm>
            <a:off x="6437313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5" name="Rectangle 41"/>
          <p:cNvSpPr>
            <a:spLocks noChangeAspect="1" noChangeArrowheads="1"/>
          </p:cNvSpPr>
          <p:nvPr/>
        </p:nvSpPr>
        <p:spPr bwMode="auto">
          <a:xfrm>
            <a:off x="7248525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26646" name="Rectangle 42"/>
          <p:cNvSpPr>
            <a:spLocks noChangeAspect="1" noChangeArrowheads="1"/>
          </p:cNvSpPr>
          <p:nvPr/>
        </p:nvSpPr>
        <p:spPr bwMode="auto">
          <a:xfrm>
            <a:off x="8058150" y="120650"/>
            <a:ext cx="809625" cy="809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3800"/>
          </a:p>
        </p:txBody>
      </p:sp>
      <p:sp>
        <p:nvSpPr>
          <p:cNvPr id="36" name="Text Box 45"/>
          <p:cNvSpPr txBox="1">
            <a:spLocks noChangeArrowheads="1"/>
          </p:cNvSpPr>
          <p:nvPr/>
        </p:nvSpPr>
        <p:spPr bwMode="auto">
          <a:xfrm>
            <a:off x="5684838" y="176213"/>
            <a:ext cx="8128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49</a:t>
            </a:r>
            <a:endParaRPr lang="ru-RU" sz="38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" name="Text Box 46"/>
          <p:cNvSpPr txBox="1">
            <a:spLocks noChangeArrowheads="1"/>
          </p:cNvSpPr>
          <p:nvPr/>
        </p:nvSpPr>
        <p:spPr bwMode="auto">
          <a:xfrm>
            <a:off x="6467475" y="176213"/>
            <a:ext cx="784225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64</a:t>
            </a:r>
            <a:endParaRPr lang="ru-RU" sz="3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" name="Text Box 49"/>
          <p:cNvSpPr txBox="1">
            <a:spLocks noChangeArrowheads="1"/>
          </p:cNvSpPr>
          <p:nvPr/>
        </p:nvSpPr>
        <p:spPr bwMode="auto">
          <a:xfrm>
            <a:off x="4951413" y="95408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</a:t>
            </a:r>
            <a:endParaRPr lang="ru-RU" sz="44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" name="Text Box 50"/>
          <p:cNvSpPr txBox="1">
            <a:spLocks noChangeArrowheads="1"/>
          </p:cNvSpPr>
          <p:nvPr/>
        </p:nvSpPr>
        <p:spPr bwMode="auto">
          <a:xfrm>
            <a:off x="6527800" y="95408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endParaRPr lang="ru-RU" sz="44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7981950" y="176213"/>
            <a:ext cx="1127125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216</a:t>
            </a:r>
            <a:endParaRPr lang="ru-RU" sz="37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151688" y="176213"/>
            <a:ext cx="1082675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144</a:t>
            </a:r>
            <a:endParaRPr lang="ru-RU" sz="37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289" y="1704452"/>
            <a:ext cx="3208421" cy="1613262"/>
          </a:xfrm>
          <a:prstGeom prst="rect">
            <a:avLst/>
          </a:prstGeom>
          <a:blipFill rotWithShape="0">
            <a:blip r:embed="rId2" cstate="email"/>
            <a:stretch>
              <a:fillRect b="-1174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793" y="3110835"/>
            <a:ext cx="5550570" cy="1046440"/>
          </a:xfrm>
          <a:prstGeom prst="rect">
            <a:avLst/>
          </a:prstGeom>
          <a:blipFill rotWithShape="0">
            <a:blip r:embed="rId3" cstate="email"/>
            <a:stretch>
              <a:fillRect l="-7135" t="-19186" b="-4534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34" name="TextBox 3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5751" y="3986467"/>
            <a:ext cx="3518075" cy="1613519"/>
          </a:xfrm>
          <a:prstGeom prst="rect">
            <a:avLst/>
          </a:prstGeom>
          <a:blipFill rotWithShape="0">
            <a:blip r:embed="rId4" cstate="email"/>
            <a:stretch>
              <a:fillRect r="-1733" b="-1132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35" name="TextBox 3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5856" y="5493086"/>
            <a:ext cx="5908431" cy="1046440"/>
          </a:xfrm>
          <a:prstGeom prst="rect">
            <a:avLst/>
          </a:prstGeom>
          <a:blipFill rotWithShape="0">
            <a:blip r:embed="rId5" cstate="email"/>
            <a:stretch>
              <a:fillRect l="-6708" t="-19186" b="-4534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38" name="TextBox 3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37150" y="1712474"/>
            <a:ext cx="3208421" cy="1662635"/>
          </a:xfrm>
          <a:prstGeom prst="rect">
            <a:avLst/>
          </a:prstGeom>
          <a:blipFill rotWithShape="0">
            <a:blip r:embed="rId6" cstate="email"/>
            <a:stretch>
              <a:fillRect b="-805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21103" y="3204393"/>
            <a:ext cx="3611066" cy="1613262"/>
          </a:xfrm>
          <a:prstGeom prst="rect">
            <a:avLst/>
          </a:prstGeom>
          <a:blipFill rotWithShape="0">
            <a:blip r:embed="rId7" cstate="email"/>
            <a:stretch>
              <a:fillRect r="-4890" b="-1174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42" name="TextBox 4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22696" y="4924928"/>
            <a:ext cx="3518075" cy="1624932"/>
          </a:xfrm>
          <a:prstGeom prst="rect">
            <a:avLst/>
          </a:prstGeom>
          <a:blipFill rotWithShape="0">
            <a:blip r:embed="rId8" cstate="email"/>
            <a:stretch>
              <a:fillRect r="-7266" b="-1165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35263" y="2047875"/>
            <a:ext cx="652462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62475" y="3141663"/>
            <a:ext cx="11684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09925" y="4364038"/>
            <a:ext cx="11684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02275" y="5519738"/>
            <a:ext cx="15621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216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764713" y="2043113"/>
            <a:ext cx="1169987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471150" y="3563938"/>
            <a:ext cx="65246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409238" y="5249863"/>
            <a:ext cx="15621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50"/>
                            </p:stCondLst>
                            <p:childTnLst>
                              <p:par>
                                <p:cTn id="5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4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4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93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4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4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113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4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000"/>
                            </p:stCondLst>
                            <p:childTnLst>
                              <p:par>
                                <p:cTn id="122" presetID="9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123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4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"/>
                            </p:stCondLst>
                            <p:childTnLst>
                              <p:par>
                                <p:cTn id="1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  <p:bldP spid="14" grpId="0"/>
      <p:bldP spid="17" grpId="0"/>
      <p:bldP spid="36" grpId="0"/>
      <p:bldP spid="37" grpId="0"/>
      <p:bldP spid="39" grpId="0"/>
      <p:bldP spid="40" grpId="0"/>
      <p:bldP spid="16" grpId="0"/>
      <p:bldP spid="18" grpId="0"/>
      <p:bldP spid="5" grpId="0"/>
      <p:bldP spid="5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</p:bld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4063</TotalTime>
  <Words>203</Words>
  <Application>Microsoft Office PowerPoint</Application>
  <PresentationFormat>Произвольный</PresentationFormat>
  <Paragraphs>161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Century Gothic</vt:lpstr>
      <vt:lpstr>Arial</vt:lpstr>
      <vt:lpstr>Wingdings 3</vt:lpstr>
      <vt:lpstr>Calibri</vt:lpstr>
      <vt:lpstr>Wingdings</vt:lpstr>
      <vt:lpstr>Сектор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re</cp:lastModifiedBy>
  <cp:revision>101</cp:revision>
  <dcterms:created xsi:type="dcterms:W3CDTF">2014-11-03T16:05:32Z</dcterms:created>
  <dcterms:modified xsi:type="dcterms:W3CDTF">2015-04-01T16:28:08Z</dcterms:modified>
</cp:coreProperties>
</file>