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256" r:id="rId2"/>
    <p:sldId id="275" r:id="rId3"/>
    <p:sldId id="274" r:id="rId4"/>
    <p:sldId id="272" r:id="rId5"/>
    <p:sldId id="284" r:id="rId6"/>
    <p:sldId id="279" r:id="rId7"/>
    <p:sldId id="269" r:id="rId8"/>
    <p:sldId id="276" r:id="rId9"/>
    <p:sldId id="261" r:id="rId10"/>
    <p:sldId id="278" r:id="rId11"/>
    <p:sldId id="262" r:id="rId12"/>
    <p:sldId id="263" r:id="rId13"/>
    <p:sldId id="265" r:id="rId14"/>
    <p:sldId id="267" r:id="rId15"/>
    <p:sldId id="280" r:id="rId16"/>
    <p:sldId id="281" r:id="rId17"/>
    <p:sldId id="282" r:id="rId1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C0000"/>
    <a:srgbClr val="966400"/>
    <a:srgbClr val="0066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76" autoAdjust="0"/>
    <p:restoredTop sz="94660"/>
  </p:normalViewPr>
  <p:slideViewPr>
    <p:cSldViewPr>
      <p:cViewPr>
        <p:scale>
          <a:sx n="80" d="100"/>
          <a:sy n="80" d="100"/>
        </p:scale>
        <p:origin x="-1092" y="-21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88276C8-BA57-4925-A060-9D805CCFAAE8}" type="datetimeFigureOut">
              <a:rPr lang="ru-RU" smtClean="0"/>
              <a:pPr/>
              <a:t>24.01.2015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FC6A6A3-6493-4A74-A0A4-AD5714E69B5D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F660A-8B61-49D9-AC6C-DE78CEFD11D8}" type="datetimeFigureOut">
              <a:rPr lang="ru-RU" smtClean="0"/>
              <a:pPr/>
              <a:t>24.01.2015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84E562-DE50-47CE-9250-36A7AD14232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F660A-8B61-49D9-AC6C-DE78CEFD11D8}" type="datetimeFigureOut">
              <a:rPr lang="ru-RU" smtClean="0"/>
              <a:pPr/>
              <a:t>24.01.2015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84E562-DE50-47CE-9250-36A7AD14232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F660A-8B61-49D9-AC6C-DE78CEFD11D8}" type="datetimeFigureOut">
              <a:rPr lang="ru-RU" smtClean="0"/>
              <a:pPr/>
              <a:t>24.01.2015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84E562-DE50-47CE-9250-36A7AD14232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F660A-8B61-49D9-AC6C-DE78CEFD11D8}" type="datetimeFigureOut">
              <a:rPr lang="ru-RU" smtClean="0"/>
              <a:pPr/>
              <a:t>24.01.2015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84E562-DE50-47CE-9250-36A7AD14232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F660A-8B61-49D9-AC6C-DE78CEFD11D8}" type="datetimeFigureOut">
              <a:rPr lang="ru-RU" smtClean="0"/>
              <a:pPr/>
              <a:t>24.01.2015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84E562-DE50-47CE-9250-36A7AD14232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F660A-8B61-49D9-AC6C-DE78CEFD11D8}" type="datetimeFigureOut">
              <a:rPr lang="ru-RU" smtClean="0"/>
              <a:pPr/>
              <a:t>24.01.2015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84E562-DE50-47CE-9250-36A7AD14232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F660A-8B61-49D9-AC6C-DE78CEFD11D8}" type="datetimeFigureOut">
              <a:rPr lang="ru-RU" smtClean="0"/>
              <a:pPr/>
              <a:t>24.01.2015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84E562-DE50-47CE-9250-36A7AD14232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F660A-8B61-49D9-AC6C-DE78CEFD11D8}" type="datetimeFigureOut">
              <a:rPr lang="ru-RU" smtClean="0"/>
              <a:pPr/>
              <a:t>24.01.2015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84E562-DE50-47CE-9250-36A7AD14232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F660A-8B61-49D9-AC6C-DE78CEFD11D8}" type="datetimeFigureOut">
              <a:rPr lang="ru-RU" smtClean="0"/>
              <a:pPr/>
              <a:t>24.01.2015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84E562-DE50-47CE-9250-36A7AD14232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F660A-8B61-49D9-AC6C-DE78CEFD11D8}" type="datetimeFigureOut">
              <a:rPr lang="ru-RU" smtClean="0"/>
              <a:pPr/>
              <a:t>24.01.2015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84E562-DE50-47CE-9250-36A7AD14232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F660A-8B61-49D9-AC6C-DE78CEFD11D8}" type="datetimeFigureOut">
              <a:rPr lang="ru-RU" smtClean="0"/>
              <a:pPr/>
              <a:t>24.01.2015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84E562-DE50-47CE-9250-36A7AD14232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BF660A-8B61-49D9-AC6C-DE78CEFD11D8}" type="datetimeFigureOut">
              <a:rPr lang="ru-RU" smtClean="0"/>
              <a:pPr/>
              <a:t>24.01.2015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84E562-DE50-47CE-9250-36A7AD142323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file:///C:\Users\user\Desktop\&#1056;&#1040;&#1041;&#1054;&#1058;&#1040;%20&#1052;&#1054;&#1071;%202014-2015\&#1060;&#1077;&#1089;&#1090;&#1080;&#1074;&#1072;&#1083;&#1100;%201%20&#1089;&#1077;&#1085;&#1090;&#1103;&#1073;&#1088;&#1103;%202014-2015\&#1103;&#1085;&#1074;&#1072;&#1088;&#1100;%202015\&#1059;&#1088;&#1086;&#1082;%20&#1084;&#1072;&#1090;&#1077;&#1084;&#1072;&#1090;&#1080;&#1082;&#1080;%20&#1074;%206%20&#1082;&#1083;&#1072;&#1089;&#1089;&#1077;%20%20&#1056;&#1077;&#1096;&#1077;&#1085;&#1080;&#1077;%20&#1091;&#1088;&#1072;&#1074;&#1085;&#1077;&#1085;&#1080;&#1081;\&#1055;&#1088;&#1080;&#1083;&#1086;&#1078;&#1077;&#1085;&#1080;&#1077;%202%20.docx" TargetMode="Externa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907704" y="2276872"/>
            <a:ext cx="591860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b="1" dirty="0" smtClean="0">
                <a:solidFill>
                  <a:srgbClr val="966400"/>
                </a:solidFill>
                <a:latin typeface="Georgia" pitchFamily="18" charset="0"/>
              </a:rPr>
              <a:t>Урок математики в 6-а классе</a:t>
            </a:r>
            <a:endParaRPr lang="ru-RU" sz="2800" b="1" dirty="0">
              <a:solidFill>
                <a:srgbClr val="966400"/>
              </a:solidFill>
              <a:latin typeface="Georg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/>
        </p:nvGrpSpPr>
        <p:grpSpPr>
          <a:xfrm>
            <a:off x="539552" y="3284992"/>
            <a:ext cx="8280921" cy="1584168"/>
            <a:chOff x="467544" y="1484784"/>
            <a:chExt cx="8280921" cy="1584168"/>
          </a:xfrm>
        </p:grpSpPr>
        <p:grpSp>
          <p:nvGrpSpPr>
            <p:cNvPr id="3" name="Group 13"/>
            <p:cNvGrpSpPr>
              <a:grpSpLocks/>
            </p:cNvGrpSpPr>
            <p:nvPr/>
          </p:nvGrpSpPr>
          <p:grpSpPr bwMode="auto">
            <a:xfrm>
              <a:off x="467544" y="2347464"/>
              <a:ext cx="8280921" cy="721488"/>
              <a:chOff x="288" y="3202"/>
              <a:chExt cx="5088" cy="512"/>
            </a:xfrm>
          </p:grpSpPr>
          <p:sp>
            <p:nvSpPr>
              <p:cNvPr id="19" name="AutoShape 4"/>
              <p:cNvSpPr>
                <a:spLocks noChangeArrowheads="1"/>
              </p:cNvSpPr>
              <p:nvPr/>
            </p:nvSpPr>
            <p:spPr bwMode="auto">
              <a:xfrm>
                <a:off x="2336" y="3294"/>
                <a:ext cx="745" cy="420"/>
              </a:xfrm>
              <a:prstGeom prst="triangle">
                <a:avLst>
                  <a:gd name="adj" fmla="val 48144"/>
                </a:avLst>
              </a:prstGeom>
              <a:gradFill rotWithShape="1">
                <a:gsLst>
                  <a:gs pos="0">
                    <a:srgbClr val="66FFFF"/>
                  </a:gs>
                  <a:gs pos="50000">
                    <a:srgbClr val="00CCFF"/>
                  </a:gs>
                  <a:gs pos="100000">
                    <a:srgbClr val="66FFFF"/>
                  </a:gs>
                </a:gsLst>
                <a:lin ang="18900000" scaled="1"/>
              </a:gradFill>
              <a:ln w="9525">
                <a:miter lim="800000"/>
                <a:headEnd/>
                <a:tailEnd/>
              </a:ln>
              <a:scene3d>
                <a:camera prst="legacyObliqueTopRight"/>
                <a:lightRig rig="legacyFlat3" dir="b"/>
              </a:scene3d>
              <a:sp3d extrusionH="430200" prstMaterial="legacyMatte">
                <a:bevelT w="13500" h="13500" prst="angle"/>
                <a:bevelB w="13500" h="13500" prst="angle"/>
                <a:extrusionClr>
                  <a:srgbClr val="00CCFF"/>
                </a:extrusionClr>
              </a:sp3d>
            </p:spPr>
            <p:txBody>
              <a:bodyPr wrap="none" anchor="ctr">
                <a:flatTx/>
              </a:bodyPr>
              <a:lstStyle>
                <a:defPPr>
                  <a:defRPr lang="ru-RU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ru-RU"/>
              </a:p>
            </p:txBody>
          </p:sp>
          <p:grpSp>
            <p:nvGrpSpPr>
              <p:cNvPr id="20" name="Group 6"/>
              <p:cNvGrpSpPr>
                <a:grpSpLocks/>
              </p:cNvGrpSpPr>
              <p:nvPr/>
            </p:nvGrpSpPr>
            <p:grpSpPr bwMode="auto">
              <a:xfrm>
                <a:off x="288" y="3203"/>
                <a:ext cx="2256" cy="91"/>
                <a:chOff x="240" y="2736"/>
                <a:chExt cx="2256" cy="768"/>
              </a:xfrm>
            </p:grpSpPr>
            <p:sp>
              <p:nvSpPr>
                <p:cNvPr id="25" name="AutoShape 7"/>
                <p:cNvSpPr>
                  <a:spLocks noChangeArrowheads="1"/>
                </p:cNvSpPr>
                <p:nvPr/>
              </p:nvSpPr>
              <p:spPr bwMode="auto">
                <a:xfrm rot="5400000">
                  <a:off x="1080" y="2088"/>
                  <a:ext cx="576" cy="2256"/>
                </a:xfrm>
                <a:prstGeom prst="flowChartDelay">
                  <a:avLst/>
                </a:prstGeom>
                <a:solidFill>
                  <a:schemeClr val="accent2"/>
                </a:solidFill>
                <a:ln w="9525" algn="ctr">
                  <a:solidFill>
                    <a:schemeClr val="tx1"/>
                  </a:solidFill>
                  <a:prstDash val="sysDot"/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defPPr>
                    <a:defRPr lang="ru-RU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endParaRPr lang="ru-RU"/>
                </a:p>
              </p:txBody>
            </p:sp>
            <p:sp>
              <p:nvSpPr>
                <p:cNvPr id="26" name="Oval 8"/>
                <p:cNvSpPr>
                  <a:spLocks noChangeArrowheads="1"/>
                </p:cNvSpPr>
                <p:nvPr/>
              </p:nvSpPr>
              <p:spPr bwMode="auto">
                <a:xfrm>
                  <a:off x="240" y="2736"/>
                  <a:ext cx="2256" cy="432"/>
                </a:xfrm>
                <a:prstGeom prst="ellipse">
                  <a:avLst/>
                </a:prstGeom>
                <a:gradFill rotWithShape="1">
                  <a:gsLst>
                    <a:gs pos="0">
                      <a:schemeClr val="accent1"/>
                    </a:gs>
                    <a:gs pos="100000">
                      <a:srgbClr val="0099FF"/>
                    </a:gs>
                  </a:gsLst>
                  <a:path path="shape">
                    <a:fillToRect l="50000" t="50000" r="50000" b="50000"/>
                  </a:path>
                </a:gradFill>
                <a:ln w="12700">
                  <a:solidFill>
                    <a:schemeClr val="tx2"/>
                  </a:solidFill>
                  <a:round/>
                  <a:headEnd type="none" w="lg" len="lg"/>
                  <a:tailEnd type="none" w="lg" len="lg"/>
                </a:ln>
              </p:spPr>
              <p:txBody>
                <a:bodyPr wrap="none" anchor="ctr"/>
                <a:lstStyle>
                  <a:defPPr>
                    <a:defRPr lang="ru-RU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endParaRPr lang="ru-RU"/>
                </a:p>
              </p:txBody>
            </p:sp>
          </p:grpSp>
          <p:grpSp>
            <p:nvGrpSpPr>
              <p:cNvPr id="21" name="Group 9"/>
              <p:cNvGrpSpPr>
                <a:grpSpLocks/>
              </p:cNvGrpSpPr>
              <p:nvPr/>
            </p:nvGrpSpPr>
            <p:grpSpPr bwMode="auto">
              <a:xfrm>
                <a:off x="3120" y="3202"/>
                <a:ext cx="2256" cy="91"/>
                <a:chOff x="240" y="2706"/>
                <a:chExt cx="2256" cy="762"/>
              </a:xfrm>
            </p:grpSpPr>
            <p:sp>
              <p:nvSpPr>
                <p:cNvPr id="23" name="AutoShape 10"/>
                <p:cNvSpPr>
                  <a:spLocks noChangeArrowheads="1"/>
                </p:cNvSpPr>
                <p:nvPr/>
              </p:nvSpPr>
              <p:spPr bwMode="auto">
                <a:xfrm rot="5400000">
                  <a:off x="1083" y="2055"/>
                  <a:ext cx="570" cy="2256"/>
                </a:xfrm>
                <a:prstGeom prst="flowChartDelay">
                  <a:avLst/>
                </a:prstGeom>
                <a:solidFill>
                  <a:schemeClr val="accent2"/>
                </a:solidFill>
                <a:ln w="9525" algn="ctr">
                  <a:solidFill>
                    <a:schemeClr val="tx1"/>
                  </a:solidFill>
                  <a:prstDash val="sysDot"/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defPPr>
                    <a:defRPr lang="ru-RU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endParaRPr lang="ru-RU"/>
                </a:p>
              </p:txBody>
            </p:sp>
            <p:sp>
              <p:nvSpPr>
                <p:cNvPr id="24" name="Oval 11"/>
                <p:cNvSpPr>
                  <a:spLocks noChangeArrowheads="1"/>
                </p:cNvSpPr>
                <p:nvPr/>
              </p:nvSpPr>
              <p:spPr bwMode="auto">
                <a:xfrm>
                  <a:off x="240" y="2706"/>
                  <a:ext cx="2256" cy="427"/>
                </a:xfrm>
                <a:prstGeom prst="ellipse">
                  <a:avLst/>
                </a:prstGeom>
                <a:gradFill rotWithShape="1">
                  <a:gsLst>
                    <a:gs pos="0">
                      <a:schemeClr val="accent1"/>
                    </a:gs>
                    <a:gs pos="100000">
                      <a:srgbClr val="0099FF"/>
                    </a:gs>
                  </a:gsLst>
                  <a:path path="shape">
                    <a:fillToRect l="50000" t="50000" r="50000" b="50000"/>
                  </a:path>
                </a:gradFill>
                <a:ln w="12700">
                  <a:solidFill>
                    <a:schemeClr val="tx2"/>
                  </a:solidFill>
                  <a:round/>
                  <a:headEnd type="none" w="lg" len="lg"/>
                  <a:tailEnd type="none" w="lg" len="lg"/>
                </a:ln>
              </p:spPr>
              <p:txBody>
                <a:bodyPr wrap="none" anchor="ctr"/>
                <a:lstStyle>
                  <a:defPPr>
                    <a:defRPr lang="ru-RU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endParaRPr lang="ru-RU"/>
                </a:p>
              </p:txBody>
            </p:sp>
          </p:grpSp>
          <p:sp>
            <p:nvSpPr>
              <p:cNvPr id="22" name="AutoShape 12"/>
              <p:cNvSpPr>
                <a:spLocks noChangeArrowheads="1"/>
              </p:cNvSpPr>
              <p:nvPr/>
            </p:nvSpPr>
            <p:spPr bwMode="auto">
              <a:xfrm>
                <a:off x="2448" y="3231"/>
                <a:ext cx="672" cy="23"/>
              </a:xfrm>
              <a:prstGeom prst="triangle">
                <a:avLst>
                  <a:gd name="adj" fmla="val 50000"/>
                </a:avLst>
              </a:prstGeom>
              <a:noFill/>
              <a:ln w="57150">
                <a:solidFill>
                  <a:schemeClr val="accent2"/>
                </a:solidFill>
                <a:miter lim="800000"/>
                <a:headEnd type="none" w="lg" len="lg"/>
                <a:tailEnd type="none" w="lg" len="lg"/>
              </a:ln>
              <a:scene3d>
                <a:camera prst="legacyObliqueTopRight">
                  <a:rot lat="0" lon="20999997" rev="0"/>
                </a:camera>
                <a:lightRig rig="legacyFlat3" dir="b"/>
              </a:scene3d>
              <a:sp3d extrusionH="430200" prstMaterial="legacyMatte">
                <a:bevelT w="13500" h="13500" prst="angle"/>
                <a:bevelB w="13500" h="13500" prst="angle"/>
                <a:extrusionClr>
                  <a:schemeClr val="accent2"/>
                </a:extrusionClr>
              </a:sp3d>
            </p:spPr>
            <p:txBody>
              <a:bodyPr wrap="none" anchor="ctr">
                <a:flatTx/>
              </a:bodyPr>
              <a:lstStyle>
                <a:defPPr>
                  <a:defRPr lang="ru-RU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ru-RU"/>
              </a:p>
            </p:txBody>
          </p:sp>
        </p:grpSp>
        <p:pic>
          <p:nvPicPr>
            <p:cNvPr id="4" name="Picture 2" descr="тыква"/>
            <p:cNvPicPr>
              <a:picLocks noChangeAspect="1" noChangeArrowheads="1"/>
            </p:cNvPicPr>
            <p:nvPr/>
          </p:nvPicPr>
          <p:blipFill>
            <a:blip r:embed="rId2" cstate="print"/>
            <a:srcRect l="54431" t="54431" r="3233" b="12306"/>
            <a:stretch>
              <a:fillRect/>
            </a:stretch>
          </p:blipFill>
          <p:spPr bwMode="auto">
            <a:xfrm>
              <a:off x="1763688" y="1628800"/>
              <a:ext cx="648072" cy="720080"/>
            </a:xfrm>
            <a:prstGeom prst="rect">
              <a:avLst/>
            </a:prstGeom>
            <a:noFill/>
          </p:spPr>
        </p:pic>
        <p:pic>
          <p:nvPicPr>
            <p:cNvPr id="5" name="Picture 2" descr="тыква"/>
            <p:cNvPicPr>
              <a:picLocks noChangeAspect="1" noChangeArrowheads="1"/>
            </p:cNvPicPr>
            <p:nvPr/>
          </p:nvPicPr>
          <p:blipFill>
            <a:blip r:embed="rId2" cstate="print"/>
            <a:srcRect l="54431" t="54431" r="3233" b="12306"/>
            <a:stretch>
              <a:fillRect/>
            </a:stretch>
          </p:blipFill>
          <p:spPr bwMode="auto">
            <a:xfrm>
              <a:off x="2411760" y="1628800"/>
              <a:ext cx="648072" cy="720080"/>
            </a:xfrm>
            <a:prstGeom prst="rect">
              <a:avLst/>
            </a:prstGeom>
            <a:noFill/>
          </p:spPr>
        </p:pic>
        <p:pic>
          <p:nvPicPr>
            <p:cNvPr id="6" name="Picture 2" descr="тыква"/>
            <p:cNvPicPr>
              <a:picLocks noChangeAspect="1" noChangeArrowheads="1"/>
            </p:cNvPicPr>
            <p:nvPr/>
          </p:nvPicPr>
          <p:blipFill>
            <a:blip r:embed="rId2" cstate="print"/>
            <a:srcRect l="54431" t="54431" r="3233" b="12306"/>
            <a:stretch>
              <a:fillRect/>
            </a:stretch>
          </p:blipFill>
          <p:spPr bwMode="auto">
            <a:xfrm>
              <a:off x="3059832" y="1628800"/>
              <a:ext cx="648072" cy="720080"/>
            </a:xfrm>
            <a:prstGeom prst="rect">
              <a:avLst/>
            </a:prstGeom>
            <a:noFill/>
          </p:spPr>
        </p:pic>
        <p:pic>
          <p:nvPicPr>
            <p:cNvPr id="7" name="Picture 2" descr="тыква"/>
            <p:cNvPicPr>
              <a:picLocks noChangeAspect="1" noChangeArrowheads="1"/>
            </p:cNvPicPr>
            <p:nvPr/>
          </p:nvPicPr>
          <p:blipFill>
            <a:blip r:embed="rId2" cstate="print"/>
            <a:srcRect l="54431" t="54431" r="3233" b="12306"/>
            <a:stretch>
              <a:fillRect/>
            </a:stretch>
          </p:blipFill>
          <p:spPr bwMode="auto">
            <a:xfrm>
              <a:off x="1115616" y="1628800"/>
              <a:ext cx="648072" cy="720080"/>
            </a:xfrm>
            <a:prstGeom prst="rect">
              <a:avLst/>
            </a:prstGeom>
            <a:noFill/>
          </p:spPr>
        </p:pic>
        <p:pic>
          <p:nvPicPr>
            <p:cNvPr id="8" name="Picture 2" descr="тыква"/>
            <p:cNvPicPr>
              <a:picLocks noChangeAspect="1" noChangeArrowheads="1"/>
            </p:cNvPicPr>
            <p:nvPr/>
          </p:nvPicPr>
          <p:blipFill>
            <a:blip r:embed="rId2" cstate="print"/>
            <a:srcRect l="54431" t="54431" r="3233" b="12306"/>
            <a:stretch>
              <a:fillRect/>
            </a:stretch>
          </p:blipFill>
          <p:spPr bwMode="auto">
            <a:xfrm>
              <a:off x="467544" y="1628800"/>
              <a:ext cx="648072" cy="720080"/>
            </a:xfrm>
            <a:prstGeom prst="rect">
              <a:avLst/>
            </a:prstGeom>
            <a:noFill/>
          </p:spPr>
        </p:pic>
        <p:pic>
          <p:nvPicPr>
            <p:cNvPr id="9" name="Picture 2" descr="тыква"/>
            <p:cNvPicPr>
              <a:picLocks noChangeAspect="1" noChangeArrowheads="1"/>
            </p:cNvPicPr>
            <p:nvPr/>
          </p:nvPicPr>
          <p:blipFill>
            <a:blip r:embed="rId2" cstate="print"/>
            <a:srcRect l="54431" t="54431" r="3233" b="12306"/>
            <a:stretch>
              <a:fillRect/>
            </a:stretch>
          </p:blipFill>
          <p:spPr bwMode="auto">
            <a:xfrm>
              <a:off x="5580112" y="1628800"/>
              <a:ext cx="648072" cy="720080"/>
            </a:xfrm>
            <a:prstGeom prst="rect">
              <a:avLst/>
            </a:prstGeom>
            <a:noFill/>
          </p:spPr>
        </p:pic>
        <p:pic>
          <p:nvPicPr>
            <p:cNvPr id="10" name="Picture 2" descr="тыква"/>
            <p:cNvPicPr>
              <a:picLocks noChangeAspect="1" noChangeArrowheads="1"/>
            </p:cNvPicPr>
            <p:nvPr/>
          </p:nvPicPr>
          <p:blipFill>
            <a:blip r:embed="rId2" cstate="print"/>
            <a:srcRect l="54431" t="54431" r="3233" b="12306"/>
            <a:stretch>
              <a:fillRect/>
            </a:stretch>
          </p:blipFill>
          <p:spPr bwMode="auto">
            <a:xfrm>
              <a:off x="6300192" y="1628800"/>
              <a:ext cx="648072" cy="720080"/>
            </a:xfrm>
            <a:prstGeom prst="rect">
              <a:avLst/>
            </a:prstGeom>
            <a:noFill/>
          </p:spPr>
        </p:pic>
        <p:grpSp>
          <p:nvGrpSpPr>
            <p:cNvPr id="11" name="Группа 10"/>
            <p:cNvGrpSpPr/>
            <p:nvPr/>
          </p:nvGrpSpPr>
          <p:grpSpPr>
            <a:xfrm>
              <a:off x="7956376" y="1700808"/>
              <a:ext cx="399137" cy="504056"/>
              <a:chOff x="7726010" y="980728"/>
              <a:chExt cx="784102" cy="865152"/>
            </a:xfrm>
          </p:grpSpPr>
          <p:sp>
            <p:nvSpPr>
              <p:cNvPr id="16" name="Freeform 170"/>
              <p:cNvSpPr>
                <a:spLocks/>
              </p:cNvSpPr>
              <p:nvPr/>
            </p:nvSpPr>
            <p:spPr bwMode="auto">
              <a:xfrm>
                <a:off x="7871117" y="1008703"/>
                <a:ext cx="638995" cy="837177"/>
              </a:xfrm>
              <a:custGeom>
                <a:avLst/>
                <a:gdLst/>
                <a:ahLst/>
                <a:cxnLst>
                  <a:cxn ang="0">
                    <a:pos x="272" y="804"/>
                  </a:cxn>
                  <a:cxn ang="0">
                    <a:pos x="98" y="798"/>
                  </a:cxn>
                  <a:cxn ang="0">
                    <a:pos x="20" y="744"/>
                  </a:cxn>
                  <a:cxn ang="0">
                    <a:pos x="2" y="576"/>
                  </a:cxn>
                  <a:cxn ang="0">
                    <a:pos x="20" y="270"/>
                  </a:cxn>
                  <a:cxn ang="0">
                    <a:pos x="122" y="204"/>
                  </a:cxn>
                  <a:cxn ang="0">
                    <a:pos x="164" y="162"/>
                  </a:cxn>
                  <a:cxn ang="0">
                    <a:pos x="104" y="108"/>
                  </a:cxn>
                  <a:cxn ang="0">
                    <a:pos x="80" y="48"/>
                  </a:cxn>
                  <a:cxn ang="0">
                    <a:pos x="158" y="6"/>
                  </a:cxn>
                  <a:cxn ang="0">
                    <a:pos x="315" y="12"/>
                  </a:cxn>
                  <a:cxn ang="0">
                    <a:pos x="422" y="42"/>
                  </a:cxn>
                  <a:cxn ang="0">
                    <a:pos x="422" y="90"/>
                  </a:cxn>
                  <a:cxn ang="0">
                    <a:pos x="356" y="162"/>
                  </a:cxn>
                  <a:cxn ang="0">
                    <a:pos x="392" y="204"/>
                  </a:cxn>
                  <a:cxn ang="0">
                    <a:pos x="494" y="240"/>
                  </a:cxn>
                  <a:cxn ang="0">
                    <a:pos x="518" y="432"/>
                  </a:cxn>
                  <a:cxn ang="0">
                    <a:pos x="519" y="564"/>
                  </a:cxn>
                  <a:cxn ang="0">
                    <a:pos x="502" y="750"/>
                  </a:cxn>
                  <a:cxn ang="0">
                    <a:pos x="434" y="798"/>
                  </a:cxn>
                  <a:cxn ang="0">
                    <a:pos x="284" y="804"/>
                  </a:cxn>
                </a:cxnLst>
                <a:rect l="0" t="0" r="r" b="b"/>
                <a:pathLst>
                  <a:path w="522" h="808">
                    <a:moveTo>
                      <a:pt x="272" y="804"/>
                    </a:moveTo>
                    <a:cubicBezTo>
                      <a:pt x="243" y="804"/>
                      <a:pt x="140" y="808"/>
                      <a:pt x="98" y="798"/>
                    </a:cubicBezTo>
                    <a:cubicBezTo>
                      <a:pt x="56" y="788"/>
                      <a:pt x="36" y="781"/>
                      <a:pt x="20" y="744"/>
                    </a:cubicBezTo>
                    <a:cubicBezTo>
                      <a:pt x="4" y="707"/>
                      <a:pt x="2" y="655"/>
                      <a:pt x="2" y="576"/>
                    </a:cubicBezTo>
                    <a:cubicBezTo>
                      <a:pt x="2" y="497"/>
                      <a:pt x="0" y="332"/>
                      <a:pt x="20" y="270"/>
                    </a:cubicBezTo>
                    <a:cubicBezTo>
                      <a:pt x="40" y="208"/>
                      <a:pt x="98" y="222"/>
                      <a:pt x="122" y="204"/>
                    </a:cubicBezTo>
                    <a:cubicBezTo>
                      <a:pt x="146" y="186"/>
                      <a:pt x="167" y="178"/>
                      <a:pt x="164" y="162"/>
                    </a:cubicBezTo>
                    <a:cubicBezTo>
                      <a:pt x="161" y="146"/>
                      <a:pt x="118" y="127"/>
                      <a:pt x="104" y="108"/>
                    </a:cubicBezTo>
                    <a:cubicBezTo>
                      <a:pt x="90" y="89"/>
                      <a:pt x="71" y="65"/>
                      <a:pt x="80" y="48"/>
                    </a:cubicBezTo>
                    <a:cubicBezTo>
                      <a:pt x="89" y="31"/>
                      <a:pt x="119" y="12"/>
                      <a:pt x="158" y="6"/>
                    </a:cubicBezTo>
                    <a:cubicBezTo>
                      <a:pt x="197" y="0"/>
                      <a:pt x="271" y="6"/>
                      <a:pt x="315" y="12"/>
                    </a:cubicBezTo>
                    <a:cubicBezTo>
                      <a:pt x="359" y="18"/>
                      <a:pt x="404" y="29"/>
                      <a:pt x="422" y="42"/>
                    </a:cubicBezTo>
                    <a:cubicBezTo>
                      <a:pt x="440" y="55"/>
                      <a:pt x="433" y="70"/>
                      <a:pt x="422" y="90"/>
                    </a:cubicBezTo>
                    <a:cubicBezTo>
                      <a:pt x="411" y="110"/>
                      <a:pt x="361" y="143"/>
                      <a:pt x="356" y="162"/>
                    </a:cubicBezTo>
                    <a:cubicBezTo>
                      <a:pt x="351" y="181"/>
                      <a:pt x="369" y="191"/>
                      <a:pt x="392" y="204"/>
                    </a:cubicBezTo>
                    <a:cubicBezTo>
                      <a:pt x="415" y="217"/>
                      <a:pt x="473" y="202"/>
                      <a:pt x="494" y="240"/>
                    </a:cubicBezTo>
                    <a:cubicBezTo>
                      <a:pt x="515" y="278"/>
                      <a:pt x="514" y="378"/>
                      <a:pt x="518" y="432"/>
                    </a:cubicBezTo>
                    <a:cubicBezTo>
                      <a:pt x="522" y="486"/>
                      <a:pt x="522" y="511"/>
                      <a:pt x="519" y="564"/>
                    </a:cubicBezTo>
                    <a:cubicBezTo>
                      <a:pt x="516" y="617"/>
                      <a:pt x="516" y="711"/>
                      <a:pt x="502" y="750"/>
                    </a:cubicBezTo>
                    <a:cubicBezTo>
                      <a:pt x="488" y="789"/>
                      <a:pt x="470" y="789"/>
                      <a:pt x="434" y="798"/>
                    </a:cubicBezTo>
                    <a:cubicBezTo>
                      <a:pt x="398" y="807"/>
                      <a:pt x="315" y="803"/>
                      <a:pt x="284" y="804"/>
                    </a:cubicBezTo>
                  </a:path>
                </a:pathLst>
              </a:custGeom>
              <a:solidFill>
                <a:srgbClr val="FFFF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>
                <a:defPPr>
                  <a:defRPr lang="ru-RU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ru-RU" dirty="0">
                  <a:solidFill>
                    <a:schemeClr val="accent6">
                      <a:lumMod val="75000"/>
                    </a:schemeClr>
                  </a:solidFill>
                </a:endParaRPr>
              </a:p>
            </p:txBody>
          </p:sp>
          <p:sp>
            <p:nvSpPr>
              <p:cNvPr id="17" name="Oval 171"/>
              <p:cNvSpPr>
                <a:spLocks noChangeArrowheads="1"/>
              </p:cNvSpPr>
              <p:nvPr/>
            </p:nvSpPr>
            <p:spPr bwMode="auto">
              <a:xfrm>
                <a:off x="7980065" y="980728"/>
                <a:ext cx="411307" cy="99467"/>
              </a:xfrm>
              <a:prstGeom prst="ellipse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>
                <a:defPPr>
                  <a:defRPr lang="ru-RU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ru-RU"/>
              </a:p>
            </p:txBody>
          </p:sp>
          <p:sp>
            <p:nvSpPr>
              <p:cNvPr id="18" name="Text Box 172"/>
              <p:cNvSpPr txBox="1">
                <a:spLocks noChangeArrowheads="1"/>
              </p:cNvSpPr>
              <p:nvPr/>
            </p:nvSpPr>
            <p:spPr bwMode="auto">
              <a:xfrm>
                <a:off x="7726010" y="1269111"/>
                <a:ext cx="707297" cy="40676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>
                <a:defPPr>
                  <a:defRPr lang="ru-RU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ru-RU" sz="1600" b="1" i="1" dirty="0">
                    <a:solidFill>
                      <a:srgbClr val="C00000"/>
                    </a:solidFill>
                    <a:cs typeface="Arial" charset="0"/>
                  </a:rPr>
                  <a:t>1кг</a:t>
                </a:r>
              </a:p>
            </p:txBody>
          </p:sp>
        </p:grpSp>
        <p:grpSp>
          <p:nvGrpSpPr>
            <p:cNvPr id="12" name="Группа 11"/>
            <p:cNvGrpSpPr/>
            <p:nvPr/>
          </p:nvGrpSpPr>
          <p:grpSpPr>
            <a:xfrm>
              <a:off x="7164288" y="1484784"/>
              <a:ext cx="654998" cy="792088"/>
              <a:chOff x="7871117" y="980728"/>
              <a:chExt cx="638995" cy="865152"/>
            </a:xfrm>
          </p:grpSpPr>
          <p:sp>
            <p:nvSpPr>
              <p:cNvPr id="13" name="Freeform 170"/>
              <p:cNvSpPr>
                <a:spLocks/>
              </p:cNvSpPr>
              <p:nvPr/>
            </p:nvSpPr>
            <p:spPr bwMode="auto">
              <a:xfrm>
                <a:off x="7871117" y="1008703"/>
                <a:ext cx="638995" cy="837177"/>
              </a:xfrm>
              <a:custGeom>
                <a:avLst/>
                <a:gdLst/>
                <a:ahLst/>
                <a:cxnLst>
                  <a:cxn ang="0">
                    <a:pos x="272" y="804"/>
                  </a:cxn>
                  <a:cxn ang="0">
                    <a:pos x="98" y="798"/>
                  </a:cxn>
                  <a:cxn ang="0">
                    <a:pos x="20" y="744"/>
                  </a:cxn>
                  <a:cxn ang="0">
                    <a:pos x="2" y="576"/>
                  </a:cxn>
                  <a:cxn ang="0">
                    <a:pos x="20" y="270"/>
                  </a:cxn>
                  <a:cxn ang="0">
                    <a:pos x="122" y="204"/>
                  </a:cxn>
                  <a:cxn ang="0">
                    <a:pos x="164" y="162"/>
                  </a:cxn>
                  <a:cxn ang="0">
                    <a:pos x="104" y="108"/>
                  </a:cxn>
                  <a:cxn ang="0">
                    <a:pos x="80" y="48"/>
                  </a:cxn>
                  <a:cxn ang="0">
                    <a:pos x="158" y="6"/>
                  </a:cxn>
                  <a:cxn ang="0">
                    <a:pos x="315" y="12"/>
                  </a:cxn>
                  <a:cxn ang="0">
                    <a:pos x="422" y="42"/>
                  </a:cxn>
                  <a:cxn ang="0">
                    <a:pos x="422" y="90"/>
                  </a:cxn>
                  <a:cxn ang="0">
                    <a:pos x="356" y="162"/>
                  </a:cxn>
                  <a:cxn ang="0">
                    <a:pos x="392" y="204"/>
                  </a:cxn>
                  <a:cxn ang="0">
                    <a:pos x="494" y="240"/>
                  </a:cxn>
                  <a:cxn ang="0">
                    <a:pos x="518" y="432"/>
                  </a:cxn>
                  <a:cxn ang="0">
                    <a:pos x="519" y="564"/>
                  </a:cxn>
                  <a:cxn ang="0">
                    <a:pos x="502" y="750"/>
                  </a:cxn>
                  <a:cxn ang="0">
                    <a:pos x="434" y="798"/>
                  </a:cxn>
                  <a:cxn ang="0">
                    <a:pos x="284" y="804"/>
                  </a:cxn>
                </a:cxnLst>
                <a:rect l="0" t="0" r="r" b="b"/>
                <a:pathLst>
                  <a:path w="522" h="808">
                    <a:moveTo>
                      <a:pt x="272" y="804"/>
                    </a:moveTo>
                    <a:cubicBezTo>
                      <a:pt x="243" y="804"/>
                      <a:pt x="140" y="808"/>
                      <a:pt x="98" y="798"/>
                    </a:cubicBezTo>
                    <a:cubicBezTo>
                      <a:pt x="56" y="788"/>
                      <a:pt x="36" y="781"/>
                      <a:pt x="20" y="744"/>
                    </a:cubicBezTo>
                    <a:cubicBezTo>
                      <a:pt x="4" y="707"/>
                      <a:pt x="2" y="655"/>
                      <a:pt x="2" y="576"/>
                    </a:cubicBezTo>
                    <a:cubicBezTo>
                      <a:pt x="2" y="497"/>
                      <a:pt x="0" y="332"/>
                      <a:pt x="20" y="270"/>
                    </a:cubicBezTo>
                    <a:cubicBezTo>
                      <a:pt x="40" y="208"/>
                      <a:pt x="98" y="222"/>
                      <a:pt x="122" y="204"/>
                    </a:cubicBezTo>
                    <a:cubicBezTo>
                      <a:pt x="146" y="186"/>
                      <a:pt x="167" y="178"/>
                      <a:pt x="164" y="162"/>
                    </a:cubicBezTo>
                    <a:cubicBezTo>
                      <a:pt x="161" y="146"/>
                      <a:pt x="118" y="127"/>
                      <a:pt x="104" y="108"/>
                    </a:cubicBezTo>
                    <a:cubicBezTo>
                      <a:pt x="90" y="89"/>
                      <a:pt x="71" y="65"/>
                      <a:pt x="80" y="48"/>
                    </a:cubicBezTo>
                    <a:cubicBezTo>
                      <a:pt x="89" y="31"/>
                      <a:pt x="119" y="12"/>
                      <a:pt x="158" y="6"/>
                    </a:cubicBezTo>
                    <a:cubicBezTo>
                      <a:pt x="197" y="0"/>
                      <a:pt x="271" y="6"/>
                      <a:pt x="315" y="12"/>
                    </a:cubicBezTo>
                    <a:cubicBezTo>
                      <a:pt x="359" y="18"/>
                      <a:pt x="404" y="29"/>
                      <a:pt x="422" y="42"/>
                    </a:cubicBezTo>
                    <a:cubicBezTo>
                      <a:pt x="440" y="55"/>
                      <a:pt x="433" y="70"/>
                      <a:pt x="422" y="90"/>
                    </a:cubicBezTo>
                    <a:cubicBezTo>
                      <a:pt x="411" y="110"/>
                      <a:pt x="361" y="143"/>
                      <a:pt x="356" y="162"/>
                    </a:cubicBezTo>
                    <a:cubicBezTo>
                      <a:pt x="351" y="181"/>
                      <a:pt x="369" y="191"/>
                      <a:pt x="392" y="204"/>
                    </a:cubicBezTo>
                    <a:cubicBezTo>
                      <a:pt x="415" y="217"/>
                      <a:pt x="473" y="202"/>
                      <a:pt x="494" y="240"/>
                    </a:cubicBezTo>
                    <a:cubicBezTo>
                      <a:pt x="515" y="278"/>
                      <a:pt x="514" y="378"/>
                      <a:pt x="518" y="432"/>
                    </a:cubicBezTo>
                    <a:cubicBezTo>
                      <a:pt x="522" y="486"/>
                      <a:pt x="522" y="511"/>
                      <a:pt x="519" y="564"/>
                    </a:cubicBezTo>
                    <a:cubicBezTo>
                      <a:pt x="516" y="617"/>
                      <a:pt x="516" y="711"/>
                      <a:pt x="502" y="750"/>
                    </a:cubicBezTo>
                    <a:cubicBezTo>
                      <a:pt x="488" y="789"/>
                      <a:pt x="470" y="789"/>
                      <a:pt x="434" y="798"/>
                    </a:cubicBezTo>
                    <a:cubicBezTo>
                      <a:pt x="398" y="807"/>
                      <a:pt x="315" y="803"/>
                      <a:pt x="284" y="804"/>
                    </a:cubicBezTo>
                  </a:path>
                </a:pathLst>
              </a:custGeom>
              <a:solidFill>
                <a:srgbClr val="FFFF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>
                <a:defPPr>
                  <a:defRPr lang="ru-RU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ru-RU" dirty="0">
                  <a:solidFill>
                    <a:schemeClr val="accent6">
                      <a:lumMod val="75000"/>
                    </a:schemeClr>
                  </a:solidFill>
                </a:endParaRPr>
              </a:p>
            </p:txBody>
          </p:sp>
          <p:sp>
            <p:nvSpPr>
              <p:cNvPr id="14" name="Oval 171"/>
              <p:cNvSpPr>
                <a:spLocks noChangeArrowheads="1"/>
              </p:cNvSpPr>
              <p:nvPr/>
            </p:nvSpPr>
            <p:spPr bwMode="auto">
              <a:xfrm>
                <a:off x="7980065" y="980728"/>
                <a:ext cx="411307" cy="99467"/>
              </a:xfrm>
              <a:prstGeom prst="ellipse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>
                <a:defPPr>
                  <a:defRPr lang="ru-RU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ru-RU"/>
              </a:p>
            </p:txBody>
          </p:sp>
          <p:sp>
            <p:nvSpPr>
              <p:cNvPr id="15" name="Text Box 172"/>
              <p:cNvSpPr txBox="1">
                <a:spLocks noChangeArrowheads="1"/>
              </p:cNvSpPr>
              <p:nvPr/>
            </p:nvSpPr>
            <p:spPr bwMode="auto">
              <a:xfrm>
                <a:off x="7936556" y="1343999"/>
                <a:ext cx="463893" cy="27117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>
                <a:defPPr>
                  <a:defRPr lang="ru-RU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ru-RU" sz="1600" b="1" i="1" dirty="0" smtClean="0">
                    <a:solidFill>
                      <a:srgbClr val="C00000"/>
                    </a:solidFill>
                    <a:cs typeface="Arial" charset="0"/>
                  </a:rPr>
                  <a:t>5кг</a:t>
                </a:r>
                <a:endParaRPr lang="ru-RU" sz="1600" b="1" i="1" dirty="0">
                  <a:solidFill>
                    <a:srgbClr val="C00000"/>
                  </a:solidFill>
                  <a:cs typeface="Arial" charset="0"/>
                </a:endParaRPr>
              </a:p>
            </p:txBody>
          </p:sp>
        </p:grpSp>
      </p:grpSp>
      <p:sp>
        <p:nvSpPr>
          <p:cNvPr id="27" name="TextBox 26"/>
          <p:cNvSpPr txBox="1"/>
          <p:nvPr/>
        </p:nvSpPr>
        <p:spPr>
          <a:xfrm>
            <a:off x="1043608" y="1412776"/>
            <a:ext cx="691276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966400"/>
                </a:solidFill>
                <a:latin typeface="Georgia" pitchFamily="18" charset="0"/>
              </a:rPr>
              <a:t>Решите задачу разными способами</a:t>
            </a:r>
            <a:r>
              <a:rPr lang="ru-RU" sz="2400" dirty="0" smtClean="0">
                <a:solidFill>
                  <a:srgbClr val="966400"/>
                </a:solidFill>
                <a:latin typeface="Georgia" pitchFamily="18" charset="0"/>
              </a:rPr>
              <a:t>.</a:t>
            </a:r>
          </a:p>
          <a:p>
            <a:endParaRPr lang="ru-RU" sz="2400" dirty="0" smtClean="0">
              <a:solidFill>
                <a:srgbClr val="966400"/>
              </a:solidFill>
              <a:latin typeface="Georgia" pitchFamily="18" charset="0"/>
            </a:endParaRPr>
          </a:p>
          <a:p>
            <a:pPr algn="ctr"/>
            <a:r>
              <a:rPr lang="ru-RU" sz="2400" dirty="0" smtClean="0">
                <a:solidFill>
                  <a:srgbClr val="966400"/>
                </a:solidFill>
                <a:latin typeface="Georgia" pitchFamily="18" charset="0"/>
              </a:rPr>
              <a:t>Используя рисунок, узнайте вес тыквы.</a:t>
            </a:r>
            <a:endParaRPr lang="ru-RU" sz="2400" dirty="0">
              <a:solidFill>
                <a:srgbClr val="966400"/>
              </a:solidFill>
              <a:latin typeface="Georgia" pitchFamily="18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3203848" y="5229200"/>
            <a:ext cx="2874505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>
                <a:solidFill>
                  <a:srgbClr val="966400"/>
                </a:solidFill>
                <a:latin typeface="Georgia" pitchFamily="18" charset="0"/>
              </a:rPr>
              <a:t>Способы решения: </a:t>
            </a:r>
          </a:p>
          <a:p>
            <a:r>
              <a:rPr lang="ru-RU" sz="2000" b="1" dirty="0" smtClean="0">
                <a:solidFill>
                  <a:srgbClr val="966400"/>
                </a:solidFill>
                <a:latin typeface="Georgia" pitchFamily="18" charset="0"/>
              </a:rPr>
              <a:t>арифметический,</a:t>
            </a:r>
          </a:p>
          <a:p>
            <a:r>
              <a:rPr lang="ru-RU" sz="2000" b="1" dirty="0" smtClean="0">
                <a:solidFill>
                  <a:srgbClr val="966400"/>
                </a:solidFill>
                <a:latin typeface="Georgia" pitchFamily="18" charset="0"/>
              </a:rPr>
              <a:t>алгебраический.</a:t>
            </a:r>
            <a:endParaRPr lang="ru-RU" sz="2000" b="1" dirty="0">
              <a:solidFill>
                <a:srgbClr val="966400"/>
              </a:solidFill>
              <a:latin typeface="Georg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3"/>
          <p:cNvGrpSpPr>
            <a:grpSpLocks/>
          </p:cNvGrpSpPr>
          <p:nvPr/>
        </p:nvGrpSpPr>
        <p:grpSpPr bwMode="auto">
          <a:xfrm>
            <a:off x="467544" y="2348880"/>
            <a:ext cx="8280920" cy="720080"/>
            <a:chOff x="288" y="3203"/>
            <a:chExt cx="5088" cy="511"/>
          </a:xfrm>
        </p:grpSpPr>
        <p:sp>
          <p:nvSpPr>
            <p:cNvPr id="4" name="AutoShape 4"/>
            <p:cNvSpPr>
              <a:spLocks noChangeArrowheads="1"/>
            </p:cNvSpPr>
            <p:nvPr/>
          </p:nvSpPr>
          <p:spPr bwMode="auto">
            <a:xfrm>
              <a:off x="2336" y="3294"/>
              <a:ext cx="745" cy="420"/>
            </a:xfrm>
            <a:prstGeom prst="triangle">
              <a:avLst>
                <a:gd name="adj" fmla="val 48144"/>
              </a:avLst>
            </a:prstGeom>
            <a:gradFill rotWithShape="1">
              <a:gsLst>
                <a:gs pos="0">
                  <a:srgbClr val="66FFFF"/>
                </a:gs>
                <a:gs pos="50000">
                  <a:srgbClr val="00CCFF"/>
                </a:gs>
                <a:gs pos="100000">
                  <a:srgbClr val="66FFFF"/>
                </a:gs>
              </a:gsLst>
              <a:lin ang="18900000" scaled="1"/>
            </a:gradFill>
            <a:ln w="9525">
              <a:miter lim="800000"/>
              <a:headEnd/>
              <a:tailEnd/>
            </a:ln>
            <a:scene3d>
              <a:camera prst="legacyObliqueTopRight"/>
              <a:lightRig rig="legacyFlat3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00CCFF"/>
              </a:extrusionClr>
            </a:sp3d>
          </p:spPr>
          <p:txBody>
            <a:bodyPr wrap="none" anchor="ctr">
              <a:flatTx/>
            </a:bodyPr>
            <a:lstStyle/>
            <a:p>
              <a:endParaRPr lang="ru-RU"/>
            </a:p>
          </p:txBody>
        </p:sp>
        <p:grpSp>
          <p:nvGrpSpPr>
            <p:cNvPr id="3" name="Group 6"/>
            <p:cNvGrpSpPr>
              <a:grpSpLocks/>
            </p:cNvGrpSpPr>
            <p:nvPr/>
          </p:nvGrpSpPr>
          <p:grpSpPr bwMode="auto">
            <a:xfrm>
              <a:off x="288" y="3203"/>
              <a:ext cx="2256" cy="91"/>
              <a:chOff x="240" y="2736"/>
              <a:chExt cx="2256" cy="768"/>
            </a:xfrm>
          </p:grpSpPr>
          <p:sp>
            <p:nvSpPr>
              <p:cNvPr id="10" name="AutoShape 7"/>
              <p:cNvSpPr>
                <a:spLocks noChangeArrowheads="1"/>
              </p:cNvSpPr>
              <p:nvPr/>
            </p:nvSpPr>
            <p:spPr bwMode="auto">
              <a:xfrm rot="5400000">
                <a:off x="1080" y="2088"/>
                <a:ext cx="576" cy="2256"/>
              </a:xfrm>
              <a:prstGeom prst="flowChartDelay">
                <a:avLst/>
              </a:prstGeom>
              <a:solidFill>
                <a:schemeClr val="accent2"/>
              </a:solidFill>
              <a:ln w="9525" algn="ctr">
                <a:solidFill>
                  <a:schemeClr val="tx1"/>
                </a:solidFill>
                <a:prstDash val="sysDot"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" name="Oval 8"/>
              <p:cNvSpPr>
                <a:spLocks noChangeArrowheads="1"/>
              </p:cNvSpPr>
              <p:nvPr/>
            </p:nvSpPr>
            <p:spPr bwMode="auto">
              <a:xfrm>
                <a:off x="240" y="2736"/>
                <a:ext cx="2256" cy="432"/>
              </a:xfrm>
              <a:prstGeom prst="ellipse">
                <a:avLst/>
              </a:prstGeom>
              <a:gradFill rotWithShape="1">
                <a:gsLst>
                  <a:gs pos="0">
                    <a:schemeClr val="accent1"/>
                  </a:gs>
                  <a:gs pos="100000">
                    <a:srgbClr val="0099FF"/>
                  </a:gs>
                </a:gsLst>
                <a:path path="shape">
                  <a:fillToRect l="50000" t="50000" r="50000" b="50000"/>
                </a:path>
              </a:gradFill>
              <a:ln w="12700">
                <a:solidFill>
                  <a:schemeClr val="tx2"/>
                </a:solidFill>
                <a:round/>
                <a:headEnd type="none" w="lg" len="lg"/>
                <a:tailEnd type="none" w="lg" len="lg"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</p:grpSp>
        <p:grpSp>
          <p:nvGrpSpPr>
            <p:cNvPr id="5" name="Group 9"/>
            <p:cNvGrpSpPr>
              <a:grpSpLocks/>
            </p:cNvGrpSpPr>
            <p:nvPr/>
          </p:nvGrpSpPr>
          <p:grpSpPr bwMode="auto">
            <a:xfrm>
              <a:off x="3120" y="3203"/>
              <a:ext cx="2256" cy="91"/>
              <a:chOff x="240" y="2736"/>
              <a:chExt cx="2256" cy="768"/>
            </a:xfrm>
          </p:grpSpPr>
          <p:sp>
            <p:nvSpPr>
              <p:cNvPr id="8" name="AutoShape 10"/>
              <p:cNvSpPr>
                <a:spLocks noChangeArrowheads="1"/>
              </p:cNvSpPr>
              <p:nvPr/>
            </p:nvSpPr>
            <p:spPr bwMode="auto">
              <a:xfrm rot="5400000">
                <a:off x="1080" y="2088"/>
                <a:ext cx="576" cy="2256"/>
              </a:xfrm>
              <a:prstGeom prst="flowChartDelay">
                <a:avLst/>
              </a:prstGeom>
              <a:solidFill>
                <a:schemeClr val="accent2"/>
              </a:solidFill>
              <a:ln w="9525" algn="ctr">
                <a:solidFill>
                  <a:schemeClr val="tx1"/>
                </a:solidFill>
                <a:prstDash val="sysDot"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9" name="Oval 11"/>
              <p:cNvSpPr>
                <a:spLocks noChangeArrowheads="1"/>
              </p:cNvSpPr>
              <p:nvPr/>
            </p:nvSpPr>
            <p:spPr bwMode="auto">
              <a:xfrm>
                <a:off x="240" y="2736"/>
                <a:ext cx="2256" cy="432"/>
              </a:xfrm>
              <a:prstGeom prst="ellipse">
                <a:avLst/>
              </a:prstGeom>
              <a:gradFill rotWithShape="1">
                <a:gsLst>
                  <a:gs pos="0">
                    <a:schemeClr val="accent1"/>
                  </a:gs>
                  <a:gs pos="100000">
                    <a:srgbClr val="0099FF"/>
                  </a:gs>
                </a:gsLst>
                <a:path path="shape">
                  <a:fillToRect l="50000" t="50000" r="50000" b="50000"/>
                </a:path>
              </a:gradFill>
              <a:ln w="12700">
                <a:solidFill>
                  <a:schemeClr val="tx2"/>
                </a:solidFill>
                <a:round/>
                <a:headEnd type="none" w="lg" len="lg"/>
                <a:tailEnd type="none" w="lg" len="lg"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</p:grpSp>
        <p:sp>
          <p:nvSpPr>
            <p:cNvPr id="7" name="AutoShape 12"/>
            <p:cNvSpPr>
              <a:spLocks noChangeArrowheads="1"/>
            </p:cNvSpPr>
            <p:nvPr/>
          </p:nvSpPr>
          <p:spPr bwMode="auto">
            <a:xfrm>
              <a:off x="2448" y="3231"/>
              <a:ext cx="672" cy="23"/>
            </a:xfrm>
            <a:prstGeom prst="triangle">
              <a:avLst>
                <a:gd name="adj" fmla="val 50000"/>
              </a:avLst>
            </a:prstGeom>
            <a:noFill/>
            <a:ln w="57150">
              <a:solidFill>
                <a:schemeClr val="accent2"/>
              </a:solidFill>
              <a:miter lim="800000"/>
              <a:headEnd type="none" w="lg" len="lg"/>
              <a:tailEnd type="none" w="lg" len="lg"/>
            </a:ln>
            <a:scene3d>
              <a:camera prst="legacyObliqueTopRight">
                <a:rot lat="0" lon="20999997" rev="0"/>
              </a:camera>
              <a:lightRig rig="legacyFlat3" dir="b"/>
            </a:scene3d>
            <a:sp3d extrusionH="430200" prstMaterial="legacyMatte">
              <a:bevelT w="13500" h="13500" prst="angle"/>
              <a:bevelB w="13500" h="13500" prst="angle"/>
              <a:extrusionClr>
                <a:schemeClr val="accent2"/>
              </a:extrusionClr>
            </a:sp3d>
          </p:spPr>
          <p:txBody>
            <a:bodyPr wrap="none" anchor="ctr">
              <a:flatTx/>
            </a:bodyPr>
            <a:lstStyle/>
            <a:p>
              <a:endParaRPr lang="ru-RU"/>
            </a:p>
          </p:txBody>
        </p:sp>
      </p:grpSp>
      <p:grpSp>
        <p:nvGrpSpPr>
          <p:cNvPr id="36" name="Группа 35"/>
          <p:cNvGrpSpPr/>
          <p:nvPr/>
        </p:nvGrpSpPr>
        <p:grpSpPr>
          <a:xfrm>
            <a:off x="1763688" y="1628800"/>
            <a:ext cx="648072" cy="720080"/>
            <a:chOff x="1547664" y="836712"/>
            <a:chExt cx="1008112" cy="792088"/>
          </a:xfrm>
        </p:grpSpPr>
        <p:pic>
          <p:nvPicPr>
            <p:cNvPr id="37" name="Picture 2" descr="тыква"/>
            <p:cNvPicPr>
              <a:picLocks noChangeAspect="1" noChangeArrowheads="1"/>
            </p:cNvPicPr>
            <p:nvPr/>
          </p:nvPicPr>
          <p:blipFill>
            <a:blip r:embed="rId2" cstate="print"/>
            <a:srcRect l="54431" t="54431" r="3233" b="12306"/>
            <a:stretch>
              <a:fillRect/>
            </a:stretch>
          </p:blipFill>
          <p:spPr bwMode="auto">
            <a:xfrm>
              <a:off x="1547664" y="836712"/>
              <a:ext cx="1008112" cy="792088"/>
            </a:xfrm>
            <a:prstGeom prst="rect">
              <a:avLst/>
            </a:prstGeom>
            <a:noFill/>
          </p:spPr>
        </p:pic>
        <p:sp>
          <p:nvSpPr>
            <p:cNvPr id="40" name="Прямоугольник 39"/>
            <p:cNvSpPr/>
            <p:nvPr/>
          </p:nvSpPr>
          <p:spPr>
            <a:xfrm>
              <a:off x="1659676" y="995130"/>
              <a:ext cx="559770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ru-RU" b="1" i="1" dirty="0" err="1" smtClean="0">
                  <a:solidFill>
                    <a:schemeClr val="accent3">
                      <a:lumMod val="20000"/>
                      <a:lumOff val="80000"/>
                    </a:schemeClr>
                  </a:solidFill>
                  <a:latin typeface="Times New Roman" pitchFamily="18" charset="0"/>
                </a:rPr>
                <a:t>х</a:t>
              </a:r>
              <a:r>
                <a:rPr lang="ru-RU" b="1" i="1" dirty="0" smtClean="0">
                  <a:solidFill>
                    <a:schemeClr val="accent3">
                      <a:lumMod val="20000"/>
                      <a:lumOff val="80000"/>
                    </a:schemeClr>
                  </a:solidFill>
                  <a:latin typeface="Times New Roman" pitchFamily="18" charset="0"/>
                </a:rPr>
                <a:t> кг</a:t>
              </a:r>
              <a:endParaRPr lang="ru-RU" b="1" i="1" dirty="0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itchFamily="18" charset="0"/>
              </a:endParaRPr>
            </a:p>
          </p:txBody>
        </p:sp>
      </p:grpSp>
      <p:grpSp>
        <p:nvGrpSpPr>
          <p:cNvPr id="41" name="Группа 40"/>
          <p:cNvGrpSpPr/>
          <p:nvPr/>
        </p:nvGrpSpPr>
        <p:grpSpPr>
          <a:xfrm>
            <a:off x="2411760" y="1628800"/>
            <a:ext cx="648072" cy="720080"/>
            <a:chOff x="1547664" y="836712"/>
            <a:chExt cx="1008112" cy="792088"/>
          </a:xfrm>
        </p:grpSpPr>
        <p:pic>
          <p:nvPicPr>
            <p:cNvPr id="44" name="Picture 2" descr="тыква"/>
            <p:cNvPicPr>
              <a:picLocks noChangeAspect="1" noChangeArrowheads="1"/>
            </p:cNvPicPr>
            <p:nvPr/>
          </p:nvPicPr>
          <p:blipFill>
            <a:blip r:embed="rId2" cstate="print"/>
            <a:srcRect l="54431" t="54431" r="3233" b="12306"/>
            <a:stretch>
              <a:fillRect/>
            </a:stretch>
          </p:blipFill>
          <p:spPr bwMode="auto">
            <a:xfrm>
              <a:off x="1547664" y="836712"/>
              <a:ext cx="1008112" cy="792088"/>
            </a:xfrm>
            <a:prstGeom prst="rect">
              <a:avLst/>
            </a:prstGeom>
            <a:noFill/>
          </p:spPr>
        </p:pic>
        <p:sp>
          <p:nvSpPr>
            <p:cNvPr id="45" name="Прямоугольник 44"/>
            <p:cNvSpPr/>
            <p:nvPr/>
          </p:nvSpPr>
          <p:spPr>
            <a:xfrm>
              <a:off x="1659676" y="995130"/>
              <a:ext cx="559770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ru-RU" b="1" i="1" dirty="0" err="1" smtClean="0">
                  <a:solidFill>
                    <a:schemeClr val="accent3">
                      <a:lumMod val="20000"/>
                      <a:lumOff val="80000"/>
                    </a:schemeClr>
                  </a:solidFill>
                  <a:latin typeface="Times New Roman" pitchFamily="18" charset="0"/>
                </a:rPr>
                <a:t>х</a:t>
              </a:r>
              <a:r>
                <a:rPr lang="ru-RU" b="1" i="1" dirty="0" smtClean="0">
                  <a:solidFill>
                    <a:schemeClr val="accent3">
                      <a:lumMod val="20000"/>
                      <a:lumOff val="80000"/>
                    </a:schemeClr>
                  </a:solidFill>
                  <a:latin typeface="Times New Roman" pitchFamily="18" charset="0"/>
                </a:rPr>
                <a:t> кг</a:t>
              </a:r>
              <a:endParaRPr lang="ru-RU" b="1" i="1" dirty="0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itchFamily="18" charset="0"/>
              </a:endParaRPr>
            </a:p>
          </p:txBody>
        </p:sp>
      </p:grpSp>
      <p:grpSp>
        <p:nvGrpSpPr>
          <p:cNvPr id="46" name="Группа 45"/>
          <p:cNvGrpSpPr/>
          <p:nvPr/>
        </p:nvGrpSpPr>
        <p:grpSpPr>
          <a:xfrm>
            <a:off x="3059832" y="1628800"/>
            <a:ext cx="648072" cy="720080"/>
            <a:chOff x="1547664" y="836712"/>
            <a:chExt cx="1008112" cy="792088"/>
          </a:xfrm>
        </p:grpSpPr>
        <p:pic>
          <p:nvPicPr>
            <p:cNvPr id="47" name="Picture 2" descr="тыква"/>
            <p:cNvPicPr>
              <a:picLocks noChangeAspect="1" noChangeArrowheads="1"/>
            </p:cNvPicPr>
            <p:nvPr/>
          </p:nvPicPr>
          <p:blipFill>
            <a:blip r:embed="rId2" cstate="print"/>
            <a:srcRect l="54431" t="54431" r="3233" b="12306"/>
            <a:stretch>
              <a:fillRect/>
            </a:stretch>
          </p:blipFill>
          <p:spPr bwMode="auto">
            <a:xfrm>
              <a:off x="1547664" y="836712"/>
              <a:ext cx="1008112" cy="792088"/>
            </a:xfrm>
            <a:prstGeom prst="rect">
              <a:avLst/>
            </a:prstGeom>
            <a:noFill/>
          </p:spPr>
        </p:pic>
        <p:sp>
          <p:nvSpPr>
            <p:cNvPr id="48" name="Прямоугольник 47"/>
            <p:cNvSpPr/>
            <p:nvPr/>
          </p:nvSpPr>
          <p:spPr>
            <a:xfrm>
              <a:off x="1659676" y="995130"/>
              <a:ext cx="559770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ru-RU" b="1" i="1" dirty="0" err="1" smtClean="0">
                  <a:solidFill>
                    <a:schemeClr val="accent3">
                      <a:lumMod val="20000"/>
                      <a:lumOff val="80000"/>
                    </a:schemeClr>
                  </a:solidFill>
                  <a:latin typeface="Times New Roman" pitchFamily="18" charset="0"/>
                </a:rPr>
                <a:t>х</a:t>
              </a:r>
              <a:r>
                <a:rPr lang="ru-RU" b="1" i="1" dirty="0" smtClean="0">
                  <a:solidFill>
                    <a:schemeClr val="accent3">
                      <a:lumMod val="20000"/>
                      <a:lumOff val="80000"/>
                    </a:schemeClr>
                  </a:solidFill>
                  <a:latin typeface="Times New Roman" pitchFamily="18" charset="0"/>
                </a:rPr>
                <a:t> кг</a:t>
              </a:r>
              <a:endParaRPr lang="ru-RU" b="1" i="1" dirty="0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itchFamily="18" charset="0"/>
              </a:endParaRPr>
            </a:p>
          </p:txBody>
        </p:sp>
      </p:grpSp>
      <p:grpSp>
        <p:nvGrpSpPr>
          <p:cNvPr id="49" name="Группа 48"/>
          <p:cNvGrpSpPr/>
          <p:nvPr/>
        </p:nvGrpSpPr>
        <p:grpSpPr>
          <a:xfrm>
            <a:off x="1115616" y="1628800"/>
            <a:ext cx="648072" cy="720080"/>
            <a:chOff x="1547664" y="836712"/>
            <a:chExt cx="1008112" cy="792088"/>
          </a:xfrm>
        </p:grpSpPr>
        <p:pic>
          <p:nvPicPr>
            <p:cNvPr id="50" name="Picture 2" descr="тыква"/>
            <p:cNvPicPr>
              <a:picLocks noChangeAspect="1" noChangeArrowheads="1"/>
            </p:cNvPicPr>
            <p:nvPr/>
          </p:nvPicPr>
          <p:blipFill>
            <a:blip r:embed="rId2" cstate="print"/>
            <a:srcRect l="54431" t="54431" r="3233" b="12306"/>
            <a:stretch>
              <a:fillRect/>
            </a:stretch>
          </p:blipFill>
          <p:spPr bwMode="auto">
            <a:xfrm>
              <a:off x="1547664" y="836712"/>
              <a:ext cx="1008112" cy="792088"/>
            </a:xfrm>
            <a:prstGeom prst="rect">
              <a:avLst/>
            </a:prstGeom>
            <a:noFill/>
          </p:spPr>
        </p:pic>
        <p:sp>
          <p:nvSpPr>
            <p:cNvPr id="51" name="Прямоугольник 50"/>
            <p:cNvSpPr/>
            <p:nvPr/>
          </p:nvSpPr>
          <p:spPr>
            <a:xfrm>
              <a:off x="1659676" y="995130"/>
              <a:ext cx="559770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ru-RU" b="1" i="1" dirty="0" err="1" smtClean="0">
                  <a:solidFill>
                    <a:schemeClr val="accent3">
                      <a:lumMod val="20000"/>
                      <a:lumOff val="80000"/>
                    </a:schemeClr>
                  </a:solidFill>
                  <a:latin typeface="Times New Roman" pitchFamily="18" charset="0"/>
                </a:rPr>
                <a:t>х</a:t>
              </a:r>
              <a:r>
                <a:rPr lang="ru-RU" b="1" i="1" dirty="0" smtClean="0">
                  <a:solidFill>
                    <a:schemeClr val="accent3">
                      <a:lumMod val="20000"/>
                      <a:lumOff val="80000"/>
                    </a:schemeClr>
                  </a:solidFill>
                  <a:latin typeface="Times New Roman" pitchFamily="18" charset="0"/>
                </a:rPr>
                <a:t> кг</a:t>
              </a:r>
              <a:endParaRPr lang="ru-RU" b="1" i="1" dirty="0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itchFamily="18" charset="0"/>
              </a:endParaRPr>
            </a:p>
          </p:txBody>
        </p:sp>
      </p:grpSp>
      <p:grpSp>
        <p:nvGrpSpPr>
          <p:cNvPr id="52" name="Группа 51"/>
          <p:cNvGrpSpPr/>
          <p:nvPr/>
        </p:nvGrpSpPr>
        <p:grpSpPr>
          <a:xfrm>
            <a:off x="467544" y="1628800"/>
            <a:ext cx="648072" cy="720080"/>
            <a:chOff x="1547664" y="836712"/>
            <a:chExt cx="1008112" cy="792088"/>
          </a:xfrm>
        </p:grpSpPr>
        <p:pic>
          <p:nvPicPr>
            <p:cNvPr id="53" name="Picture 2" descr="тыква"/>
            <p:cNvPicPr>
              <a:picLocks noChangeAspect="1" noChangeArrowheads="1"/>
            </p:cNvPicPr>
            <p:nvPr/>
          </p:nvPicPr>
          <p:blipFill>
            <a:blip r:embed="rId2" cstate="print"/>
            <a:srcRect l="54431" t="54431" r="3233" b="12306"/>
            <a:stretch>
              <a:fillRect/>
            </a:stretch>
          </p:blipFill>
          <p:spPr bwMode="auto">
            <a:xfrm>
              <a:off x="1547664" y="836712"/>
              <a:ext cx="1008112" cy="792088"/>
            </a:xfrm>
            <a:prstGeom prst="rect">
              <a:avLst/>
            </a:prstGeom>
            <a:noFill/>
          </p:spPr>
        </p:pic>
        <p:sp>
          <p:nvSpPr>
            <p:cNvPr id="54" name="Прямоугольник 53"/>
            <p:cNvSpPr/>
            <p:nvPr/>
          </p:nvSpPr>
          <p:spPr>
            <a:xfrm>
              <a:off x="1659676" y="995130"/>
              <a:ext cx="559770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ru-RU" b="1" i="1" dirty="0" err="1" smtClean="0">
                  <a:solidFill>
                    <a:schemeClr val="accent3">
                      <a:lumMod val="20000"/>
                      <a:lumOff val="80000"/>
                    </a:schemeClr>
                  </a:solidFill>
                  <a:latin typeface="Times New Roman" pitchFamily="18" charset="0"/>
                </a:rPr>
                <a:t>х</a:t>
              </a:r>
              <a:r>
                <a:rPr lang="ru-RU" b="1" i="1" dirty="0" smtClean="0">
                  <a:solidFill>
                    <a:schemeClr val="accent3">
                      <a:lumMod val="20000"/>
                      <a:lumOff val="80000"/>
                    </a:schemeClr>
                  </a:solidFill>
                  <a:latin typeface="Times New Roman" pitchFamily="18" charset="0"/>
                </a:rPr>
                <a:t> кг</a:t>
              </a:r>
              <a:endParaRPr lang="ru-RU" b="1" i="1" dirty="0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itchFamily="18" charset="0"/>
              </a:endParaRPr>
            </a:p>
          </p:txBody>
        </p:sp>
      </p:grpSp>
      <p:grpSp>
        <p:nvGrpSpPr>
          <p:cNvPr id="55" name="Группа 54"/>
          <p:cNvGrpSpPr/>
          <p:nvPr/>
        </p:nvGrpSpPr>
        <p:grpSpPr>
          <a:xfrm>
            <a:off x="5580112" y="1628800"/>
            <a:ext cx="648072" cy="720080"/>
            <a:chOff x="1547664" y="836712"/>
            <a:chExt cx="1008112" cy="792088"/>
          </a:xfrm>
        </p:grpSpPr>
        <p:pic>
          <p:nvPicPr>
            <p:cNvPr id="56" name="Picture 2" descr="тыква"/>
            <p:cNvPicPr>
              <a:picLocks noChangeAspect="1" noChangeArrowheads="1"/>
            </p:cNvPicPr>
            <p:nvPr/>
          </p:nvPicPr>
          <p:blipFill>
            <a:blip r:embed="rId2" cstate="print"/>
            <a:srcRect l="54431" t="54431" r="3233" b="12306"/>
            <a:stretch>
              <a:fillRect/>
            </a:stretch>
          </p:blipFill>
          <p:spPr bwMode="auto">
            <a:xfrm>
              <a:off x="1547664" y="836712"/>
              <a:ext cx="1008112" cy="792088"/>
            </a:xfrm>
            <a:prstGeom prst="rect">
              <a:avLst/>
            </a:prstGeom>
            <a:noFill/>
          </p:spPr>
        </p:pic>
        <p:sp>
          <p:nvSpPr>
            <p:cNvPr id="57" name="Прямоугольник 56"/>
            <p:cNvSpPr/>
            <p:nvPr/>
          </p:nvSpPr>
          <p:spPr>
            <a:xfrm>
              <a:off x="1659676" y="995130"/>
              <a:ext cx="559770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ru-RU" b="1" i="1" dirty="0" err="1" smtClean="0">
                  <a:solidFill>
                    <a:schemeClr val="accent3">
                      <a:lumMod val="20000"/>
                      <a:lumOff val="80000"/>
                    </a:schemeClr>
                  </a:solidFill>
                  <a:latin typeface="Times New Roman" pitchFamily="18" charset="0"/>
                </a:rPr>
                <a:t>х</a:t>
              </a:r>
              <a:r>
                <a:rPr lang="ru-RU" b="1" i="1" dirty="0" smtClean="0">
                  <a:solidFill>
                    <a:schemeClr val="accent3">
                      <a:lumMod val="20000"/>
                      <a:lumOff val="80000"/>
                    </a:schemeClr>
                  </a:solidFill>
                  <a:latin typeface="Times New Roman" pitchFamily="18" charset="0"/>
                </a:rPr>
                <a:t> кг</a:t>
              </a:r>
              <a:endParaRPr lang="ru-RU" b="1" i="1" dirty="0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itchFamily="18" charset="0"/>
              </a:endParaRPr>
            </a:p>
          </p:txBody>
        </p:sp>
      </p:grpSp>
      <p:grpSp>
        <p:nvGrpSpPr>
          <p:cNvPr id="58" name="Группа 57"/>
          <p:cNvGrpSpPr/>
          <p:nvPr/>
        </p:nvGrpSpPr>
        <p:grpSpPr>
          <a:xfrm>
            <a:off x="6300192" y="1628800"/>
            <a:ext cx="648072" cy="720080"/>
            <a:chOff x="1547664" y="836712"/>
            <a:chExt cx="1008112" cy="792088"/>
          </a:xfrm>
        </p:grpSpPr>
        <p:pic>
          <p:nvPicPr>
            <p:cNvPr id="59" name="Picture 2" descr="тыква"/>
            <p:cNvPicPr>
              <a:picLocks noChangeAspect="1" noChangeArrowheads="1"/>
            </p:cNvPicPr>
            <p:nvPr/>
          </p:nvPicPr>
          <p:blipFill>
            <a:blip r:embed="rId2" cstate="print"/>
            <a:srcRect l="54431" t="54431" r="3233" b="12306"/>
            <a:stretch>
              <a:fillRect/>
            </a:stretch>
          </p:blipFill>
          <p:spPr bwMode="auto">
            <a:xfrm>
              <a:off x="1547664" y="836712"/>
              <a:ext cx="1008112" cy="792088"/>
            </a:xfrm>
            <a:prstGeom prst="rect">
              <a:avLst/>
            </a:prstGeom>
            <a:noFill/>
          </p:spPr>
        </p:pic>
        <p:sp>
          <p:nvSpPr>
            <p:cNvPr id="60" name="Прямоугольник 59"/>
            <p:cNvSpPr/>
            <p:nvPr/>
          </p:nvSpPr>
          <p:spPr>
            <a:xfrm>
              <a:off x="1659676" y="995130"/>
              <a:ext cx="559770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ru-RU" b="1" i="1" dirty="0" err="1" smtClean="0">
                  <a:solidFill>
                    <a:schemeClr val="accent3">
                      <a:lumMod val="20000"/>
                      <a:lumOff val="80000"/>
                    </a:schemeClr>
                  </a:solidFill>
                  <a:latin typeface="Times New Roman" pitchFamily="18" charset="0"/>
                </a:rPr>
                <a:t>х</a:t>
              </a:r>
              <a:r>
                <a:rPr lang="ru-RU" b="1" i="1" dirty="0" smtClean="0">
                  <a:solidFill>
                    <a:schemeClr val="accent3">
                      <a:lumMod val="20000"/>
                      <a:lumOff val="80000"/>
                    </a:schemeClr>
                  </a:solidFill>
                  <a:latin typeface="Times New Roman" pitchFamily="18" charset="0"/>
                </a:rPr>
                <a:t> кг</a:t>
              </a:r>
              <a:endParaRPr lang="ru-RU" b="1" i="1" dirty="0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itchFamily="18" charset="0"/>
              </a:endParaRPr>
            </a:p>
          </p:txBody>
        </p:sp>
      </p:grpSp>
      <p:grpSp>
        <p:nvGrpSpPr>
          <p:cNvPr id="62" name="Группа 61"/>
          <p:cNvGrpSpPr/>
          <p:nvPr/>
        </p:nvGrpSpPr>
        <p:grpSpPr>
          <a:xfrm>
            <a:off x="7956376" y="1700808"/>
            <a:ext cx="399137" cy="504056"/>
            <a:chOff x="7726010" y="980728"/>
            <a:chExt cx="784102" cy="865152"/>
          </a:xfrm>
        </p:grpSpPr>
        <p:sp>
          <p:nvSpPr>
            <p:cNvPr id="63" name="Freeform 170"/>
            <p:cNvSpPr>
              <a:spLocks/>
            </p:cNvSpPr>
            <p:nvPr/>
          </p:nvSpPr>
          <p:spPr bwMode="auto">
            <a:xfrm>
              <a:off x="7871117" y="1008703"/>
              <a:ext cx="638995" cy="837177"/>
            </a:xfrm>
            <a:custGeom>
              <a:avLst/>
              <a:gdLst/>
              <a:ahLst/>
              <a:cxnLst>
                <a:cxn ang="0">
                  <a:pos x="272" y="804"/>
                </a:cxn>
                <a:cxn ang="0">
                  <a:pos x="98" y="798"/>
                </a:cxn>
                <a:cxn ang="0">
                  <a:pos x="20" y="744"/>
                </a:cxn>
                <a:cxn ang="0">
                  <a:pos x="2" y="576"/>
                </a:cxn>
                <a:cxn ang="0">
                  <a:pos x="20" y="270"/>
                </a:cxn>
                <a:cxn ang="0">
                  <a:pos x="122" y="204"/>
                </a:cxn>
                <a:cxn ang="0">
                  <a:pos x="164" y="162"/>
                </a:cxn>
                <a:cxn ang="0">
                  <a:pos x="104" y="108"/>
                </a:cxn>
                <a:cxn ang="0">
                  <a:pos x="80" y="48"/>
                </a:cxn>
                <a:cxn ang="0">
                  <a:pos x="158" y="6"/>
                </a:cxn>
                <a:cxn ang="0">
                  <a:pos x="315" y="12"/>
                </a:cxn>
                <a:cxn ang="0">
                  <a:pos x="422" y="42"/>
                </a:cxn>
                <a:cxn ang="0">
                  <a:pos x="422" y="90"/>
                </a:cxn>
                <a:cxn ang="0">
                  <a:pos x="356" y="162"/>
                </a:cxn>
                <a:cxn ang="0">
                  <a:pos x="392" y="204"/>
                </a:cxn>
                <a:cxn ang="0">
                  <a:pos x="494" y="240"/>
                </a:cxn>
                <a:cxn ang="0">
                  <a:pos x="518" y="432"/>
                </a:cxn>
                <a:cxn ang="0">
                  <a:pos x="519" y="564"/>
                </a:cxn>
                <a:cxn ang="0">
                  <a:pos x="502" y="750"/>
                </a:cxn>
                <a:cxn ang="0">
                  <a:pos x="434" y="798"/>
                </a:cxn>
                <a:cxn ang="0">
                  <a:pos x="284" y="804"/>
                </a:cxn>
              </a:cxnLst>
              <a:rect l="0" t="0" r="r" b="b"/>
              <a:pathLst>
                <a:path w="522" h="808">
                  <a:moveTo>
                    <a:pt x="272" y="804"/>
                  </a:moveTo>
                  <a:cubicBezTo>
                    <a:pt x="243" y="804"/>
                    <a:pt x="140" y="808"/>
                    <a:pt x="98" y="798"/>
                  </a:cubicBezTo>
                  <a:cubicBezTo>
                    <a:pt x="56" y="788"/>
                    <a:pt x="36" y="781"/>
                    <a:pt x="20" y="744"/>
                  </a:cubicBezTo>
                  <a:cubicBezTo>
                    <a:pt x="4" y="707"/>
                    <a:pt x="2" y="655"/>
                    <a:pt x="2" y="576"/>
                  </a:cubicBezTo>
                  <a:cubicBezTo>
                    <a:pt x="2" y="497"/>
                    <a:pt x="0" y="332"/>
                    <a:pt x="20" y="270"/>
                  </a:cubicBezTo>
                  <a:cubicBezTo>
                    <a:pt x="40" y="208"/>
                    <a:pt x="98" y="222"/>
                    <a:pt x="122" y="204"/>
                  </a:cubicBezTo>
                  <a:cubicBezTo>
                    <a:pt x="146" y="186"/>
                    <a:pt x="167" y="178"/>
                    <a:pt x="164" y="162"/>
                  </a:cubicBezTo>
                  <a:cubicBezTo>
                    <a:pt x="161" y="146"/>
                    <a:pt x="118" y="127"/>
                    <a:pt x="104" y="108"/>
                  </a:cubicBezTo>
                  <a:cubicBezTo>
                    <a:pt x="90" y="89"/>
                    <a:pt x="71" y="65"/>
                    <a:pt x="80" y="48"/>
                  </a:cubicBezTo>
                  <a:cubicBezTo>
                    <a:pt x="89" y="31"/>
                    <a:pt x="119" y="12"/>
                    <a:pt x="158" y="6"/>
                  </a:cubicBezTo>
                  <a:cubicBezTo>
                    <a:pt x="197" y="0"/>
                    <a:pt x="271" y="6"/>
                    <a:pt x="315" y="12"/>
                  </a:cubicBezTo>
                  <a:cubicBezTo>
                    <a:pt x="359" y="18"/>
                    <a:pt x="404" y="29"/>
                    <a:pt x="422" y="42"/>
                  </a:cubicBezTo>
                  <a:cubicBezTo>
                    <a:pt x="440" y="55"/>
                    <a:pt x="433" y="70"/>
                    <a:pt x="422" y="90"/>
                  </a:cubicBezTo>
                  <a:cubicBezTo>
                    <a:pt x="411" y="110"/>
                    <a:pt x="361" y="143"/>
                    <a:pt x="356" y="162"/>
                  </a:cubicBezTo>
                  <a:cubicBezTo>
                    <a:pt x="351" y="181"/>
                    <a:pt x="369" y="191"/>
                    <a:pt x="392" y="204"/>
                  </a:cubicBezTo>
                  <a:cubicBezTo>
                    <a:pt x="415" y="217"/>
                    <a:pt x="473" y="202"/>
                    <a:pt x="494" y="240"/>
                  </a:cubicBezTo>
                  <a:cubicBezTo>
                    <a:pt x="515" y="278"/>
                    <a:pt x="514" y="378"/>
                    <a:pt x="518" y="432"/>
                  </a:cubicBezTo>
                  <a:cubicBezTo>
                    <a:pt x="522" y="486"/>
                    <a:pt x="522" y="511"/>
                    <a:pt x="519" y="564"/>
                  </a:cubicBezTo>
                  <a:cubicBezTo>
                    <a:pt x="516" y="617"/>
                    <a:pt x="516" y="711"/>
                    <a:pt x="502" y="750"/>
                  </a:cubicBezTo>
                  <a:cubicBezTo>
                    <a:pt x="488" y="789"/>
                    <a:pt x="470" y="789"/>
                    <a:pt x="434" y="798"/>
                  </a:cubicBezTo>
                  <a:cubicBezTo>
                    <a:pt x="398" y="807"/>
                    <a:pt x="315" y="803"/>
                    <a:pt x="284" y="804"/>
                  </a:cubicBezTo>
                </a:path>
              </a:pathLst>
            </a:custGeom>
            <a:solidFill>
              <a:srgbClr val="FFFF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 dirty="0"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64" name="Oval 171"/>
            <p:cNvSpPr>
              <a:spLocks noChangeArrowheads="1"/>
            </p:cNvSpPr>
            <p:nvPr/>
          </p:nvSpPr>
          <p:spPr bwMode="auto">
            <a:xfrm>
              <a:off x="7980065" y="980728"/>
              <a:ext cx="411307" cy="99467"/>
            </a:xfrm>
            <a:prstGeom prst="ellipse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65" name="Text Box 172"/>
            <p:cNvSpPr txBox="1">
              <a:spLocks noChangeArrowheads="1"/>
            </p:cNvSpPr>
            <p:nvPr/>
          </p:nvSpPr>
          <p:spPr bwMode="auto">
            <a:xfrm>
              <a:off x="7726010" y="1269111"/>
              <a:ext cx="707297" cy="40676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ru-RU" sz="1600" b="1" i="1" dirty="0">
                  <a:solidFill>
                    <a:srgbClr val="C00000"/>
                  </a:solidFill>
                  <a:cs typeface="Arial" charset="0"/>
                </a:rPr>
                <a:t>1кг</a:t>
              </a:r>
            </a:p>
          </p:txBody>
        </p:sp>
      </p:grpSp>
      <p:grpSp>
        <p:nvGrpSpPr>
          <p:cNvPr id="66" name="Группа 65"/>
          <p:cNvGrpSpPr/>
          <p:nvPr/>
        </p:nvGrpSpPr>
        <p:grpSpPr>
          <a:xfrm>
            <a:off x="7164288" y="1484784"/>
            <a:ext cx="654998" cy="792088"/>
            <a:chOff x="7871117" y="980728"/>
            <a:chExt cx="638995" cy="865152"/>
          </a:xfrm>
        </p:grpSpPr>
        <p:sp>
          <p:nvSpPr>
            <p:cNvPr id="67" name="Freeform 170"/>
            <p:cNvSpPr>
              <a:spLocks/>
            </p:cNvSpPr>
            <p:nvPr/>
          </p:nvSpPr>
          <p:spPr bwMode="auto">
            <a:xfrm>
              <a:off x="7871117" y="1008703"/>
              <a:ext cx="638995" cy="837177"/>
            </a:xfrm>
            <a:custGeom>
              <a:avLst/>
              <a:gdLst/>
              <a:ahLst/>
              <a:cxnLst>
                <a:cxn ang="0">
                  <a:pos x="272" y="804"/>
                </a:cxn>
                <a:cxn ang="0">
                  <a:pos x="98" y="798"/>
                </a:cxn>
                <a:cxn ang="0">
                  <a:pos x="20" y="744"/>
                </a:cxn>
                <a:cxn ang="0">
                  <a:pos x="2" y="576"/>
                </a:cxn>
                <a:cxn ang="0">
                  <a:pos x="20" y="270"/>
                </a:cxn>
                <a:cxn ang="0">
                  <a:pos x="122" y="204"/>
                </a:cxn>
                <a:cxn ang="0">
                  <a:pos x="164" y="162"/>
                </a:cxn>
                <a:cxn ang="0">
                  <a:pos x="104" y="108"/>
                </a:cxn>
                <a:cxn ang="0">
                  <a:pos x="80" y="48"/>
                </a:cxn>
                <a:cxn ang="0">
                  <a:pos x="158" y="6"/>
                </a:cxn>
                <a:cxn ang="0">
                  <a:pos x="315" y="12"/>
                </a:cxn>
                <a:cxn ang="0">
                  <a:pos x="422" y="42"/>
                </a:cxn>
                <a:cxn ang="0">
                  <a:pos x="422" y="90"/>
                </a:cxn>
                <a:cxn ang="0">
                  <a:pos x="356" y="162"/>
                </a:cxn>
                <a:cxn ang="0">
                  <a:pos x="392" y="204"/>
                </a:cxn>
                <a:cxn ang="0">
                  <a:pos x="494" y="240"/>
                </a:cxn>
                <a:cxn ang="0">
                  <a:pos x="518" y="432"/>
                </a:cxn>
                <a:cxn ang="0">
                  <a:pos x="519" y="564"/>
                </a:cxn>
                <a:cxn ang="0">
                  <a:pos x="502" y="750"/>
                </a:cxn>
                <a:cxn ang="0">
                  <a:pos x="434" y="798"/>
                </a:cxn>
                <a:cxn ang="0">
                  <a:pos x="284" y="804"/>
                </a:cxn>
              </a:cxnLst>
              <a:rect l="0" t="0" r="r" b="b"/>
              <a:pathLst>
                <a:path w="522" h="808">
                  <a:moveTo>
                    <a:pt x="272" y="804"/>
                  </a:moveTo>
                  <a:cubicBezTo>
                    <a:pt x="243" y="804"/>
                    <a:pt x="140" y="808"/>
                    <a:pt x="98" y="798"/>
                  </a:cubicBezTo>
                  <a:cubicBezTo>
                    <a:pt x="56" y="788"/>
                    <a:pt x="36" y="781"/>
                    <a:pt x="20" y="744"/>
                  </a:cubicBezTo>
                  <a:cubicBezTo>
                    <a:pt x="4" y="707"/>
                    <a:pt x="2" y="655"/>
                    <a:pt x="2" y="576"/>
                  </a:cubicBezTo>
                  <a:cubicBezTo>
                    <a:pt x="2" y="497"/>
                    <a:pt x="0" y="332"/>
                    <a:pt x="20" y="270"/>
                  </a:cubicBezTo>
                  <a:cubicBezTo>
                    <a:pt x="40" y="208"/>
                    <a:pt x="98" y="222"/>
                    <a:pt x="122" y="204"/>
                  </a:cubicBezTo>
                  <a:cubicBezTo>
                    <a:pt x="146" y="186"/>
                    <a:pt x="167" y="178"/>
                    <a:pt x="164" y="162"/>
                  </a:cubicBezTo>
                  <a:cubicBezTo>
                    <a:pt x="161" y="146"/>
                    <a:pt x="118" y="127"/>
                    <a:pt x="104" y="108"/>
                  </a:cubicBezTo>
                  <a:cubicBezTo>
                    <a:pt x="90" y="89"/>
                    <a:pt x="71" y="65"/>
                    <a:pt x="80" y="48"/>
                  </a:cubicBezTo>
                  <a:cubicBezTo>
                    <a:pt x="89" y="31"/>
                    <a:pt x="119" y="12"/>
                    <a:pt x="158" y="6"/>
                  </a:cubicBezTo>
                  <a:cubicBezTo>
                    <a:pt x="197" y="0"/>
                    <a:pt x="271" y="6"/>
                    <a:pt x="315" y="12"/>
                  </a:cubicBezTo>
                  <a:cubicBezTo>
                    <a:pt x="359" y="18"/>
                    <a:pt x="404" y="29"/>
                    <a:pt x="422" y="42"/>
                  </a:cubicBezTo>
                  <a:cubicBezTo>
                    <a:pt x="440" y="55"/>
                    <a:pt x="433" y="70"/>
                    <a:pt x="422" y="90"/>
                  </a:cubicBezTo>
                  <a:cubicBezTo>
                    <a:pt x="411" y="110"/>
                    <a:pt x="361" y="143"/>
                    <a:pt x="356" y="162"/>
                  </a:cubicBezTo>
                  <a:cubicBezTo>
                    <a:pt x="351" y="181"/>
                    <a:pt x="369" y="191"/>
                    <a:pt x="392" y="204"/>
                  </a:cubicBezTo>
                  <a:cubicBezTo>
                    <a:pt x="415" y="217"/>
                    <a:pt x="473" y="202"/>
                    <a:pt x="494" y="240"/>
                  </a:cubicBezTo>
                  <a:cubicBezTo>
                    <a:pt x="515" y="278"/>
                    <a:pt x="514" y="378"/>
                    <a:pt x="518" y="432"/>
                  </a:cubicBezTo>
                  <a:cubicBezTo>
                    <a:pt x="522" y="486"/>
                    <a:pt x="522" y="511"/>
                    <a:pt x="519" y="564"/>
                  </a:cubicBezTo>
                  <a:cubicBezTo>
                    <a:pt x="516" y="617"/>
                    <a:pt x="516" y="711"/>
                    <a:pt x="502" y="750"/>
                  </a:cubicBezTo>
                  <a:cubicBezTo>
                    <a:pt x="488" y="789"/>
                    <a:pt x="470" y="789"/>
                    <a:pt x="434" y="798"/>
                  </a:cubicBezTo>
                  <a:cubicBezTo>
                    <a:pt x="398" y="807"/>
                    <a:pt x="315" y="803"/>
                    <a:pt x="284" y="804"/>
                  </a:cubicBezTo>
                </a:path>
              </a:pathLst>
            </a:custGeom>
            <a:solidFill>
              <a:srgbClr val="FFFF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 dirty="0"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68" name="Oval 171"/>
            <p:cNvSpPr>
              <a:spLocks noChangeArrowheads="1"/>
            </p:cNvSpPr>
            <p:nvPr/>
          </p:nvSpPr>
          <p:spPr bwMode="auto">
            <a:xfrm>
              <a:off x="7980065" y="980728"/>
              <a:ext cx="411307" cy="99467"/>
            </a:xfrm>
            <a:prstGeom prst="ellipse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69" name="Text Box 172"/>
            <p:cNvSpPr txBox="1">
              <a:spLocks noChangeArrowheads="1"/>
            </p:cNvSpPr>
            <p:nvPr/>
          </p:nvSpPr>
          <p:spPr bwMode="auto">
            <a:xfrm>
              <a:off x="7936556" y="1343999"/>
              <a:ext cx="463893" cy="271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ru-RU" sz="1600" b="1" i="1" dirty="0" smtClean="0">
                  <a:solidFill>
                    <a:srgbClr val="C00000"/>
                  </a:solidFill>
                  <a:cs typeface="Arial" charset="0"/>
                </a:rPr>
                <a:t>5кг</a:t>
              </a:r>
              <a:endParaRPr lang="ru-RU" sz="1600" b="1" i="1" dirty="0">
                <a:solidFill>
                  <a:srgbClr val="C00000"/>
                </a:solidFill>
                <a:cs typeface="Arial" charset="0"/>
              </a:endParaRPr>
            </a:p>
          </p:txBody>
        </p:sp>
      </p:grpSp>
      <p:sp>
        <p:nvSpPr>
          <p:cNvPr id="70" name="TextBox 69"/>
          <p:cNvSpPr txBox="1"/>
          <p:nvPr/>
        </p:nvSpPr>
        <p:spPr>
          <a:xfrm>
            <a:off x="3419872" y="3284984"/>
            <a:ext cx="33123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solidFill>
                  <a:srgbClr val="966400"/>
                </a:solidFill>
                <a:latin typeface="Georgia" pitchFamily="18" charset="0"/>
              </a:rPr>
              <a:t>5 </a:t>
            </a:r>
            <a:r>
              <a:rPr lang="ru-RU" sz="3600" b="1" dirty="0" err="1" smtClean="0">
                <a:solidFill>
                  <a:srgbClr val="966400"/>
                </a:solidFill>
                <a:latin typeface="Georgia" pitchFamily="18" charset="0"/>
              </a:rPr>
              <a:t>х</a:t>
            </a:r>
            <a:r>
              <a:rPr lang="ru-RU" sz="3600" b="1" dirty="0" smtClean="0">
                <a:solidFill>
                  <a:srgbClr val="966400"/>
                </a:solidFill>
                <a:latin typeface="Georgia" pitchFamily="18" charset="0"/>
              </a:rPr>
              <a:t> = 2 </a:t>
            </a:r>
            <a:r>
              <a:rPr lang="ru-RU" sz="3600" b="1" dirty="0" err="1" smtClean="0">
                <a:solidFill>
                  <a:srgbClr val="966400"/>
                </a:solidFill>
                <a:latin typeface="Georgia" pitchFamily="18" charset="0"/>
              </a:rPr>
              <a:t>х</a:t>
            </a:r>
            <a:r>
              <a:rPr lang="ru-RU" sz="3600" b="1" dirty="0" smtClean="0">
                <a:solidFill>
                  <a:srgbClr val="966400"/>
                </a:solidFill>
                <a:latin typeface="Georgia" pitchFamily="18" charset="0"/>
              </a:rPr>
              <a:t> + 6</a:t>
            </a:r>
            <a:endParaRPr lang="ru-RU" sz="3600" b="1" dirty="0">
              <a:solidFill>
                <a:srgbClr val="966400"/>
              </a:solidFill>
              <a:latin typeface="Georgia" pitchFamily="18" charset="0"/>
            </a:endParaRPr>
          </a:p>
        </p:txBody>
      </p:sp>
      <p:sp>
        <p:nvSpPr>
          <p:cNvPr id="71" name="TextBox 70"/>
          <p:cNvSpPr txBox="1"/>
          <p:nvPr/>
        </p:nvSpPr>
        <p:spPr>
          <a:xfrm>
            <a:off x="2195736" y="3933056"/>
            <a:ext cx="58326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solidFill>
                  <a:srgbClr val="966400"/>
                </a:solidFill>
                <a:latin typeface="Georgia" pitchFamily="18" charset="0"/>
              </a:rPr>
              <a:t>5 </a:t>
            </a:r>
            <a:r>
              <a:rPr lang="ru-RU" sz="3600" b="1" dirty="0" err="1" smtClean="0">
                <a:solidFill>
                  <a:srgbClr val="966400"/>
                </a:solidFill>
                <a:latin typeface="Georgia" pitchFamily="18" charset="0"/>
              </a:rPr>
              <a:t>х</a:t>
            </a:r>
            <a:r>
              <a:rPr lang="ru-RU" sz="3600" b="1" dirty="0" smtClean="0">
                <a:solidFill>
                  <a:srgbClr val="966400"/>
                </a:solidFill>
                <a:latin typeface="Georgia" pitchFamily="18" charset="0"/>
              </a:rPr>
              <a:t> </a:t>
            </a:r>
            <a:r>
              <a:rPr lang="ru-RU" sz="3600" b="1" dirty="0" smtClean="0">
                <a:solidFill>
                  <a:srgbClr val="FF0000"/>
                </a:solidFill>
                <a:latin typeface="Georgia" pitchFamily="18" charset="0"/>
              </a:rPr>
              <a:t>– 2 </a:t>
            </a:r>
            <a:r>
              <a:rPr lang="ru-RU" sz="3600" b="1" dirty="0" err="1" smtClean="0">
                <a:solidFill>
                  <a:srgbClr val="FF0000"/>
                </a:solidFill>
                <a:latin typeface="Georgia" pitchFamily="18" charset="0"/>
              </a:rPr>
              <a:t>х</a:t>
            </a:r>
            <a:r>
              <a:rPr lang="ru-RU" sz="3600" b="1" dirty="0" smtClean="0">
                <a:solidFill>
                  <a:srgbClr val="FF0000"/>
                </a:solidFill>
                <a:latin typeface="Georgia" pitchFamily="18" charset="0"/>
              </a:rPr>
              <a:t> </a:t>
            </a:r>
            <a:r>
              <a:rPr lang="ru-RU" sz="3600" b="1" dirty="0" smtClean="0">
                <a:solidFill>
                  <a:srgbClr val="966400"/>
                </a:solidFill>
                <a:latin typeface="Georgia" pitchFamily="18" charset="0"/>
              </a:rPr>
              <a:t>= 2 </a:t>
            </a:r>
            <a:r>
              <a:rPr lang="ru-RU" sz="3600" b="1" dirty="0" err="1" smtClean="0">
                <a:solidFill>
                  <a:srgbClr val="966400"/>
                </a:solidFill>
                <a:latin typeface="Georgia" pitchFamily="18" charset="0"/>
              </a:rPr>
              <a:t>х</a:t>
            </a:r>
            <a:r>
              <a:rPr lang="ru-RU" sz="3600" b="1" dirty="0" smtClean="0">
                <a:solidFill>
                  <a:srgbClr val="966400"/>
                </a:solidFill>
                <a:latin typeface="Georgia" pitchFamily="18" charset="0"/>
              </a:rPr>
              <a:t> + 6 </a:t>
            </a:r>
            <a:r>
              <a:rPr lang="ru-RU" sz="3600" b="1" dirty="0" smtClean="0">
                <a:solidFill>
                  <a:srgbClr val="FF0000"/>
                </a:solidFill>
                <a:latin typeface="Georgia" pitchFamily="18" charset="0"/>
              </a:rPr>
              <a:t>– 2 </a:t>
            </a:r>
            <a:r>
              <a:rPr lang="ru-RU" sz="3600" b="1" dirty="0" err="1" smtClean="0">
                <a:solidFill>
                  <a:srgbClr val="FF0000"/>
                </a:solidFill>
                <a:latin typeface="Georgia" pitchFamily="18" charset="0"/>
              </a:rPr>
              <a:t>х</a:t>
            </a:r>
            <a:endParaRPr lang="ru-RU" sz="3600" b="1" dirty="0">
              <a:solidFill>
                <a:srgbClr val="FF0000"/>
              </a:solidFill>
              <a:latin typeface="Georgia" pitchFamily="18" charset="0"/>
            </a:endParaRPr>
          </a:p>
        </p:txBody>
      </p:sp>
      <p:sp>
        <p:nvSpPr>
          <p:cNvPr id="72" name="TextBox 71"/>
          <p:cNvSpPr txBox="1"/>
          <p:nvPr/>
        </p:nvSpPr>
        <p:spPr>
          <a:xfrm>
            <a:off x="3419872" y="5014917"/>
            <a:ext cx="33123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solidFill>
                  <a:srgbClr val="966400"/>
                </a:solidFill>
                <a:latin typeface="Georgia" pitchFamily="18" charset="0"/>
              </a:rPr>
              <a:t>3 </a:t>
            </a:r>
            <a:r>
              <a:rPr lang="ru-RU" sz="3600" b="1" dirty="0" err="1" smtClean="0">
                <a:solidFill>
                  <a:srgbClr val="966400"/>
                </a:solidFill>
                <a:latin typeface="Georgia" pitchFamily="18" charset="0"/>
              </a:rPr>
              <a:t>х</a:t>
            </a:r>
            <a:r>
              <a:rPr lang="ru-RU" sz="3600" b="1" dirty="0" smtClean="0">
                <a:solidFill>
                  <a:srgbClr val="966400"/>
                </a:solidFill>
                <a:latin typeface="Georgia" pitchFamily="18" charset="0"/>
              </a:rPr>
              <a:t> =  6</a:t>
            </a:r>
            <a:endParaRPr lang="ru-RU" sz="3600" b="1" dirty="0">
              <a:solidFill>
                <a:srgbClr val="966400"/>
              </a:solidFill>
              <a:latin typeface="Georgia" pitchFamily="18" charset="0"/>
            </a:endParaRPr>
          </a:p>
        </p:txBody>
      </p:sp>
      <p:sp>
        <p:nvSpPr>
          <p:cNvPr id="73" name="Прямоугольник 72"/>
          <p:cNvSpPr/>
          <p:nvPr/>
        </p:nvSpPr>
        <p:spPr>
          <a:xfrm>
            <a:off x="3799490" y="5590981"/>
            <a:ext cx="1420582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b="1" dirty="0" err="1" smtClean="0">
                <a:solidFill>
                  <a:srgbClr val="966400"/>
                </a:solidFill>
                <a:latin typeface="Georgia" pitchFamily="18" charset="0"/>
              </a:rPr>
              <a:t>х</a:t>
            </a:r>
            <a:r>
              <a:rPr lang="ru-RU" sz="3600" b="1" dirty="0" smtClean="0">
                <a:solidFill>
                  <a:srgbClr val="966400"/>
                </a:solidFill>
                <a:latin typeface="Georgia" pitchFamily="18" charset="0"/>
              </a:rPr>
              <a:t> =  2</a:t>
            </a:r>
            <a:endParaRPr lang="ru-RU" sz="3600" b="1" dirty="0">
              <a:solidFill>
                <a:srgbClr val="966400"/>
              </a:solidFill>
              <a:latin typeface="Georgia" pitchFamily="18" charset="0"/>
            </a:endParaRPr>
          </a:p>
        </p:txBody>
      </p:sp>
      <p:sp>
        <p:nvSpPr>
          <p:cNvPr id="61" name="Прямоугольник 60"/>
          <p:cNvSpPr/>
          <p:nvPr/>
        </p:nvSpPr>
        <p:spPr>
          <a:xfrm>
            <a:off x="2195736" y="4509120"/>
            <a:ext cx="3179075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b="1" dirty="0" smtClean="0">
                <a:solidFill>
                  <a:srgbClr val="966400"/>
                </a:solidFill>
                <a:latin typeface="Georgia" pitchFamily="18" charset="0"/>
              </a:rPr>
              <a:t>5 </a:t>
            </a:r>
            <a:r>
              <a:rPr lang="ru-RU" sz="3600" b="1" dirty="0" err="1" smtClean="0">
                <a:solidFill>
                  <a:srgbClr val="966400"/>
                </a:solidFill>
                <a:latin typeface="Georgia" pitchFamily="18" charset="0"/>
              </a:rPr>
              <a:t>х</a:t>
            </a:r>
            <a:r>
              <a:rPr lang="ru-RU" sz="3600" b="1" dirty="0" smtClean="0">
                <a:solidFill>
                  <a:srgbClr val="966400"/>
                </a:solidFill>
                <a:latin typeface="Georgia" pitchFamily="18" charset="0"/>
              </a:rPr>
              <a:t> </a:t>
            </a:r>
            <a:r>
              <a:rPr lang="ru-RU" sz="3600" b="1" dirty="0" smtClean="0">
                <a:solidFill>
                  <a:srgbClr val="FF0000"/>
                </a:solidFill>
                <a:latin typeface="Georgia" pitchFamily="18" charset="0"/>
              </a:rPr>
              <a:t>– 2 </a:t>
            </a:r>
            <a:r>
              <a:rPr lang="ru-RU" sz="3600" b="1" dirty="0" err="1" smtClean="0">
                <a:solidFill>
                  <a:srgbClr val="FF0000"/>
                </a:solidFill>
                <a:latin typeface="Georgia" pitchFamily="18" charset="0"/>
              </a:rPr>
              <a:t>х</a:t>
            </a:r>
            <a:r>
              <a:rPr lang="ru-RU" sz="3600" b="1" dirty="0" smtClean="0">
                <a:solidFill>
                  <a:srgbClr val="FF0000"/>
                </a:solidFill>
                <a:latin typeface="Georgia" pitchFamily="18" charset="0"/>
              </a:rPr>
              <a:t> </a:t>
            </a:r>
            <a:r>
              <a:rPr lang="ru-RU" sz="3600" b="1" dirty="0" smtClean="0">
                <a:solidFill>
                  <a:srgbClr val="966400"/>
                </a:solidFill>
                <a:latin typeface="Georgia" pitchFamily="18" charset="0"/>
              </a:rPr>
              <a:t>=  6 </a:t>
            </a:r>
            <a:endParaRPr lang="ru-RU" sz="3600" b="1" dirty="0">
              <a:solidFill>
                <a:srgbClr val="FF0000"/>
              </a:solidFill>
              <a:latin typeface="Georg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3" dur="1000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5" dur="1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55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0" dur="1000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2" dur="1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0" grpId="0"/>
      <p:bldP spid="71" grpId="0"/>
      <p:bldP spid="72" grpId="0"/>
      <p:bldP spid="73" grpId="0"/>
      <p:bldP spid="61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3"/>
          <p:cNvGrpSpPr>
            <a:grpSpLocks/>
          </p:cNvGrpSpPr>
          <p:nvPr/>
        </p:nvGrpSpPr>
        <p:grpSpPr bwMode="auto">
          <a:xfrm>
            <a:off x="467544" y="2348880"/>
            <a:ext cx="8280920" cy="720080"/>
            <a:chOff x="288" y="3203"/>
            <a:chExt cx="5088" cy="511"/>
          </a:xfrm>
        </p:grpSpPr>
        <p:sp>
          <p:nvSpPr>
            <p:cNvPr id="4" name="AutoShape 4"/>
            <p:cNvSpPr>
              <a:spLocks noChangeArrowheads="1"/>
            </p:cNvSpPr>
            <p:nvPr/>
          </p:nvSpPr>
          <p:spPr bwMode="auto">
            <a:xfrm>
              <a:off x="2336" y="3294"/>
              <a:ext cx="745" cy="420"/>
            </a:xfrm>
            <a:prstGeom prst="triangle">
              <a:avLst>
                <a:gd name="adj" fmla="val 48144"/>
              </a:avLst>
            </a:prstGeom>
            <a:gradFill rotWithShape="1">
              <a:gsLst>
                <a:gs pos="0">
                  <a:srgbClr val="66FFFF"/>
                </a:gs>
                <a:gs pos="50000">
                  <a:srgbClr val="00CCFF"/>
                </a:gs>
                <a:gs pos="100000">
                  <a:srgbClr val="66FFFF"/>
                </a:gs>
              </a:gsLst>
              <a:lin ang="18900000" scaled="1"/>
            </a:gradFill>
            <a:ln w="9525">
              <a:miter lim="800000"/>
              <a:headEnd/>
              <a:tailEnd/>
            </a:ln>
            <a:scene3d>
              <a:camera prst="legacyObliqueTopRight"/>
              <a:lightRig rig="legacyFlat3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00CCFF"/>
              </a:extrusionClr>
            </a:sp3d>
          </p:spPr>
          <p:txBody>
            <a:bodyPr wrap="none" anchor="ctr">
              <a:flatTx/>
            </a:bodyPr>
            <a:lstStyle/>
            <a:p>
              <a:endParaRPr lang="ru-RU"/>
            </a:p>
          </p:txBody>
        </p:sp>
        <p:grpSp>
          <p:nvGrpSpPr>
            <p:cNvPr id="3" name="Group 6"/>
            <p:cNvGrpSpPr>
              <a:grpSpLocks/>
            </p:cNvGrpSpPr>
            <p:nvPr/>
          </p:nvGrpSpPr>
          <p:grpSpPr bwMode="auto">
            <a:xfrm>
              <a:off x="288" y="3203"/>
              <a:ext cx="2256" cy="91"/>
              <a:chOff x="240" y="2736"/>
              <a:chExt cx="2256" cy="768"/>
            </a:xfrm>
          </p:grpSpPr>
          <p:sp>
            <p:nvSpPr>
              <p:cNvPr id="10" name="AutoShape 7"/>
              <p:cNvSpPr>
                <a:spLocks noChangeArrowheads="1"/>
              </p:cNvSpPr>
              <p:nvPr/>
            </p:nvSpPr>
            <p:spPr bwMode="auto">
              <a:xfrm rot="5400000">
                <a:off x="1080" y="2088"/>
                <a:ext cx="576" cy="2256"/>
              </a:xfrm>
              <a:prstGeom prst="flowChartDelay">
                <a:avLst/>
              </a:prstGeom>
              <a:solidFill>
                <a:schemeClr val="accent2"/>
              </a:solidFill>
              <a:ln w="9525" algn="ctr">
                <a:solidFill>
                  <a:schemeClr val="tx1"/>
                </a:solidFill>
                <a:prstDash val="sysDot"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" name="Oval 8"/>
              <p:cNvSpPr>
                <a:spLocks noChangeArrowheads="1"/>
              </p:cNvSpPr>
              <p:nvPr/>
            </p:nvSpPr>
            <p:spPr bwMode="auto">
              <a:xfrm>
                <a:off x="240" y="2736"/>
                <a:ext cx="2256" cy="432"/>
              </a:xfrm>
              <a:prstGeom prst="ellipse">
                <a:avLst/>
              </a:prstGeom>
              <a:gradFill rotWithShape="1">
                <a:gsLst>
                  <a:gs pos="0">
                    <a:schemeClr val="accent1"/>
                  </a:gs>
                  <a:gs pos="100000">
                    <a:srgbClr val="0099FF"/>
                  </a:gs>
                </a:gsLst>
                <a:path path="shape">
                  <a:fillToRect l="50000" t="50000" r="50000" b="50000"/>
                </a:path>
              </a:gradFill>
              <a:ln w="12700">
                <a:solidFill>
                  <a:schemeClr val="tx2"/>
                </a:solidFill>
                <a:round/>
                <a:headEnd type="none" w="lg" len="lg"/>
                <a:tailEnd type="none" w="lg" len="lg"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</p:grpSp>
        <p:grpSp>
          <p:nvGrpSpPr>
            <p:cNvPr id="5" name="Group 9"/>
            <p:cNvGrpSpPr>
              <a:grpSpLocks/>
            </p:cNvGrpSpPr>
            <p:nvPr/>
          </p:nvGrpSpPr>
          <p:grpSpPr bwMode="auto">
            <a:xfrm>
              <a:off x="3120" y="3203"/>
              <a:ext cx="2256" cy="91"/>
              <a:chOff x="240" y="2736"/>
              <a:chExt cx="2256" cy="768"/>
            </a:xfrm>
          </p:grpSpPr>
          <p:sp>
            <p:nvSpPr>
              <p:cNvPr id="8" name="AutoShape 10"/>
              <p:cNvSpPr>
                <a:spLocks noChangeArrowheads="1"/>
              </p:cNvSpPr>
              <p:nvPr/>
            </p:nvSpPr>
            <p:spPr bwMode="auto">
              <a:xfrm rot="5400000">
                <a:off x="1080" y="2088"/>
                <a:ext cx="576" cy="2256"/>
              </a:xfrm>
              <a:prstGeom prst="flowChartDelay">
                <a:avLst/>
              </a:prstGeom>
              <a:solidFill>
                <a:schemeClr val="accent2"/>
              </a:solidFill>
              <a:ln w="9525" algn="ctr">
                <a:solidFill>
                  <a:schemeClr val="tx1"/>
                </a:solidFill>
                <a:prstDash val="sysDot"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9" name="Oval 11"/>
              <p:cNvSpPr>
                <a:spLocks noChangeArrowheads="1"/>
              </p:cNvSpPr>
              <p:nvPr/>
            </p:nvSpPr>
            <p:spPr bwMode="auto">
              <a:xfrm>
                <a:off x="240" y="2736"/>
                <a:ext cx="2256" cy="432"/>
              </a:xfrm>
              <a:prstGeom prst="ellipse">
                <a:avLst/>
              </a:prstGeom>
              <a:gradFill rotWithShape="1">
                <a:gsLst>
                  <a:gs pos="0">
                    <a:schemeClr val="accent1"/>
                  </a:gs>
                  <a:gs pos="100000">
                    <a:srgbClr val="0099FF"/>
                  </a:gs>
                </a:gsLst>
                <a:path path="shape">
                  <a:fillToRect l="50000" t="50000" r="50000" b="50000"/>
                </a:path>
              </a:gradFill>
              <a:ln w="12700">
                <a:solidFill>
                  <a:schemeClr val="tx2"/>
                </a:solidFill>
                <a:round/>
                <a:headEnd type="none" w="lg" len="lg"/>
                <a:tailEnd type="none" w="lg" len="lg"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</p:grpSp>
        <p:sp>
          <p:nvSpPr>
            <p:cNvPr id="7" name="AutoShape 12"/>
            <p:cNvSpPr>
              <a:spLocks noChangeArrowheads="1"/>
            </p:cNvSpPr>
            <p:nvPr/>
          </p:nvSpPr>
          <p:spPr bwMode="auto">
            <a:xfrm>
              <a:off x="2448" y="3231"/>
              <a:ext cx="672" cy="23"/>
            </a:xfrm>
            <a:prstGeom prst="triangle">
              <a:avLst>
                <a:gd name="adj" fmla="val 50000"/>
              </a:avLst>
            </a:prstGeom>
            <a:noFill/>
            <a:ln w="57150">
              <a:solidFill>
                <a:schemeClr val="accent2"/>
              </a:solidFill>
              <a:miter lim="800000"/>
              <a:headEnd type="none" w="lg" len="lg"/>
              <a:tailEnd type="none" w="lg" len="lg"/>
            </a:ln>
            <a:scene3d>
              <a:camera prst="legacyObliqueTopRight">
                <a:rot lat="0" lon="20999997" rev="0"/>
              </a:camera>
              <a:lightRig rig="legacyFlat3" dir="b"/>
            </a:scene3d>
            <a:sp3d extrusionH="430200" prstMaterial="legacyMatte">
              <a:bevelT w="13500" h="13500" prst="angle"/>
              <a:bevelB w="13500" h="13500" prst="angle"/>
              <a:extrusionClr>
                <a:schemeClr val="accent2"/>
              </a:extrusionClr>
            </a:sp3d>
          </p:spPr>
          <p:txBody>
            <a:bodyPr wrap="none" anchor="ctr">
              <a:flatTx/>
            </a:bodyPr>
            <a:lstStyle/>
            <a:p>
              <a:endParaRPr lang="ru-RU"/>
            </a:p>
          </p:txBody>
        </p:sp>
      </p:grpSp>
      <p:grpSp>
        <p:nvGrpSpPr>
          <p:cNvPr id="6" name="Группа 35"/>
          <p:cNvGrpSpPr/>
          <p:nvPr/>
        </p:nvGrpSpPr>
        <p:grpSpPr>
          <a:xfrm>
            <a:off x="1763688" y="1628800"/>
            <a:ext cx="648072" cy="720080"/>
            <a:chOff x="1547664" y="836712"/>
            <a:chExt cx="1008112" cy="792088"/>
          </a:xfrm>
        </p:grpSpPr>
        <p:pic>
          <p:nvPicPr>
            <p:cNvPr id="37" name="Picture 2" descr="тыква"/>
            <p:cNvPicPr>
              <a:picLocks noChangeAspect="1" noChangeArrowheads="1"/>
            </p:cNvPicPr>
            <p:nvPr/>
          </p:nvPicPr>
          <p:blipFill>
            <a:blip r:embed="rId2" cstate="print"/>
            <a:srcRect l="54431" t="54431" r="3233" b="12306"/>
            <a:stretch>
              <a:fillRect/>
            </a:stretch>
          </p:blipFill>
          <p:spPr bwMode="auto">
            <a:xfrm>
              <a:off x="1547664" y="836712"/>
              <a:ext cx="1008112" cy="792088"/>
            </a:xfrm>
            <a:prstGeom prst="rect">
              <a:avLst/>
            </a:prstGeom>
            <a:noFill/>
          </p:spPr>
        </p:pic>
        <p:sp>
          <p:nvSpPr>
            <p:cNvPr id="40" name="Прямоугольник 39"/>
            <p:cNvSpPr/>
            <p:nvPr/>
          </p:nvSpPr>
          <p:spPr>
            <a:xfrm>
              <a:off x="1659676" y="995130"/>
              <a:ext cx="559770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ru-RU" b="1" i="1" dirty="0" err="1" smtClean="0">
                  <a:solidFill>
                    <a:schemeClr val="accent3">
                      <a:lumMod val="20000"/>
                      <a:lumOff val="80000"/>
                    </a:schemeClr>
                  </a:solidFill>
                  <a:latin typeface="Times New Roman" pitchFamily="18" charset="0"/>
                </a:rPr>
                <a:t>х</a:t>
              </a:r>
              <a:r>
                <a:rPr lang="ru-RU" b="1" i="1" dirty="0" smtClean="0">
                  <a:solidFill>
                    <a:schemeClr val="accent3">
                      <a:lumMod val="20000"/>
                      <a:lumOff val="80000"/>
                    </a:schemeClr>
                  </a:solidFill>
                  <a:latin typeface="Times New Roman" pitchFamily="18" charset="0"/>
                </a:rPr>
                <a:t> кг</a:t>
              </a:r>
              <a:endParaRPr lang="ru-RU" b="1" i="1" dirty="0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itchFamily="18" charset="0"/>
              </a:endParaRPr>
            </a:p>
          </p:txBody>
        </p:sp>
      </p:grpSp>
      <p:grpSp>
        <p:nvGrpSpPr>
          <p:cNvPr id="12" name="Группа 40"/>
          <p:cNvGrpSpPr/>
          <p:nvPr/>
        </p:nvGrpSpPr>
        <p:grpSpPr>
          <a:xfrm>
            <a:off x="2411760" y="1628800"/>
            <a:ext cx="648072" cy="720080"/>
            <a:chOff x="1547664" y="836712"/>
            <a:chExt cx="1008112" cy="792088"/>
          </a:xfrm>
        </p:grpSpPr>
        <p:pic>
          <p:nvPicPr>
            <p:cNvPr id="44" name="Picture 2" descr="тыква"/>
            <p:cNvPicPr>
              <a:picLocks noChangeAspect="1" noChangeArrowheads="1"/>
            </p:cNvPicPr>
            <p:nvPr/>
          </p:nvPicPr>
          <p:blipFill>
            <a:blip r:embed="rId2" cstate="print"/>
            <a:srcRect l="54431" t="54431" r="3233" b="12306"/>
            <a:stretch>
              <a:fillRect/>
            </a:stretch>
          </p:blipFill>
          <p:spPr bwMode="auto">
            <a:xfrm>
              <a:off x="1547664" y="836712"/>
              <a:ext cx="1008112" cy="792088"/>
            </a:xfrm>
            <a:prstGeom prst="rect">
              <a:avLst/>
            </a:prstGeom>
            <a:noFill/>
          </p:spPr>
        </p:pic>
        <p:sp>
          <p:nvSpPr>
            <p:cNvPr id="45" name="Прямоугольник 44"/>
            <p:cNvSpPr/>
            <p:nvPr/>
          </p:nvSpPr>
          <p:spPr>
            <a:xfrm>
              <a:off x="1659676" y="995130"/>
              <a:ext cx="559770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ru-RU" b="1" i="1" dirty="0" err="1" smtClean="0">
                  <a:solidFill>
                    <a:schemeClr val="accent3">
                      <a:lumMod val="20000"/>
                      <a:lumOff val="80000"/>
                    </a:schemeClr>
                  </a:solidFill>
                  <a:latin typeface="Times New Roman" pitchFamily="18" charset="0"/>
                </a:rPr>
                <a:t>х</a:t>
              </a:r>
              <a:r>
                <a:rPr lang="ru-RU" b="1" i="1" dirty="0" smtClean="0">
                  <a:solidFill>
                    <a:schemeClr val="accent3">
                      <a:lumMod val="20000"/>
                      <a:lumOff val="80000"/>
                    </a:schemeClr>
                  </a:solidFill>
                  <a:latin typeface="Times New Roman" pitchFamily="18" charset="0"/>
                </a:rPr>
                <a:t> кг</a:t>
              </a:r>
              <a:endParaRPr lang="ru-RU" b="1" i="1" dirty="0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itchFamily="18" charset="0"/>
              </a:endParaRPr>
            </a:p>
          </p:txBody>
        </p:sp>
      </p:grpSp>
      <p:grpSp>
        <p:nvGrpSpPr>
          <p:cNvPr id="13" name="Группа 45"/>
          <p:cNvGrpSpPr/>
          <p:nvPr/>
        </p:nvGrpSpPr>
        <p:grpSpPr>
          <a:xfrm>
            <a:off x="3059832" y="1628800"/>
            <a:ext cx="648072" cy="720080"/>
            <a:chOff x="1547664" y="836712"/>
            <a:chExt cx="1008112" cy="792088"/>
          </a:xfrm>
        </p:grpSpPr>
        <p:pic>
          <p:nvPicPr>
            <p:cNvPr id="47" name="Picture 2" descr="тыква"/>
            <p:cNvPicPr>
              <a:picLocks noChangeAspect="1" noChangeArrowheads="1"/>
            </p:cNvPicPr>
            <p:nvPr/>
          </p:nvPicPr>
          <p:blipFill>
            <a:blip r:embed="rId2" cstate="print"/>
            <a:srcRect l="54431" t="54431" r="3233" b="12306"/>
            <a:stretch>
              <a:fillRect/>
            </a:stretch>
          </p:blipFill>
          <p:spPr bwMode="auto">
            <a:xfrm>
              <a:off x="1547664" y="836712"/>
              <a:ext cx="1008112" cy="792088"/>
            </a:xfrm>
            <a:prstGeom prst="rect">
              <a:avLst/>
            </a:prstGeom>
            <a:noFill/>
          </p:spPr>
        </p:pic>
        <p:sp>
          <p:nvSpPr>
            <p:cNvPr id="48" name="Прямоугольник 47"/>
            <p:cNvSpPr/>
            <p:nvPr/>
          </p:nvSpPr>
          <p:spPr>
            <a:xfrm>
              <a:off x="1659676" y="995130"/>
              <a:ext cx="559770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ru-RU" b="1" i="1" dirty="0" err="1" smtClean="0">
                  <a:solidFill>
                    <a:schemeClr val="accent3">
                      <a:lumMod val="20000"/>
                      <a:lumOff val="80000"/>
                    </a:schemeClr>
                  </a:solidFill>
                  <a:latin typeface="Times New Roman" pitchFamily="18" charset="0"/>
                </a:rPr>
                <a:t>х</a:t>
              </a:r>
              <a:r>
                <a:rPr lang="ru-RU" b="1" i="1" dirty="0" smtClean="0">
                  <a:solidFill>
                    <a:schemeClr val="accent3">
                      <a:lumMod val="20000"/>
                      <a:lumOff val="80000"/>
                    </a:schemeClr>
                  </a:solidFill>
                  <a:latin typeface="Times New Roman" pitchFamily="18" charset="0"/>
                </a:rPr>
                <a:t> кг</a:t>
              </a:r>
              <a:endParaRPr lang="ru-RU" b="1" i="1" dirty="0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itchFamily="18" charset="0"/>
              </a:endParaRPr>
            </a:p>
          </p:txBody>
        </p:sp>
      </p:grpSp>
      <p:grpSp>
        <p:nvGrpSpPr>
          <p:cNvPr id="14" name="Группа 48"/>
          <p:cNvGrpSpPr/>
          <p:nvPr/>
        </p:nvGrpSpPr>
        <p:grpSpPr>
          <a:xfrm>
            <a:off x="1115616" y="1628800"/>
            <a:ext cx="648072" cy="720080"/>
            <a:chOff x="1547664" y="836712"/>
            <a:chExt cx="1008112" cy="792088"/>
          </a:xfrm>
        </p:grpSpPr>
        <p:pic>
          <p:nvPicPr>
            <p:cNvPr id="50" name="Picture 2" descr="тыква"/>
            <p:cNvPicPr>
              <a:picLocks noChangeAspect="1" noChangeArrowheads="1"/>
            </p:cNvPicPr>
            <p:nvPr/>
          </p:nvPicPr>
          <p:blipFill>
            <a:blip r:embed="rId2" cstate="print"/>
            <a:srcRect l="54431" t="54431" r="3233" b="12306"/>
            <a:stretch>
              <a:fillRect/>
            </a:stretch>
          </p:blipFill>
          <p:spPr bwMode="auto">
            <a:xfrm>
              <a:off x="1547664" y="836712"/>
              <a:ext cx="1008112" cy="792088"/>
            </a:xfrm>
            <a:prstGeom prst="rect">
              <a:avLst/>
            </a:prstGeom>
            <a:noFill/>
          </p:spPr>
        </p:pic>
        <p:sp>
          <p:nvSpPr>
            <p:cNvPr id="51" name="Прямоугольник 50"/>
            <p:cNvSpPr/>
            <p:nvPr/>
          </p:nvSpPr>
          <p:spPr>
            <a:xfrm>
              <a:off x="1659676" y="995130"/>
              <a:ext cx="559770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ru-RU" b="1" i="1" dirty="0" err="1" smtClean="0">
                  <a:solidFill>
                    <a:schemeClr val="accent3">
                      <a:lumMod val="20000"/>
                      <a:lumOff val="80000"/>
                    </a:schemeClr>
                  </a:solidFill>
                  <a:latin typeface="Times New Roman" pitchFamily="18" charset="0"/>
                </a:rPr>
                <a:t>х</a:t>
              </a:r>
              <a:r>
                <a:rPr lang="ru-RU" b="1" i="1" dirty="0" smtClean="0">
                  <a:solidFill>
                    <a:schemeClr val="accent3">
                      <a:lumMod val="20000"/>
                      <a:lumOff val="80000"/>
                    </a:schemeClr>
                  </a:solidFill>
                  <a:latin typeface="Times New Roman" pitchFamily="18" charset="0"/>
                </a:rPr>
                <a:t> кг</a:t>
              </a:r>
              <a:endParaRPr lang="ru-RU" b="1" i="1" dirty="0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itchFamily="18" charset="0"/>
              </a:endParaRPr>
            </a:p>
          </p:txBody>
        </p:sp>
      </p:grpSp>
      <p:grpSp>
        <p:nvGrpSpPr>
          <p:cNvPr id="15" name="Группа 51"/>
          <p:cNvGrpSpPr/>
          <p:nvPr/>
        </p:nvGrpSpPr>
        <p:grpSpPr>
          <a:xfrm>
            <a:off x="467544" y="1628800"/>
            <a:ext cx="648072" cy="720080"/>
            <a:chOff x="1547664" y="836712"/>
            <a:chExt cx="1008112" cy="792088"/>
          </a:xfrm>
        </p:grpSpPr>
        <p:pic>
          <p:nvPicPr>
            <p:cNvPr id="53" name="Picture 2" descr="тыква"/>
            <p:cNvPicPr>
              <a:picLocks noChangeAspect="1" noChangeArrowheads="1"/>
            </p:cNvPicPr>
            <p:nvPr/>
          </p:nvPicPr>
          <p:blipFill>
            <a:blip r:embed="rId2" cstate="print"/>
            <a:srcRect l="54431" t="54431" r="3233" b="12306"/>
            <a:stretch>
              <a:fillRect/>
            </a:stretch>
          </p:blipFill>
          <p:spPr bwMode="auto">
            <a:xfrm>
              <a:off x="1547664" y="836712"/>
              <a:ext cx="1008112" cy="792088"/>
            </a:xfrm>
            <a:prstGeom prst="rect">
              <a:avLst/>
            </a:prstGeom>
            <a:noFill/>
          </p:spPr>
        </p:pic>
        <p:sp>
          <p:nvSpPr>
            <p:cNvPr id="54" name="Прямоугольник 53"/>
            <p:cNvSpPr/>
            <p:nvPr/>
          </p:nvSpPr>
          <p:spPr>
            <a:xfrm>
              <a:off x="1659676" y="995130"/>
              <a:ext cx="559770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ru-RU" b="1" i="1" dirty="0" err="1" smtClean="0">
                  <a:solidFill>
                    <a:schemeClr val="accent3">
                      <a:lumMod val="20000"/>
                      <a:lumOff val="80000"/>
                    </a:schemeClr>
                  </a:solidFill>
                  <a:latin typeface="Times New Roman" pitchFamily="18" charset="0"/>
                </a:rPr>
                <a:t>х</a:t>
              </a:r>
              <a:r>
                <a:rPr lang="ru-RU" b="1" i="1" dirty="0" smtClean="0">
                  <a:solidFill>
                    <a:schemeClr val="accent3">
                      <a:lumMod val="20000"/>
                      <a:lumOff val="80000"/>
                    </a:schemeClr>
                  </a:solidFill>
                  <a:latin typeface="Times New Roman" pitchFamily="18" charset="0"/>
                </a:rPr>
                <a:t> кг</a:t>
              </a:r>
              <a:endParaRPr lang="ru-RU" b="1" i="1" dirty="0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itchFamily="18" charset="0"/>
              </a:endParaRPr>
            </a:p>
          </p:txBody>
        </p:sp>
      </p:grpSp>
      <p:grpSp>
        <p:nvGrpSpPr>
          <p:cNvPr id="16" name="Группа 54"/>
          <p:cNvGrpSpPr/>
          <p:nvPr/>
        </p:nvGrpSpPr>
        <p:grpSpPr>
          <a:xfrm>
            <a:off x="5580112" y="1628800"/>
            <a:ext cx="648072" cy="720080"/>
            <a:chOff x="1547664" y="836712"/>
            <a:chExt cx="1008112" cy="792088"/>
          </a:xfrm>
        </p:grpSpPr>
        <p:pic>
          <p:nvPicPr>
            <p:cNvPr id="56" name="Picture 2" descr="тыква"/>
            <p:cNvPicPr>
              <a:picLocks noChangeAspect="1" noChangeArrowheads="1"/>
            </p:cNvPicPr>
            <p:nvPr/>
          </p:nvPicPr>
          <p:blipFill>
            <a:blip r:embed="rId2" cstate="print"/>
            <a:srcRect l="54431" t="54431" r="3233" b="12306"/>
            <a:stretch>
              <a:fillRect/>
            </a:stretch>
          </p:blipFill>
          <p:spPr bwMode="auto">
            <a:xfrm>
              <a:off x="1547664" y="836712"/>
              <a:ext cx="1008112" cy="792088"/>
            </a:xfrm>
            <a:prstGeom prst="rect">
              <a:avLst/>
            </a:prstGeom>
            <a:noFill/>
          </p:spPr>
        </p:pic>
        <p:sp>
          <p:nvSpPr>
            <p:cNvPr id="57" name="Прямоугольник 56"/>
            <p:cNvSpPr/>
            <p:nvPr/>
          </p:nvSpPr>
          <p:spPr>
            <a:xfrm>
              <a:off x="1659676" y="995130"/>
              <a:ext cx="559770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ru-RU" b="1" i="1" dirty="0" err="1" smtClean="0">
                  <a:solidFill>
                    <a:schemeClr val="accent3">
                      <a:lumMod val="20000"/>
                      <a:lumOff val="80000"/>
                    </a:schemeClr>
                  </a:solidFill>
                  <a:latin typeface="Times New Roman" pitchFamily="18" charset="0"/>
                </a:rPr>
                <a:t>х</a:t>
              </a:r>
              <a:r>
                <a:rPr lang="ru-RU" b="1" i="1" dirty="0" smtClean="0">
                  <a:solidFill>
                    <a:schemeClr val="accent3">
                      <a:lumMod val="20000"/>
                      <a:lumOff val="80000"/>
                    </a:schemeClr>
                  </a:solidFill>
                  <a:latin typeface="Times New Roman" pitchFamily="18" charset="0"/>
                </a:rPr>
                <a:t> кг</a:t>
              </a:r>
              <a:endParaRPr lang="ru-RU" b="1" i="1" dirty="0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itchFamily="18" charset="0"/>
              </a:endParaRPr>
            </a:p>
          </p:txBody>
        </p:sp>
      </p:grpSp>
      <p:grpSp>
        <p:nvGrpSpPr>
          <p:cNvPr id="17" name="Группа 57"/>
          <p:cNvGrpSpPr/>
          <p:nvPr/>
        </p:nvGrpSpPr>
        <p:grpSpPr>
          <a:xfrm>
            <a:off x="6300192" y="1628800"/>
            <a:ext cx="648072" cy="720080"/>
            <a:chOff x="1547664" y="836712"/>
            <a:chExt cx="1008112" cy="792088"/>
          </a:xfrm>
        </p:grpSpPr>
        <p:pic>
          <p:nvPicPr>
            <p:cNvPr id="59" name="Picture 2" descr="тыква"/>
            <p:cNvPicPr>
              <a:picLocks noChangeAspect="1" noChangeArrowheads="1"/>
            </p:cNvPicPr>
            <p:nvPr/>
          </p:nvPicPr>
          <p:blipFill>
            <a:blip r:embed="rId2" cstate="print"/>
            <a:srcRect l="54431" t="54431" r="3233" b="12306"/>
            <a:stretch>
              <a:fillRect/>
            </a:stretch>
          </p:blipFill>
          <p:spPr bwMode="auto">
            <a:xfrm>
              <a:off x="1547664" y="836712"/>
              <a:ext cx="1008112" cy="792088"/>
            </a:xfrm>
            <a:prstGeom prst="rect">
              <a:avLst/>
            </a:prstGeom>
            <a:noFill/>
          </p:spPr>
        </p:pic>
        <p:sp>
          <p:nvSpPr>
            <p:cNvPr id="60" name="Прямоугольник 59"/>
            <p:cNvSpPr/>
            <p:nvPr/>
          </p:nvSpPr>
          <p:spPr>
            <a:xfrm>
              <a:off x="1659676" y="995130"/>
              <a:ext cx="559770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ru-RU" b="1" i="1" dirty="0" err="1" smtClean="0">
                  <a:solidFill>
                    <a:schemeClr val="accent3">
                      <a:lumMod val="20000"/>
                      <a:lumOff val="80000"/>
                    </a:schemeClr>
                  </a:solidFill>
                  <a:latin typeface="Times New Roman" pitchFamily="18" charset="0"/>
                </a:rPr>
                <a:t>х</a:t>
              </a:r>
              <a:r>
                <a:rPr lang="ru-RU" b="1" i="1" dirty="0" smtClean="0">
                  <a:solidFill>
                    <a:schemeClr val="accent3">
                      <a:lumMod val="20000"/>
                      <a:lumOff val="80000"/>
                    </a:schemeClr>
                  </a:solidFill>
                  <a:latin typeface="Times New Roman" pitchFamily="18" charset="0"/>
                </a:rPr>
                <a:t> кг</a:t>
              </a:r>
              <a:endParaRPr lang="ru-RU" b="1" i="1" dirty="0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itchFamily="18" charset="0"/>
              </a:endParaRPr>
            </a:p>
          </p:txBody>
        </p:sp>
      </p:grpSp>
      <p:grpSp>
        <p:nvGrpSpPr>
          <p:cNvPr id="18" name="Группа 61"/>
          <p:cNvGrpSpPr/>
          <p:nvPr/>
        </p:nvGrpSpPr>
        <p:grpSpPr>
          <a:xfrm>
            <a:off x="7956376" y="1700808"/>
            <a:ext cx="399137" cy="504056"/>
            <a:chOff x="7726010" y="980728"/>
            <a:chExt cx="784102" cy="865152"/>
          </a:xfrm>
        </p:grpSpPr>
        <p:sp>
          <p:nvSpPr>
            <p:cNvPr id="63" name="Freeform 170"/>
            <p:cNvSpPr>
              <a:spLocks/>
            </p:cNvSpPr>
            <p:nvPr/>
          </p:nvSpPr>
          <p:spPr bwMode="auto">
            <a:xfrm>
              <a:off x="7871117" y="1008703"/>
              <a:ext cx="638995" cy="837177"/>
            </a:xfrm>
            <a:custGeom>
              <a:avLst/>
              <a:gdLst/>
              <a:ahLst/>
              <a:cxnLst>
                <a:cxn ang="0">
                  <a:pos x="272" y="804"/>
                </a:cxn>
                <a:cxn ang="0">
                  <a:pos x="98" y="798"/>
                </a:cxn>
                <a:cxn ang="0">
                  <a:pos x="20" y="744"/>
                </a:cxn>
                <a:cxn ang="0">
                  <a:pos x="2" y="576"/>
                </a:cxn>
                <a:cxn ang="0">
                  <a:pos x="20" y="270"/>
                </a:cxn>
                <a:cxn ang="0">
                  <a:pos x="122" y="204"/>
                </a:cxn>
                <a:cxn ang="0">
                  <a:pos x="164" y="162"/>
                </a:cxn>
                <a:cxn ang="0">
                  <a:pos x="104" y="108"/>
                </a:cxn>
                <a:cxn ang="0">
                  <a:pos x="80" y="48"/>
                </a:cxn>
                <a:cxn ang="0">
                  <a:pos x="158" y="6"/>
                </a:cxn>
                <a:cxn ang="0">
                  <a:pos x="315" y="12"/>
                </a:cxn>
                <a:cxn ang="0">
                  <a:pos x="422" y="42"/>
                </a:cxn>
                <a:cxn ang="0">
                  <a:pos x="422" y="90"/>
                </a:cxn>
                <a:cxn ang="0">
                  <a:pos x="356" y="162"/>
                </a:cxn>
                <a:cxn ang="0">
                  <a:pos x="392" y="204"/>
                </a:cxn>
                <a:cxn ang="0">
                  <a:pos x="494" y="240"/>
                </a:cxn>
                <a:cxn ang="0">
                  <a:pos x="518" y="432"/>
                </a:cxn>
                <a:cxn ang="0">
                  <a:pos x="519" y="564"/>
                </a:cxn>
                <a:cxn ang="0">
                  <a:pos x="502" y="750"/>
                </a:cxn>
                <a:cxn ang="0">
                  <a:pos x="434" y="798"/>
                </a:cxn>
                <a:cxn ang="0">
                  <a:pos x="284" y="804"/>
                </a:cxn>
              </a:cxnLst>
              <a:rect l="0" t="0" r="r" b="b"/>
              <a:pathLst>
                <a:path w="522" h="808">
                  <a:moveTo>
                    <a:pt x="272" y="804"/>
                  </a:moveTo>
                  <a:cubicBezTo>
                    <a:pt x="243" y="804"/>
                    <a:pt x="140" y="808"/>
                    <a:pt x="98" y="798"/>
                  </a:cubicBezTo>
                  <a:cubicBezTo>
                    <a:pt x="56" y="788"/>
                    <a:pt x="36" y="781"/>
                    <a:pt x="20" y="744"/>
                  </a:cubicBezTo>
                  <a:cubicBezTo>
                    <a:pt x="4" y="707"/>
                    <a:pt x="2" y="655"/>
                    <a:pt x="2" y="576"/>
                  </a:cubicBezTo>
                  <a:cubicBezTo>
                    <a:pt x="2" y="497"/>
                    <a:pt x="0" y="332"/>
                    <a:pt x="20" y="270"/>
                  </a:cubicBezTo>
                  <a:cubicBezTo>
                    <a:pt x="40" y="208"/>
                    <a:pt x="98" y="222"/>
                    <a:pt x="122" y="204"/>
                  </a:cubicBezTo>
                  <a:cubicBezTo>
                    <a:pt x="146" y="186"/>
                    <a:pt x="167" y="178"/>
                    <a:pt x="164" y="162"/>
                  </a:cubicBezTo>
                  <a:cubicBezTo>
                    <a:pt x="161" y="146"/>
                    <a:pt x="118" y="127"/>
                    <a:pt x="104" y="108"/>
                  </a:cubicBezTo>
                  <a:cubicBezTo>
                    <a:pt x="90" y="89"/>
                    <a:pt x="71" y="65"/>
                    <a:pt x="80" y="48"/>
                  </a:cubicBezTo>
                  <a:cubicBezTo>
                    <a:pt x="89" y="31"/>
                    <a:pt x="119" y="12"/>
                    <a:pt x="158" y="6"/>
                  </a:cubicBezTo>
                  <a:cubicBezTo>
                    <a:pt x="197" y="0"/>
                    <a:pt x="271" y="6"/>
                    <a:pt x="315" y="12"/>
                  </a:cubicBezTo>
                  <a:cubicBezTo>
                    <a:pt x="359" y="18"/>
                    <a:pt x="404" y="29"/>
                    <a:pt x="422" y="42"/>
                  </a:cubicBezTo>
                  <a:cubicBezTo>
                    <a:pt x="440" y="55"/>
                    <a:pt x="433" y="70"/>
                    <a:pt x="422" y="90"/>
                  </a:cubicBezTo>
                  <a:cubicBezTo>
                    <a:pt x="411" y="110"/>
                    <a:pt x="361" y="143"/>
                    <a:pt x="356" y="162"/>
                  </a:cubicBezTo>
                  <a:cubicBezTo>
                    <a:pt x="351" y="181"/>
                    <a:pt x="369" y="191"/>
                    <a:pt x="392" y="204"/>
                  </a:cubicBezTo>
                  <a:cubicBezTo>
                    <a:pt x="415" y="217"/>
                    <a:pt x="473" y="202"/>
                    <a:pt x="494" y="240"/>
                  </a:cubicBezTo>
                  <a:cubicBezTo>
                    <a:pt x="515" y="278"/>
                    <a:pt x="514" y="378"/>
                    <a:pt x="518" y="432"/>
                  </a:cubicBezTo>
                  <a:cubicBezTo>
                    <a:pt x="522" y="486"/>
                    <a:pt x="522" y="511"/>
                    <a:pt x="519" y="564"/>
                  </a:cubicBezTo>
                  <a:cubicBezTo>
                    <a:pt x="516" y="617"/>
                    <a:pt x="516" y="711"/>
                    <a:pt x="502" y="750"/>
                  </a:cubicBezTo>
                  <a:cubicBezTo>
                    <a:pt x="488" y="789"/>
                    <a:pt x="470" y="789"/>
                    <a:pt x="434" y="798"/>
                  </a:cubicBezTo>
                  <a:cubicBezTo>
                    <a:pt x="398" y="807"/>
                    <a:pt x="315" y="803"/>
                    <a:pt x="284" y="804"/>
                  </a:cubicBezTo>
                </a:path>
              </a:pathLst>
            </a:custGeom>
            <a:solidFill>
              <a:srgbClr val="FFFF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 dirty="0"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64" name="Oval 171"/>
            <p:cNvSpPr>
              <a:spLocks noChangeArrowheads="1"/>
            </p:cNvSpPr>
            <p:nvPr/>
          </p:nvSpPr>
          <p:spPr bwMode="auto">
            <a:xfrm>
              <a:off x="7980065" y="980728"/>
              <a:ext cx="411307" cy="99467"/>
            </a:xfrm>
            <a:prstGeom prst="ellipse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65" name="Text Box 172"/>
            <p:cNvSpPr txBox="1">
              <a:spLocks noChangeArrowheads="1"/>
            </p:cNvSpPr>
            <p:nvPr/>
          </p:nvSpPr>
          <p:spPr bwMode="auto">
            <a:xfrm>
              <a:off x="7726010" y="1269111"/>
              <a:ext cx="707297" cy="40676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ru-RU" sz="1600" b="1" i="1" dirty="0">
                  <a:solidFill>
                    <a:srgbClr val="C00000"/>
                  </a:solidFill>
                  <a:cs typeface="Arial" charset="0"/>
                </a:rPr>
                <a:t>1кг</a:t>
              </a:r>
            </a:p>
          </p:txBody>
        </p:sp>
      </p:grpSp>
      <p:grpSp>
        <p:nvGrpSpPr>
          <p:cNvPr id="19" name="Группа 65"/>
          <p:cNvGrpSpPr/>
          <p:nvPr/>
        </p:nvGrpSpPr>
        <p:grpSpPr>
          <a:xfrm>
            <a:off x="7164288" y="1484784"/>
            <a:ext cx="654998" cy="792088"/>
            <a:chOff x="7871117" y="980728"/>
            <a:chExt cx="638995" cy="865152"/>
          </a:xfrm>
        </p:grpSpPr>
        <p:sp>
          <p:nvSpPr>
            <p:cNvPr id="67" name="Freeform 170"/>
            <p:cNvSpPr>
              <a:spLocks/>
            </p:cNvSpPr>
            <p:nvPr/>
          </p:nvSpPr>
          <p:spPr bwMode="auto">
            <a:xfrm>
              <a:off x="7871117" y="1008703"/>
              <a:ext cx="638995" cy="837177"/>
            </a:xfrm>
            <a:custGeom>
              <a:avLst/>
              <a:gdLst/>
              <a:ahLst/>
              <a:cxnLst>
                <a:cxn ang="0">
                  <a:pos x="272" y="804"/>
                </a:cxn>
                <a:cxn ang="0">
                  <a:pos x="98" y="798"/>
                </a:cxn>
                <a:cxn ang="0">
                  <a:pos x="20" y="744"/>
                </a:cxn>
                <a:cxn ang="0">
                  <a:pos x="2" y="576"/>
                </a:cxn>
                <a:cxn ang="0">
                  <a:pos x="20" y="270"/>
                </a:cxn>
                <a:cxn ang="0">
                  <a:pos x="122" y="204"/>
                </a:cxn>
                <a:cxn ang="0">
                  <a:pos x="164" y="162"/>
                </a:cxn>
                <a:cxn ang="0">
                  <a:pos x="104" y="108"/>
                </a:cxn>
                <a:cxn ang="0">
                  <a:pos x="80" y="48"/>
                </a:cxn>
                <a:cxn ang="0">
                  <a:pos x="158" y="6"/>
                </a:cxn>
                <a:cxn ang="0">
                  <a:pos x="315" y="12"/>
                </a:cxn>
                <a:cxn ang="0">
                  <a:pos x="422" y="42"/>
                </a:cxn>
                <a:cxn ang="0">
                  <a:pos x="422" y="90"/>
                </a:cxn>
                <a:cxn ang="0">
                  <a:pos x="356" y="162"/>
                </a:cxn>
                <a:cxn ang="0">
                  <a:pos x="392" y="204"/>
                </a:cxn>
                <a:cxn ang="0">
                  <a:pos x="494" y="240"/>
                </a:cxn>
                <a:cxn ang="0">
                  <a:pos x="518" y="432"/>
                </a:cxn>
                <a:cxn ang="0">
                  <a:pos x="519" y="564"/>
                </a:cxn>
                <a:cxn ang="0">
                  <a:pos x="502" y="750"/>
                </a:cxn>
                <a:cxn ang="0">
                  <a:pos x="434" y="798"/>
                </a:cxn>
                <a:cxn ang="0">
                  <a:pos x="284" y="804"/>
                </a:cxn>
              </a:cxnLst>
              <a:rect l="0" t="0" r="r" b="b"/>
              <a:pathLst>
                <a:path w="522" h="808">
                  <a:moveTo>
                    <a:pt x="272" y="804"/>
                  </a:moveTo>
                  <a:cubicBezTo>
                    <a:pt x="243" y="804"/>
                    <a:pt x="140" y="808"/>
                    <a:pt x="98" y="798"/>
                  </a:cubicBezTo>
                  <a:cubicBezTo>
                    <a:pt x="56" y="788"/>
                    <a:pt x="36" y="781"/>
                    <a:pt x="20" y="744"/>
                  </a:cubicBezTo>
                  <a:cubicBezTo>
                    <a:pt x="4" y="707"/>
                    <a:pt x="2" y="655"/>
                    <a:pt x="2" y="576"/>
                  </a:cubicBezTo>
                  <a:cubicBezTo>
                    <a:pt x="2" y="497"/>
                    <a:pt x="0" y="332"/>
                    <a:pt x="20" y="270"/>
                  </a:cubicBezTo>
                  <a:cubicBezTo>
                    <a:pt x="40" y="208"/>
                    <a:pt x="98" y="222"/>
                    <a:pt x="122" y="204"/>
                  </a:cubicBezTo>
                  <a:cubicBezTo>
                    <a:pt x="146" y="186"/>
                    <a:pt x="167" y="178"/>
                    <a:pt x="164" y="162"/>
                  </a:cubicBezTo>
                  <a:cubicBezTo>
                    <a:pt x="161" y="146"/>
                    <a:pt x="118" y="127"/>
                    <a:pt x="104" y="108"/>
                  </a:cubicBezTo>
                  <a:cubicBezTo>
                    <a:pt x="90" y="89"/>
                    <a:pt x="71" y="65"/>
                    <a:pt x="80" y="48"/>
                  </a:cubicBezTo>
                  <a:cubicBezTo>
                    <a:pt x="89" y="31"/>
                    <a:pt x="119" y="12"/>
                    <a:pt x="158" y="6"/>
                  </a:cubicBezTo>
                  <a:cubicBezTo>
                    <a:pt x="197" y="0"/>
                    <a:pt x="271" y="6"/>
                    <a:pt x="315" y="12"/>
                  </a:cubicBezTo>
                  <a:cubicBezTo>
                    <a:pt x="359" y="18"/>
                    <a:pt x="404" y="29"/>
                    <a:pt x="422" y="42"/>
                  </a:cubicBezTo>
                  <a:cubicBezTo>
                    <a:pt x="440" y="55"/>
                    <a:pt x="433" y="70"/>
                    <a:pt x="422" y="90"/>
                  </a:cubicBezTo>
                  <a:cubicBezTo>
                    <a:pt x="411" y="110"/>
                    <a:pt x="361" y="143"/>
                    <a:pt x="356" y="162"/>
                  </a:cubicBezTo>
                  <a:cubicBezTo>
                    <a:pt x="351" y="181"/>
                    <a:pt x="369" y="191"/>
                    <a:pt x="392" y="204"/>
                  </a:cubicBezTo>
                  <a:cubicBezTo>
                    <a:pt x="415" y="217"/>
                    <a:pt x="473" y="202"/>
                    <a:pt x="494" y="240"/>
                  </a:cubicBezTo>
                  <a:cubicBezTo>
                    <a:pt x="515" y="278"/>
                    <a:pt x="514" y="378"/>
                    <a:pt x="518" y="432"/>
                  </a:cubicBezTo>
                  <a:cubicBezTo>
                    <a:pt x="522" y="486"/>
                    <a:pt x="522" y="511"/>
                    <a:pt x="519" y="564"/>
                  </a:cubicBezTo>
                  <a:cubicBezTo>
                    <a:pt x="516" y="617"/>
                    <a:pt x="516" y="711"/>
                    <a:pt x="502" y="750"/>
                  </a:cubicBezTo>
                  <a:cubicBezTo>
                    <a:pt x="488" y="789"/>
                    <a:pt x="470" y="789"/>
                    <a:pt x="434" y="798"/>
                  </a:cubicBezTo>
                  <a:cubicBezTo>
                    <a:pt x="398" y="807"/>
                    <a:pt x="315" y="803"/>
                    <a:pt x="284" y="804"/>
                  </a:cubicBezTo>
                </a:path>
              </a:pathLst>
            </a:custGeom>
            <a:solidFill>
              <a:srgbClr val="FFFF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 dirty="0"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68" name="Oval 171"/>
            <p:cNvSpPr>
              <a:spLocks noChangeArrowheads="1"/>
            </p:cNvSpPr>
            <p:nvPr/>
          </p:nvSpPr>
          <p:spPr bwMode="auto">
            <a:xfrm>
              <a:off x="7980065" y="980728"/>
              <a:ext cx="411307" cy="99467"/>
            </a:xfrm>
            <a:prstGeom prst="ellipse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69" name="Text Box 172"/>
            <p:cNvSpPr txBox="1">
              <a:spLocks noChangeArrowheads="1"/>
            </p:cNvSpPr>
            <p:nvPr/>
          </p:nvSpPr>
          <p:spPr bwMode="auto">
            <a:xfrm>
              <a:off x="7936556" y="1343999"/>
              <a:ext cx="463893" cy="271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ru-RU" sz="1600" b="1" i="1" dirty="0" smtClean="0">
                  <a:solidFill>
                    <a:srgbClr val="C00000"/>
                  </a:solidFill>
                  <a:cs typeface="Arial" charset="0"/>
                </a:rPr>
                <a:t>5кг</a:t>
              </a:r>
              <a:endParaRPr lang="ru-RU" sz="1600" b="1" i="1" dirty="0">
                <a:solidFill>
                  <a:srgbClr val="C00000"/>
                </a:solidFill>
                <a:cs typeface="Arial" charset="0"/>
              </a:endParaRPr>
            </a:p>
          </p:txBody>
        </p:sp>
      </p:grpSp>
      <p:sp>
        <p:nvSpPr>
          <p:cNvPr id="70" name="TextBox 69"/>
          <p:cNvSpPr txBox="1"/>
          <p:nvPr/>
        </p:nvSpPr>
        <p:spPr>
          <a:xfrm>
            <a:off x="3419872" y="3429000"/>
            <a:ext cx="33123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solidFill>
                  <a:srgbClr val="966400"/>
                </a:solidFill>
                <a:latin typeface="Georgia" pitchFamily="18" charset="0"/>
              </a:rPr>
              <a:t>5 </a:t>
            </a:r>
            <a:r>
              <a:rPr lang="ru-RU" sz="3600" b="1" dirty="0" err="1" smtClean="0">
                <a:solidFill>
                  <a:srgbClr val="966400"/>
                </a:solidFill>
                <a:latin typeface="Georgia" pitchFamily="18" charset="0"/>
              </a:rPr>
              <a:t>х</a:t>
            </a:r>
            <a:r>
              <a:rPr lang="ru-RU" sz="3600" b="1" dirty="0" smtClean="0">
                <a:solidFill>
                  <a:srgbClr val="966400"/>
                </a:solidFill>
                <a:latin typeface="Georgia" pitchFamily="18" charset="0"/>
              </a:rPr>
              <a:t> = 2 </a:t>
            </a:r>
            <a:r>
              <a:rPr lang="ru-RU" sz="3600" b="1" dirty="0" err="1" smtClean="0">
                <a:solidFill>
                  <a:srgbClr val="966400"/>
                </a:solidFill>
                <a:latin typeface="Georgia" pitchFamily="18" charset="0"/>
              </a:rPr>
              <a:t>х</a:t>
            </a:r>
            <a:r>
              <a:rPr lang="ru-RU" sz="3600" b="1" dirty="0" smtClean="0">
                <a:solidFill>
                  <a:srgbClr val="966400"/>
                </a:solidFill>
                <a:latin typeface="Georgia" pitchFamily="18" charset="0"/>
              </a:rPr>
              <a:t> + 6</a:t>
            </a:r>
            <a:endParaRPr lang="ru-RU" sz="3600" b="1" dirty="0">
              <a:solidFill>
                <a:srgbClr val="966400"/>
              </a:solidFill>
              <a:latin typeface="Georgia" pitchFamily="18" charset="0"/>
            </a:endParaRPr>
          </a:p>
        </p:txBody>
      </p:sp>
      <p:sp>
        <p:nvSpPr>
          <p:cNvPr id="71" name="TextBox 70"/>
          <p:cNvSpPr txBox="1"/>
          <p:nvPr/>
        </p:nvSpPr>
        <p:spPr>
          <a:xfrm>
            <a:off x="2339752" y="4221088"/>
            <a:ext cx="33123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solidFill>
                  <a:srgbClr val="966400"/>
                </a:solidFill>
                <a:latin typeface="Georgia" pitchFamily="18" charset="0"/>
              </a:rPr>
              <a:t>5 </a:t>
            </a:r>
            <a:r>
              <a:rPr lang="ru-RU" sz="3600" b="1" dirty="0" err="1" smtClean="0">
                <a:solidFill>
                  <a:srgbClr val="966400"/>
                </a:solidFill>
                <a:latin typeface="Georgia" pitchFamily="18" charset="0"/>
              </a:rPr>
              <a:t>х</a:t>
            </a:r>
            <a:r>
              <a:rPr lang="ru-RU" sz="3600" b="1" dirty="0" smtClean="0">
                <a:solidFill>
                  <a:srgbClr val="966400"/>
                </a:solidFill>
                <a:latin typeface="Georgia" pitchFamily="18" charset="0"/>
              </a:rPr>
              <a:t> </a:t>
            </a:r>
            <a:r>
              <a:rPr lang="ru-RU" sz="3600" b="1" dirty="0" smtClean="0">
                <a:solidFill>
                  <a:srgbClr val="FF0000"/>
                </a:solidFill>
                <a:latin typeface="Georgia" pitchFamily="18" charset="0"/>
              </a:rPr>
              <a:t>– 2 </a:t>
            </a:r>
            <a:r>
              <a:rPr lang="ru-RU" sz="3600" b="1" dirty="0" err="1" smtClean="0">
                <a:solidFill>
                  <a:srgbClr val="FF0000"/>
                </a:solidFill>
                <a:latin typeface="Georgia" pitchFamily="18" charset="0"/>
              </a:rPr>
              <a:t>х</a:t>
            </a:r>
            <a:r>
              <a:rPr lang="ru-RU" sz="3600" b="1" dirty="0" smtClean="0">
                <a:solidFill>
                  <a:srgbClr val="FF0000"/>
                </a:solidFill>
                <a:latin typeface="Georgia" pitchFamily="18" charset="0"/>
              </a:rPr>
              <a:t> </a:t>
            </a:r>
            <a:r>
              <a:rPr lang="ru-RU" sz="3600" b="1" dirty="0" smtClean="0">
                <a:solidFill>
                  <a:srgbClr val="966400"/>
                </a:solidFill>
                <a:latin typeface="Georgia" pitchFamily="18" charset="0"/>
              </a:rPr>
              <a:t>= 6</a:t>
            </a:r>
            <a:endParaRPr lang="ru-RU" sz="3600" b="1" dirty="0">
              <a:solidFill>
                <a:srgbClr val="FF0000"/>
              </a:solidFill>
              <a:latin typeface="Georgia" pitchFamily="18" charset="0"/>
            </a:endParaRPr>
          </a:p>
        </p:txBody>
      </p:sp>
      <p:sp>
        <p:nvSpPr>
          <p:cNvPr id="72" name="TextBox 71"/>
          <p:cNvSpPr txBox="1"/>
          <p:nvPr/>
        </p:nvSpPr>
        <p:spPr>
          <a:xfrm>
            <a:off x="3419872" y="4869160"/>
            <a:ext cx="33123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solidFill>
                  <a:srgbClr val="966400"/>
                </a:solidFill>
                <a:latin typeface="Georgia" pitchFamily="18" charset="0"/>
              </a:rPr>
              <a:t>3 </a:t>
            </a:r>
            <a:r>
              <a:rPr lang="ru-RU" sz="3600" b="1" dirty="0" err="1" smtClean="0">
                <a:solidFill>
                  <a:srgbClr val="966400"/>
                </a:solidFill>
                <a:latin typeface="Georgia" pitchFamily="18" charset="0"/>
              </a:rPr>
              <a:t>х</a:t>
            </a:r>
            <a:r>
              <a:rPr lang="ru-RU" sz="3600" b="1" dirty="0" smtClean="0">
                <a:solidFill>
                  <a:srgbClr val="966400"/>
                </a:solidFill>
                <a:latin typeface="Georgia" pitchFamily="18" charset="0"/>
              </a:rPr>
              <a:t> =  6</a:t>
            </a:r>
            <a:endParaRPr lang="ru-RU" sz="3600" b="1" dirty="0">
              <a:solidFill>
                <a:srgbClr val="966400"/>
              </a:solidFill>
              <a:latin typeface="Georgia" pitchFamily="18" charset="0"/>
            </a:endParaRPr>
          </a:p>
        </p:txBody>
      </p:sp>
      <p:sp>
        <p:nvSpPr>
          <p:cNvPr id="73" name="Прямоугольник 72"/>
          <p:cNvSpPr/>
          <p:nvPr/>
        </p:nvSpPr>
        <p:spPr>
          <a:xfrm>
            <a:off x="3799490" y="5517232"/>
            <a:ext cx="1420582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b="1" dirty="0" err="1" smtClean="0">
                <a:solidFill>
                  <a:srgbClr val="966400"/>
                </a:solidFill>
                <a:latin typeface="Georgia" pitchFamily="18" charset="0"/>
              </a:rPr>
              <a:t>х</a:t>
            </a:r>
            <a:r>
              <a:rPr lang="ru-RU" sz="3600" b="1" dirty="0" smtClean="0">
                <a:solidFill>
                  <a:srgbClr val="966400"/>
                </a:solidFill>
                <a:latin typeface="Georgia" pitchFamily="18" charset="0"/>
              </a:rPr>
              <a:t> =  2</a:t>
            </a:r>
            <a:endParaRPr lang="ru-RU" sz="3600" b="1" dirty="0">
              <a:solidFill>
                <a:srgbClr val="966400"/>
              </a:solidFill>
              <a:latin typeface="Georg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0" grpId="0"/>
      <p:bldP spid="71" grpId="0"/>
      <p:bldP spid="72" grpId="0"/>
      <p:bldP spid="73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683568" y="1484784"/>
          <a:ext cx="8136904" cy="1219200"/>
        </p:xfrm>
        <a:graphic>
          <a:graphicData uri="http://schemas.openxmlformats.org/drawingml/2006/table">
            <a:tbl>
              <a:tblPr/>
              <a:tblGrid>
                <a:gridCol w="8136904"/>
              </a:tblGrid>
              <a:tr h="450344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 b="1" u="sng" dirty="0">
                          <a:solidFill>
                            <a:srgbClr val="966400"/>
                          </a:solidFill>
                          <a:latin typeface="Georgia" pitchFamily="18" charset="0"/>
                          <a:ea typeface="Calibri"/>
                          <a:cs typeface="Times New Roman"/>
                        </a:rPr>
                        <a:t>Заполните пропуски в формулировке правила</a:t>
                      </a:r>
                      <a:r>
                        <a:rPr lang="ru-RU" sz="2000" b="1" u="sng" dirty="0" smtClean="0">
                          <a:solidFill>
                            <a:srgbClr val="966400"/>
                          </a:solidFill>
                          <a:latin typeface="Georgia" pitchFamily="18" charset="0"/>
                          <a:ea typeface="Calibri"/>
                          <a:cs typeface="Times New Roman"/>
                        </a:rPr>
                        <a:t>: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endParaRPr lang="ru-RU" sz="2000" b="1" dirty="0">
                        <a:solidFill>
                          <a:srgbClr val="966400"/>
                        </a:solidFill>
                        <a:latin typeface="Georgia" pitchFamily="18" charset="0"/>
                        <a:ea typeface="Calibri"/>
                        <a:cs typeface="Times New Roman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966400"/>
                          </a:solidFill>
                          <a:latin typeface="Georgia" pitchFamily="18" charset="0"/>
                          <a:ea typeface="Calibri"/>
                          <a:cs typeface="Times New Roman"/>
                        </a:rPr>
                        <a:t>При переносе выражения из одной части  уравнения в другую, надо  …   знак выражения </a:t>
                      </a:r>
                      <a:r>
                        <a:rPr lang="ru-RU" sz="2000" b="1" dirty="0" smtClean="0">
                          <a:solidFill>
                            <a:srgbClr val="966400"/>
                          </a:solidFill>
                          <a:latin typeface="Georgia" pitchFamily="18" charset="0"/>
                          <a:ea typeface="Calibri"/>
                          <a:cs typeface="Times New Roman"/>
                        </a:rPr>
                        <a:t>… </a:t>
                      </a:r>
                      <a:r>
                        <a:rPr lang="ru-RU" sz="2000" b="1" dirty="0">
                          <a:solidFill>
                            <a:srgbClr val="966400"/>
                          </a:solidFill>
                          <a:latin typeface="Georgia" pitchFamily="18" charset="0"/>
                          <a:ea typeface="Calibri"/>
                          <a:cs typeface="Times New Roman"/>
                        </a:rPr>
                        <a:t>!</a:t>
                      </a:r>
                    </a:p>
                  </a:txBody>
                  <a:tcPr marL="114300" marR="11430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323528" y="3429000"/>
            <a:ext cx="8571642" cy="8002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300" b="1" i="0" u="none" strike="noStrike" cap="none" normalizeH="0" baseline="0" dirty="0" smtClean="0">
                <a:ln>
                  <a:noFill/>
                </a:ln>
                <a:solidFill>
                  <a:srgbClr val="9664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При переносе выражения из одной части уравнения в другую,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300" b="1" i="0" u="none" strike="noStrike" cap="none" normalizeH="0" baseline="0" dirty="0" smtClean="0">
                <a:ln>
                  <a:noFill/>
                </a:ln>
                <a:solidFill>
                  <a:srgbClr val="9664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надо </a:t>
            </a:r>
            <a:r>
              <a:rPr kumimoji="0" lang="ru-RU" sz="2300" b="1" i="0" u="sng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сменить знак </a:t>
            </a:r>
            <a:r>
              <a:rPr kumimoji="0" lang="ru-RU" sz="2300" b="1" i="0" u="none" strike="noStrike" cap="none" normalizeH="0" baseline="0" dirty="0" smtClean="0">
                <a:ln>
                  <a:noFill/>
                </a:ln>
                <a:solidFill>
                  <a:srgbClr val="9664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выражения </a:t>
            </a:r>
            <a:r>
              <a:rPr kumimoji="0" lang="ru-RU" sz="2300" b="1" i="0" u="sng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на противоположный</a:t>
            </a:r>
            <a:r>
              <a:rPr kumimoji="0" lang="ru-RU" sz="23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!</a:t>
            </a:r>
            <a:endParaRPr kumimoji="0" lang="ru-RU" sz="23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Группа 14"/>
          <p:cNvGrpSpPr/>
          <p:nvPr/>
        </p:nvGrpSpPr>
        <p:grpSpPr>
          <a:xfrm>
            <a:off x="2051720" y="2204666"/>
            <a:ext cx="4246563" cy="576262"/>
            <a:chOff x="1765300" y="1268413"/>
            <a:chExt cx="4246563" cy="576262"/>
          </a:xfrm>
        </p:grpSpPr>
        <p:sp>
          <p:nvSpPr>
            <p:cNvPr id="14342" name="WordArt 6"/>
            <p:cNvSpPr>
              <a:spLocks noChangeArrowheads="1" noChangeShapeType="1" noTextEdit="1"/>
            </p:cNvSpPr>
            <p:nvPr/>
          </p:nvSpPr>
          <p:spPr bwMode="auto">
            <a:xfrm>
              <a:off x="1765300" y="1268413"/>
              <a:ext cx="720725" cy="503237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ru-RU" sz="3600" b="1" i="1" kern="10" dirty="0">
                  <a:ln w="19050">
                    <a:solidFill>
                      <a:schemeClr val="accent6">
                        <a:lumMod val="60000"/>
                        <a:lumOff val="40000"/>
                      </a:schemeClr>
                    </a:solidFill>
                    <a:round/>
                    <a:headEnd/>
                    <a:tailEnd/>
                  </a:ln>
                  <a:solidFill>
                    <a:srgbClr val="7030A0"/>
                  </a:solidFill>
                  <a:effectLst>
                    <a:outerShdw dist="35921" dir="2700000" algn="ctr" rotWithShape="0">
                      <a:srgbClr val="990000"/>
                    </a:outerShdw>
                  </a:effectLst>
                  <a:latin typeface="Times New Roman"/>
                  <a:cs typeface="Times New Roman"/>
                </a:rPr>
                <a:t>4х</a:t>
              </a:r>
            </a:p>
          </p:txBody>
        </p:sp>
        <p:grpSp>
          <p:nvGrpSpPr>
            <p:cNvPr id="14" name="Группа 13"/>
            <p:cNvGrpSpPr/>
            <p:nvPr/>
          </p:nvGrpSpPr>
          <p:grpSpPr>
            <a:xfrm>
              <a:off x="2628900" y="1341438"/>
              <a:ext cx="3382963" cy="503237"/>
              <a:chOff x="2628900" y="1341438"/>
              <a:chExt cx="3382963" cy="503237"/>
            </a:xfrm>
          </p:grpSpPr>
          <p:sp>
            <p:nvSpPr>
              <p:cNvPr id="14343" name="WordArt 7"/>
              <p:cNvSpPr>
                <a:spLocks noChangeArrowheads="1" noChangeShapeType="1" noTextEdit="1"/>
              </p:cNvSpPr>
              <p:nvPr/>
            </p:nvSpPr>
            <p:spPr bwMode="auto">
              <a:xfrm>
                <a:off x="2628900" y="1341438"/>
                <a:ext cx="936625" cy="430212"/>
              </a:xfrm>
              <a:prstGeom prst="rect">
                <a:avLst/>
              </a:prstGeom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algn="ctr"/>
                <a:r>
                  <a:rPr lang="ru-RU" sz="3600" b="1" i="1" kern="10" dirty="0" smtClean="0">
                    <a:ln w="19050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round/>
                      <a:headEnd/>
                      <a:tailEnd/>
                    </a:ln>
                    <a:solidFill>
                      <a:srgbClr val="7030A0"/>
                    </a:solidFill>
                    <a:effectLst>
                      <a:outerShdw dist="35921" dir="2700000" algn="ctr" rotWithShape="0">
                        <a:srgbClr val="990000"/>
                      </a:outerShdw>
                    </a:effectLst>
                    <a:latin typeface="Times New Roman"/>
                    <a:cs typeface="Times New Roman"/>
                  </a:rPr>
                  <a:t>+</a:t>
                </a:r>
                <a:r>
                  <a:rPr lang="ru-RU" sz="3600" b="1" i="1" kern="10" dirty="0" smtClean="0">
                    <a:ln w="19050">
                      <a:solidFill>
                        <a:srgbClr val="00FF00"/>
                      </a:solidFill>
                      <a:round/>
                      <a:headEnd/>
                      <a:tailEnd/>
                    </a:ln>
                    <a:solidFill>
                      <a:srgbClr val="7030A0"/>
                    </a:solidFill>
                    <a:effectLst>
                      <a:outerShdw dist="35921" dir="2700000" algn="ctr" rotWithShape="0">
                        <a:srgbClr val="990000"/>
                      </a:outerShdw>
                    </a:effectLst>
                    <a:latin typeface="Times New Roman"/>
                    <a:cs typeface="Times New Roman"/>
                  </a:rPr>
                  <a:t> </a:t>
                </a:r>
                <a:r>
                  <a:rPr lang="ru-RU" sz="3600" b="1" i="1" kern="10" dirty="0" smtClean="0">
                    <a:ln w="19050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round/>
                      <a:headEnd/>
                      <a:tailEnd/>
                    </a:ln>
                    <a:solidFill>
                      <a:srgbClr val="7030A0"/>
                    </a:solidFill>
                    <a:effectLst>
                      <a:outerShdw dist="35921" dir="2700000" algn="ctr" rotWithShape="0">
                        <a:srgbClr val="990000"/>
                      </a:outerShdw>
                    </a:effectLst>
                    <a:latin typeface="Times New Roman"/>
                    <a:cs typeface="Times New Roman"/>
                  </a:rPr>
                  <a:t>2</a:t>
                </a:r>
                <a:endParaRPr lang="ru-RU" sz="3600" b="1" i="1" kern="10" dirty="0">
                  <a:ln w="19050">
                    <a:solidFill>
                      <a:schemeClr val="accent6">
                        <a:lumMod val="60000"/>
                        <a:lumOff val="40000"/>
                      </a:schemeClr>
                    </a:solidFill>
                    <a:round/>
                    <a:headEnd/>
                    <a:tailEnd/>
                  </a:ln>
                  <a:solidFill>
                    <a:srgbClr val="7030A0"/>
                  </a:solidFill>
                  <a:effectLst>
                    <a:outerShdw dist="35921" dir="2700000" algn="ctr" rotWithShape="0">
                      <a:srgbClr val="990000"/>
                    </a:outerShdw>
                  </a:effectLst>
                  <a:latin typeface="Times New Roman"/>
                  <a:cs typeface="Times New Roman"/>
                </a:endParaRPr>
              </a:p>
            </p:txBody>
          </p:sp>
          <p:sp>
            <p:nvSpPr>
              <p:cNvPr id="14344" name="WordArt 8"/>
              <p:cNvSpPr>
                <a:spLocks noChangeArrowheads="1" noChangeShapeType="1" noTextEdit="1"/>
              </p:cNvSpPr>
              <p:nvPr/>
            </p:nvSpPr>
            <p:spPr bwMode="auto">
              <a:xfrm>
                <a:off x="3708400" y="1341438"/>
                <a:ext cx="936625" cy="503237"/>
              </a:xfrm>
              <a:prstGeom prst="rect">
                <a:avLst/>
              </a:prstGeom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algn="ctr"/>
                <a:r>
                  <a:rPr lang="ru-RU" sz="3600" b="1" i="1" kern="10" dirty="0">
                    <a:ln w="19050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round/>
                      <a:headEnd/>
                      <a:tailEnd/>
                    </a:ln>
                    <a:solidFill>
                      <a:srgbClr val="7030A0"/>
                    </a:solidFill>
                    <a:effectLst>
                      <a:outerShdw dist="35921" dir="2700000" algn="ctr" rotWithShape="0">
                        <a:srgbClr val="990000"/>
                      </a:outerShdw>
                    </a:effectLst>
                    <a:latin typeface="Times New Roman"/>
                    <a:cs typeface="Times New Roman"/>
                  </a:rPr>
                  <a:t>= </a:t>
                </a:r>
                <a:r>
                  <a:rPr lang="ru-RU" sz="3600" b="1" i="1" kern="10" dirty="0" smtClean="0">
                    <a:ln w="19050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round/>
                      <a:headEnd/>
                      <a:tailEnd/>
                    </a:ln>
                    <a:solidFill>
                      <a:srgbClr val="7030A0"/>
                    </a:solidFill>
                    <a:effectLst>
                      <a:outerShdw dist="35921" dir="2700000" algn="ctr" rotWithShape="0">
                        <a:srgbClr val="990000"/>
                      </a:outerShdw>
                    </a:effectLst>
                    <a:latin typeface="Times New Roman"/>
                    <a:cs typeface="Times New Roman"/>
                  </a:rPr>
                  <a:t>16</a:t>
                </a:r>
                <a:endParaRPr lang="ru-RU" sz="3600" b="1" i="1" kern="10" dirty="0">
                  <a:ln w="19050">
                    <a:solidFill>
                      <a:schemeClr val="accent6">
                        <a:lumMod val="60000"/>
                        <a:lumOff val="40000"/>
                      </a:schemeClr>
                    </a:solidFill>
                    <a:round/>
                    <a:headEnd/>
                    <a:tailEnd/>
                  </a:ln>
                  <a:solidFill>
                    <a:srgbClr val="7030A0"/>
                  </a:solidFill>
                  <a:effectLst>
                    <a:outerShdw dist="35921" dir="2700000" algn="ctr" rotWithShape="0">
                      <a:srgbClr val="990000"/>
                    </a:outerShdw>
                  </a:effectLst>
                  <a:latin typeface="Times New Roman"/>
                  <a:cs typeface="Times New Roman"/>
                </a:endParaRPr>
              </a:p>
            </p:txBody>
          </p:sp>
          <p:sp>
            <p:nvSpPr>
              <p:cNvPr id="14345" name="WordArt 9"/>
              <p:cNvSpPr>
                <a:spLocks noChangeArrowheads="1" noChangeShapeType="1" noTextEdit="1"/>
              </p:cNvSpPr>
              <p:nvPr/>
            </p:nvSpPr>
            <p:spPr bwMode="auto">
              <a:xfrm>
                <a:off x="4789488" y="1341438"/>
                <a:ext cx="1222375" cy="503237"/>
              </a:xfrm>
              <a:prstGeom prst="rect">
                <a:avLst/>
              </a:prstGeom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algn="ctr"/>
                <a:r>
                  <a:rPr lang="ru-RU" sz="3600" b="1" i="1" kern="10" dirty="0">
                    <a:ln w="19050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round/>
                      <a:headEnd/>
                      <a:tailEnd/>
                    </a:ln>
                    <a:solidFill>
                      <a:srgbClr val="7030A0"/>
                    </a:solidFill>
                    <a:effectLst>
                      <a:outerShdw dist="35921" dir="2700000" algn="ctr" rotWithShape="0">
                        <a:srgbClr val="990000"/>
                      </a:outerShdw>
                    </a:effectLst>
                    <a:latin typeface="Times New Roman"/>
                    <a:cs typeface="Times New Roman"/>
                  </a:rPr>
                  <a:t>- 3х</a:t>
                </a:r>
              </a:p>
            </p:txBody>
          </p:sp>
        </p:grpSp>
      </p:grpSp>
      <p:sp>
        <p:nvSpPr>
          <p:cNvPr id="14347" name="WordArt 11"/>
          <p:cNvSpPr>
            <a:spLocks noChangeArrowheads="1" noChangeShapeType="1" noTextEdit="1"/>
          </p:cNvSpPr>
          <p:nvPr/>
        </p:nvSpPr>
        <p:spPr bwMode="auto">
          <a:xfrm>
            <a:off x="1763688" y="3355975"/>
            <a:ext cx="720725" cy="5032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i="1" kern="10" dirty="0">
                <a:ln w="19050">
                  <a:solidFill>
                    <a:schemeClr val="accent6">
                      <a:lumMod val="60000"/>
                      <a:lumOff val="40000"/>
                    </a:schemeClr>
                  </a:solidFill>
                  <a:round/>
                  <a:headEnd/>
                  <a:tailEnd/>
                </a:ln>
                <a:solidFill>
                  <a:srgbClr val="7030A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4х</a:t>
            </a:r>
          </a:p>
        </p:txBody>
      </p:sp>
      <p:sp>
        <p:nvSpPr>
          <p:cNvPr id="14348" name="WordArt 12"/>
          <p:cNvSpPr>
            <a:spLocks noChangeArrowheads="1" noChangeShapeType="1" noTextEdit="1"/>
          </p:cNvSpPr>
          <p:nvPr/>
        </p:nvSpPr>
        <p:spPr bwMode="auto">
          <a:xfrm>
            <a:off x="2700338" y="3429000"/>
            <a:ext cx="863600" cy="43021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i="1" kern="10" dirty="0" smtClean="0">
                <a:ln w="19050">
                  <a:solidFill>
                    <a:schemeClr val="accent6">
                      <a:lumMod val="60000"/>
                      <a:lumOff val="40000"/>
                    </a:schemeClr>
                  </a:solidFill>
                  <a:round/>
                  <a:headEnd/>
                  <a:tailEnd/>
                </a:ln>
                <a:solidFill>
                  <a:srgbClr val="7030A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+ 2</a:t>
            </a:r>
            <a:endParaRPr lang="ru-RU" sz="3600" b="1" i="1" kern="10" dirty="0">
              <a:ln w="19050">
                <a:solidFill>
                  <a:schemeClr val="accent6">
                    <a:lumMod val="60000"/>
                    <a:lumOff val="40000"/>
                  </a:schemeClr>
                </a:solidFill>
                <a:round/>
                <a:headEnd/>
                <a:tailEnd/>
              </a:ln>
              <a:solidFill>
                <a:srgbClr val="7030A0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14349" name="WordArt 13"/>
          <p:cNvSpPr>
            <a:spLocks noChangeArrowheads="1" noChangeShapeType="1" noTextEdit="1"/>
          </p:cNvSpPr>
          <p:nvPr/>
        </p:nvSpPr>
        <p:spPr bwMode="auto">
          <a:xfrm>
            <a:off x="3995738" y="3429000"/>
            <a:ext cx="936625" cy="5032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i="1" kern="10" dirty="0">
                <a:ln w="19050">
                  <a:solidFill>
                    <a:schemeClr val="accent6">
                      <a:lumMod val="60000"/>
                      <a:lumOff val="40000"/>
                    </a:schemeClr>
                  </a:solidFill>
                  <a:round/>
                  <a:headEnd/>
                  <a:tailEnd/>
                </a:ln>
                <a:solidFill>
                  <a:srgbClr val="7030A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= </a:t>
            </a:r>
            <a:r>
              <a:rPr lang="ru-RU" sz="3600" b="1" i="1" kern="10" dirty="0" smtClean="0">
                <a:ln w="19050">
                  <a:solidFill>
                    <a:schemeClr val="accent6">
                      <a:lumMod val="60000"/>
                      <a:lumOff val="40000"/>
                    </a:schemeClr>
                  </a:solidFill>
                  <a:round/>
                  <a:headEnd/>
                  <a:tailEnd/>
                </a:ln>
                <a:solidFill>
                  <a:srgbClr val="7030A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16</a:t>
            </a:r>
            <a:endParaRPr lang="ru-RU" sz="3600" b="1" i="1" kern="10" dirty="0">
              <a:ln w="19050">
                <a:solidFill>
                  <a:schemeClr val="accent6">
                    <a:lumMod val="60000"/>
                    <a:lumOff val="40000"/>
                  </a:schemeClr>
                </a:solidFill>
                <a:round/>
                <a:headEnd/>
                <a:tailEnd/>
              </a:ln>
              <a:solidFill>
                <a:srgbClr val="7030A0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14350" name="WordArt 14"/>
          <p:cNvSpPr>
            <a:spLocks noChangeArrowheads="1" noChangeShapeType="1" noTextEdit="1"/>
          </p:cNvSpPr>
          <p:nvPr/>
        </p:nvSpPr>
        <p:spPr bwMode="auto">
          <a:xfrm>
            <a:off x="5221833" y="3429000"/>
            <a:ext cx="1222375" cy="5032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i="1" kern="10" dirty="0">
                <a:ln w="19050">
                  <a:solidFill>
                    <a:schemeClr val="accent6">
                      <a:lumMod val="60000"/>
                      <a:lumOff val="40000"/>
                    </a:schemeClr>
                  </a:solidFill>
                  <a:round/>
                  <a:headEnd/>
                  <a:tailEnd/>
                </a:ln>
                <a:solidFill>
                  <a:srgbClr val="7030A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- 3х</a:t>
            </a:r>
          </a:p>
        </p:txBody>
      </p:sp>
      <p:sp>
        <p:nvSpPr>
          <p:cNvPr id="14351" name="Rectangle 15"/>
          <p:cNvSpPr>
            <a:spLocks noChangeArrowheads="1"/>
          </p:cNvSpPr>
          <p:nvPr/>
        </p:nvSpPr>
        <p:spPr bwMode="auto">
          <a:xfrm>
            <a:off x="2627784" y="3429000"/>
            <a:ext cx="504056" cy="504056"/>
          </a:xfrm>
          <a:prstGeom prst="rect">
            <a:avLst/>
          </a:prstGeom>
          <a:solidFill>
            <a:schemeClr val="bg2">
              <a:lumMod val="75000"/>
            </a:schemeClr>
          </a:solidFill>
          <a:ln w="38100">
            <a:solidFill>
              <a:schemeClr val="accent6">
                <a:lumMod val="50000"/>
              </a:schemeClr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3200" dirty="0"/>
              <a:t>+</a:t>
            </a:r>
          </a:p>
        </p:txBody>
      </p:sp>
      <p:sp>
        <p:nvSpPr>
          <p:cNvPr id="14352" name="Rectangle 16"/>
          <p:cNvSpPr>
            <a:spLocks noChangeArrowheads="1"/>
          </p:cNvSpPr>
          <p:nvPr/>
        </p:nvSpPr>
        <p:spPr bwMode="auto">
          <a:xfrm>
            <a:off x="5148064" y="3429000"/>
            <a:ext cx="504056" cy="504056"/>
          </a:xfrm>
          <a:prstGeom prst="rect">
            <a:avLst/>
          </a:prstGeom>
          <a:solidFill>
            <a:schemeClr val="bg2">
              <a:lumMod val="75000"/>
            </a:schemeClr>
          </a:solidFill>
          <a:ln w="38100">
            <a:solidFill>
              <a:schemeClr val="accent6">
                <a:lumMod val="50000"/>
              </a:schemeClr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4000" dirty="0" smtClean="0"/>
              <a:t>-</a:t>
            </a:r>
            <a:endParaRPr lang="ru-RU" sz="4000" dirty="0"/>
          </a:p>
        </p:txBody>
      </p:sp>
      <p:sp>
        <p:nvSpPr>
          <p:cNvPr id="14353" name="WordArt 17"/>
          <p:cNvSpPr>
            <a:spLocks noChangeArrowheads="1" noChangeShapeType="1" noTextEdit="1"/>
          </p:cNvSpPr>
          <p:nvPr/>
        </p:nvSpPr>
        <p:spPr bwMode="auto">
          <a:xfrm>
            <a:off x="3203575" y="4293914"/>
            <a:ext cx="2089150" cy="5032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i="1" kern="10" dirty="0">
                <a:ln w="19050">
                  <a:solidFill>
                    <a:schemeClr val="accent6">
                      <a:lumMod val="60000"/>
                      <a:lumOff val="40000"/>
                    </a:schemeClr>
                  </a:solidFill>
                  <a:round/>
                  <a:headEnd/>
                  <a:tailEnd/>
                </a:ln>
                <a:solidFill>
                  <a:srgbClr val="7030A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7х = </a:t>
            </a:r>
            <a:r>
              <a:rPr lang="ru-RU" sz="3600" b="1" i="1" kern="10" dirty="0" smtClean="0">
                <a:ln w="19050">
                  <a:solidFill>
                    <a:schemeClr val="accent6">
                      <a:lumMod val="60000"/>
                      <a:lumOff val="40000"/>
                    </a:schemeClr>
                  </a:solidFill>
                  <a:round/>
                  <a:headEnd/>
                  <a:tailEnd/>
                </a:ln>
                <a:solidFill>
                  <a:srgbClr val="7030A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14</a:t>
            </a:r>
            <a:endParaRPr lang="ru-RU" sz="3600" b="1" i="1" kern="10" dirty="0">
              <a:ln w="19050">
                <a:solidFill>
                  <a:schemeClr val="accent6">
                    <a:lumMod val="60000"/>
                    <a:lumOff val="40000"/>
                  </a:schemeClr>
                </a:solidFill>
                <a:round/>
                <a:headEnd/>
                <a:tailEnd/>
              </a:ln>
              <a:solidFill>
                <a:srgbClr val="7030A0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14354" name="WordArt 18"/>
          <p:cNvSpPr>
            <a:spLocks noChangeArrowheads="1" noChangeShapeType="1" noTextEdit="1"/>
          </p:cNvSpPr>
          <p:nvPr/>
        </p:nvSpPr>
        <p:spPr bwMode="auto">
          <a:xfrm>
            <a:off x="3348038" y="5084985"/>
            <a:ext cx="1727200" cy="5762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i="1" kern="10" dirty="0" err="1">
                <a:ln w="19050">
                  <a:solidFill>
                    <a:schemeClr val="accent6">
                      <a:lumMod val="60000"/>
                      <a:lumOff val="40000"/>
                    </a:schemeClr>
                  </a:solidFill>
                  <a:round/>
                  <a:headEnd/>
                  <a:tailEnd/>
                </a:ln>
                <a:solidFill>
                  <a:srgbClr val="7030A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х</a:t>
            </a:r>
            <a:r>
              <a:rPr lang="ru-RU" sz="3600" b="1" i="1" kern="10" dirty="0">
                <a:ln w="19050">
                  <a:solidFill>
                    <a:schemeClr val="accent6">
                      <a:lumMod val="60000"/>
                      <a:lumOff val="40000"/>
                    </a:schemeClr>
                  </a:solidFill>
                  <a:round/>
                  <a:headEnd/>
                  <a:tailEnd/>
                </a:ln>
                <a:solidFill>
                  <a:srgbClr val="7030A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 = </a:t>
            </a:r>
            <a:r>
              <a:rPr lang="ru-RU" sz="3600" b="1" i="1" kern="10" dirty="0" smtClean="0">
                <a:ln w="19050">
                  <a:solidFill>
                    <a:schemeClr val="accent6">
                      <a:lumMod val="60000"/>
                      <a:lumOff val="40000"/>
                    </a:schemeClr>
                  </a:solidFill>
                  <a:round/>
                  <a:headEnd/>
                  <a:tailEnd/>
                </a:ln>
                <a:solidFill>
                  <a:srgbClr val="7030A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2</a:t>
            </a:r>
            <a:endParaRPr lang="ru-RU" sz="3600" b="1" i="1" kern="10" dirty="0">
              <a:ln w="19050">
                <a:solidFill>
                  <a:schemeClr val="accent6">
                    <a:lumMod val="60000"/>
                    <a:lumOff val="40000"/>
                  </a:schemeClr>
                </a:solidFill>
                <a:round/>
                <a:headEnd/>
                <a:tailEnd/>
              </a:ln>
              <a:solidFill>
                <a:srgbClr val="7030A0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2771800" y="1383159"/>
            <a:ext cx="35283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i="1" dirty="0" smtClean="0">
                <a:solidFill>
                  <a:srgbClr val="966400"/>
                </a:solidFill>
                <a:latin typeface="Georgia" pitchFamily="18" charset="0"/>
              </a:rPr>
              <a:t>Решить уравнение:</a:t>
            </a:r>
            <a:endParaRPr lang="ru-RU" sz="2400" b="1" i="1" dirty="0">
              <a:solidFill>
                <a:srgbClr val="966400"/>
              </a:solidFill>
              <a:latin typeface="Georg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43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43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43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43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43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43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43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43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43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000"/>
                            </p:stCondLst>
                            <p:childTnLst>
                              <p:par>
                                <p:cTn id="23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43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43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43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2222E-6 0 C 0.00451 -0.01481 0.00937 -0.0669 0.02708 -0.08912 C 0.04479 -0.11134 0.08576 -0.12685 0.1066 -0.13333 C 0.12743 -0.13981 0.13524 -0.13472 0.15208 -0.12778 C 0.16892 -0.12083 0.18854 -0.11204 0.20746 -0.09097 C 0.22639 -0.06991 0.25364 -0.01644 0.26528 -0.00139 C 0.27691 0.01366 0.27465 -0.00139 0.27708 -0.00139 " pathEditMode="relative" rAng="0" ptsTypes="aaaaaaa">
                                      <p:cBhvr>
                                        <p:cTn id="31" dur="2000" fill="hold"/>
                                        <p:tgtEl>
                                          <p:spTgt spid="1434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9" y="-63"/>
                                    </p:animMotion>
                                  </p:childTnLst>
                                </p:cTn>
                              </p:par>
                              <p:par>
                                <p:cTn id="32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11111E-6 -4.07407E-6 C 0.00434 0.01922 0.00868 0.03866 0.00122 0.05949 C -0.00625 0.08033 -0.02309 0.11135 -0.04479 0.12454 C -0.06649 0.13774 -0.10364 0.14121 -0.12899 0.13843 C -0.15434 0.13565 -0.17274 0.13102 -0.19705 0.10718 C -0.22135 0.08334 -0.25851 0.01829 -0.27465 -0.00509 " pathEditMode="relative" rAng="0" ptsTypes="aaaaaa">
                                      <p:cBhvr>
                                        <p:cTn id="33" dur="2000" fill="hold"/>
                                        <p:tgtEl>
                                          <p:spTgt spid="1435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3" y="6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43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43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143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43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43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143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43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43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143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143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143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143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47" grpId="0"/>
      <p:bldP spid="14348" grpId="0"/>
      <p:bldP spid="14348" grpId="1"/>
      <p:bldP spid="14349" grpId="0"/>
      <p:bldP spid="14350" grpId="0"/>
      <p:bldP spid="14350" grpId="1"/>
      <p:bldP spid="14351" grpId="0" animBg="1"/>
      <p:bldP spid="14352" grpId="0" animBg="1"/>
      <p:bldP spid="14353" grpId="0"/>
      <p:bldP spid="1435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11560" y="1772816"/>
            <a:ext cx="777686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 smtClean="0">
                <a:solidFill>
                  <a:srgbClr val="966400"/>
                </a:solidFill>
                <a:latin typeface="Georgia" pitchFamily="18" charset="0"/>
              </a:rPr>
              <a:t>1.Сформулируйте план действий при решении уравнений </a:t>
            </a:r>
            <a:endParaRPr lang="ru-RU" sz="2000" b="1" dirty="0">
              <a:solidFill>
                <a:srgbClr val="966400"/>
              </a:solidFill>
              <a:latin typeface="Georgia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611560" y="2668850"/>
            <a:ext cx="630974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000" b="1" dirty="0" smtClean="0">
                <a:solidFill>
                  <a:srgbClr val="966400"/>
                </a:solidFill>
                <a:latin typeface="Georgia" pitchFamily="18" charset="0"/>
              </a:rPr>
              <a:t>2.Сравните с правилом на стр. 131 учебника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683568" y="3284984"/>
            <a:ext cx="719299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>
                <a:solidFill>
                  <a:srgbClr val="966400"/>
                </a:solidFill>
                <a:latin typeface="Georgia" pitchFamily="18" charset="0"/>
              </a:rPr>
              <a:t>3.Самостоятельная работа.</a:t>
            </a:r>
          </a:p>
          <a:p>
            <a:r>
              <a:rPr lang="ru-RU" b="1" dirty="0" smtClean="0">
                <a:solidFill>
                  <a:srgbClr val="966400"/>
                </a:solidFill>
                <a:latin typeface="Georgia" pitchFamily="18" charset="0"/>
              </a:rPr>
              <a:t>Выберите уровень сложности задания и выполните его.</a:t>
            </a:r>
            <a:endParaRPr lang="ru-RU" dirty="0"/>
          </a:p>
        </p:txBody>
      </p:sp>
      <p:sp>
        <p:nvSpPr>
          <p:cNvPr id="5" name="Управляющая кнопка: настраиваемая 4">
            <a:hlinkClick r:id="rId2" action="ppaction://hlinkfile" highlightClick="1"/>
          </p:cNvPr>
          <p:cNvSpPr/>
          <p:nvPr/>
        </p:nvSpPr>
        <p:spPr>
          <a:xfrm>
            <a:off x="7956376" y="3861048"/>
            <a:ext cx="360040" cy="288032"/>
          </a:xfrm>
          <a:prstGeom prst="actionButtonBlank">
            <a:avLst/>
          </a:prstGeom>
          <a:solidFill>
            <a:srgbClr val="966400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63688" y="1340768"/>
            <a:ext cx="558358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800" b="1" i="1" u="sng" dirty="0" smtClean="0">
                <a:solidFill>
                  <a:srgbClr val="966400"/>
                </a:solidFill>
                <a:latin typeface="Georgia" pitchFamily="18" charset="0"/>
              </a:rPr>
              <a:t>Подведение  итогов  урока </a:t>
            </a:r>
            <a:endParaRPr lang="ru-RU" sz="2800" i="1" u="sng" dirty="0">
              <a:solidFill>
                <a:srgbClr val="966400"/>
              </a:solidFill>
              <a:latin typeface="Georgia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899592" y="1916832"/>
            <a:ext cx="7488832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 smtClean="0">
                <a:solidFill>
                  <a:srgbClr val="966400"/>
                </a:solidFill>
                <a:latin typeface="Georgia" pitchFamily="18" charset="0"/>
              </a:rPr>
              <a:t>Что называется уравнением? </a:t>
            </a:r>
            <a:br>
              <a:rPr lang="ru-RU" sz="2000" b="1" dirty="0" smtClean="0">
                <a:solidFill>
                  <a:srgbClr val="966400"/>
                </a:solidFill>
                <a:latin typeface="Georgia" pitchFamily="18" charset="0"/>
              </a:rPr>
            </a:br>
            <a:endParaRPr lang="ru-RU" sz="2000" b="1" dirty="0" smtClean="0">
              <a:solidFill>
                <a:srgbClr val="966400"/>
              </a:solidFill>
              <a:latin typeface="Georgia" pitchFamily="18" charset="0"/>
            </a:endParaRPr>
          </a:p>
          <a:p>
            <a:r>
              <a:rPr lang="ru-RU" sz="2000" b="1" dirty="0" smtClean="0">
                <a:solidFill>
                  <a:srgbClr val="966400"/>
                </a:solidFill>
                <a:latin typeface="Georgia" pitchFamily="18" charset="0"/>
              </a:rPr>
              <a:t>Что называется корнем уравнения?</a:t>
            </a:r>
            <a:br>
              <a:rPr lang="ru-RU" sz="2000" b="1" dirty="0" smtClean="0">
                <a:solidFill>
                  <a:srgbClr val="966400"/>
                </a:solidFill>
                <a:latin typeface="Georgia" pitchFamily="18" charset="0"/>
              </a:rPr>
            </a:br>
            <a:endParaRPr lang="ru-RU" sz="2000" b="1" dirty="0" smtClean="0">
              <a:solidFill>
                <a:srgbClr val="966400"/>
              </a:solidFill>
              <a:latin typeface="Georgia" pitchFamily="18" charset="0"/>
            </a:endParaRPr>
          </a:p>
          <a:p>
            <a:r>
              <a:rPr lang="ru-RU" sz="2000" b="1" dirty="0" smtClean="0">
                <a:solidFill>
                  <a:srgbClr val="966400"/>
                </a:solidFill>
                <a:latin typeface="Georgia" pitchFamily="18" charset="0"/>
              </a:rPr>
              <a:t> Что значит решить уравнение?</a:t>
            </a:r>
            <a:br>
              <a:rPr lang="ru-RU" sz="2000" b="1" dirty="0" smtClean="0">
                <a:solidFill>
                  <a:srgbClr val="966400"/>
                </a:solidFill>
                <a:latin typeface="Georgia" pitchFamily="18" charset="0"/>
              </a:rPr>
            </a:br>
            <a:endParaRPr lang="ru-RU" sz="2000" b="1" dirty="0" smtClean="0">
              <a:solidFill>
                <a:srgbClr val="966400"/>
              </a:solidFill>
              <a:latin typeface="Georgia" pitchFamily="18" charset="0"/>
            </a:endParaRPr>
          </a:p>
          <a:p>
            <a:r>
              <a:rPr lang="ru-RU" sz="2000" b="1" dirty="0" smtClean="0">
                <a:solidFill>
                  <a:srgbClr val="966400"/>
                </a:solidFill>
                <a:latin typeface="Georgia" pitchFamily="18" charset="0"/>
              </a:rPr>
              <a:t> Что нового было на уроке? (Свойства уравнений) </a:t>
            </a:r>
            <a:br>
              <a:rPr lang="ru-RU" sz="2000" b="1" dirty="0" smtClean="0">
                <a:solidFill>
                  <a:srgbClr val="966400"/>
                </a:solidFill>
                <a:latin typeface="Georgia" pitchFamily="18" charset="0"/>
              </a:rPr>
            </a:br>
            <a:r>
              <a:rPr lang="ru-RU" sz="2000" b="1" dirty="0" smtClean="0">
                <a:solidFill>
                  <a:srgbClr val="966400"/>
                </a:solidFill>
                <a:latin typeface="Georgia" pitchFamily="18" charset="0"/>
              </a:rPr>
              <a:t/>
            </a:r>
            <a:br>
              <a:rPr lang="ru-RU" sz="2000" b="1" dirty="0" smtClean="0">
                <a:solidFill>
                  <a:srgbClr val="966400"/>
                </a:solidFill>
                <a:latin typeface="Georgia" pitchFamily="18" charset="0"/>
              </a:rPr>
            </a:br>
            <a:r>
              <a:rPr lang="ru-RU" sz="2000" b="1" dirty="0" smtClean="0">
                <a:solidFill>
                  <a:srgbClr val="966400"/>
                </a:solidFill>
                <a:latin typeface="Georgia" pitchFamily="18" charset="0"/>
              </a:rPr>
              <a:t>Сформулируйте свойства уравнений.</a:t>
            </a:r>
            <a:endParaRPr lang="ru-RU" sz="2000" b="1" dirty="0">
              <a:solidFill>
                <a:srgbClr val="966400"/>
              </a:solidFill>
              <a:latin typeface="Georgia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755576" y="4941168"/>
            <a:ext cx="784887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i="1" dirty="0" smtClean="0">
                <a:solidFill>
                  <a:srgbClr val="BC0000"/>
                </a:solidFill>
                <a:latin typeface="Georgia" pitchFamily="18" charset="0"/>
              </a:rPr>
              <a:t>Ребята, давайте составим </a:t>
            </a:r>
            <a:r>
              <a:rPr lang="ru-RU" b="1" i="1" dirty="0" err="1" smtClean="0">
                <a:solidFill>
                  <a:srgbClr val="BC0000"/>
                </a:solidFill>
                <a:latin typeface="Georgia" pitchFamily="18" charset="0"/>
              </a:rPr>
              <a:t>синквейн</a:t>
            </a:r>
            <a:r>
              <a:rPr lang="ru-RU" b="1" i="1" dirty="0" smtClean="0">
                <a:solidFill>
                  <a:srgbClr val="BC0000"/>
                </a:solidFill>
                <a:latin typeface="Georgia" pitchFamily="18" charset="0"/>
              </a:rPr>
              <a:t> на тему «Уравнения». </a:t>
            </a:r>
            <a:endParaRPr lang="ru-RU" b="1" i="1" dirty="0">
              <a:solidFill>
                <a:srgbClr val="BC0000"/>
              </a:solidFill>
              <a:latin typeface="Georg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221168" y="1484784"/>
            <a:ext cx="404469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800" b="1" i="1" u="sng" dirty="0" smtClean="0">
                <a:solidFill>
                  <a:srgbClr val="966400"/>
                </a:solidFill>
                <a:latin typeface="Georgia" pitchFamily="18" charset="0"/>
              </a:rPr>
              <a:t>Домашнее задание.</a:t>
            </a:r>
            <a:endParaRPr lang="ru-RU" sz="28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1043608" y="2119496"/>
            <a:ext cx="7416824" cy="2677656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r>
              <a:rPr lang="ru-RU" sz="2400" dirty="0" smtClean="0">
                <a:solidFill>
                  <a:srgbClr val="966400"/>
                </a:solidFill>
                <a:latin typeface="Georgia" pitchFamily="18" charset="0"/>
              </a:rPr>
              <a:t>1. п. 19; правило на стр. 131; </a:t>
            </a:r>
          </a:p>
          <a:p>
            <a:r>
              <a:rPr lang="ru-RU" sz="2400" dirty="0" smtClean="0">
                <a:solidFill>
                  <a:srgbClr val="966400"/>
                </a:solidFill>
                <a:latin typeface="Georgia" pitchFamily="18" charset="0"/>
              </a:rPr>
              <a:t>2. № 580; 570(г); 582(а) </a:t>
            </a:r>
          </a:p>
          <a:p>
            <a:endParaRPr lang="ru-RU" sz="2400" dirty="0" smtClean="0">
              <a:solidFill>
                <a:srgbClr val="966400"/>
              </a:solidFill>
              <a:latin typeface="Georgia" pitchFamily="18" charset="0"/>
            </a:endParaRPr>
          </a:p>
          <a:p>
            <a:r>
              <a:rPr lang="ru-RU" sz="2400" dirty="0" smtClean="0">
                <a:solidFill>
                  <a:srgbClr val="966400"/>
                </a:solidFill>
                <a:latin typeface="Georgia" pitchFamily="18" charset="0"/>
              </a:rPr>
              <a:t>3. </a:t>
            </a:r>
            <a:r>
              <a:rPr lang="ru-RU" sz="2400" u="sng" dirty="0" smtClean="0">
                <a:solidFill>
                  <a:srgbClr val="966400"/>
                </a:solidFill>
                <a:latin typeface="Georgia" pitchFamily="18" charset="0"/>
              </a:rPr>
              <a:t>Дополнительное задание: </a:t>
            </a:r>
          </a:p>
          <a:p>
            <a:r>
              <a:rPr lang="ru-RU" sz="2400" dirty="0" smtClean="0">
                <a:solidFill>
                  <a:srgbClr val="966400"/>
                </a:solidFill>
                <a:latin typeface="Georgia" pitchFamily="18" charset="0"/>
              </a:rPr>
              <a:t>составьте уравнение и решите его, используя правило переноса слагаемых из одной части уравнения в другую. </a:t>
            </a:r>
            <a:endParaRPr lang="ru-RU" sz="2400" dirty="0">
              <a:solidFill>
                <a:srgbClr val="966400"/>
              </a:solidFill>
              <a:latin typeface="Georg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27584" y="1340768"/>
            <a:ext cx="386836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i="1" u="sng" dirty="0" smtClean="0">
                <a:solidFill>
                  <a:srgbClr val="966400"/>
                </a:solidFill>
                <a:latin typeface="Georgia" pitchFamily="18" charset="0"/>
              </a:rPr>
              <a:t>Устные упражнения </a:t>
            </a:r>
            <a:endParaRPr lang="ru-RU" sz="2400" b="1" i="1" u="sng" dirty="0">
              <a:solidFill>
                <a:srgbClr val="966400"/>
              </a:solidFill>
              <a:latin typeface="Georgia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899592" y="2060848"/>
            <a:ext cx="201208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 smtClean="0">
                <a:solidFill>
                  <a:srgbClr val="006600"/>
                </a:solidFill>
              </a:rPr>
              <a:t>1)   - 25 + 13  =</a:t>
            </a:r>
            <a:endParaRPr lang="ru-RU" sz="2400" b="1" dirty="0">
              <a:solidFill>
                <a:srgbClr val="006600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899592" y="2564904"/>
            <a:ext cx="201208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 smtClean="0">
                <a:solidFill>
                  <a:srgbClr val="006600"/>
                </a:solidFill>
              </a:rPr>
              <a:t>2)   - 13 + 25  =</a:t>
            </a:r>
            <a:endParaRPr lang="ru-RU" sz="2400" b="1" dirty="0">
              <a:solidFill>
                <a:srgbClr val="006600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899592" y="3068960"/>
            <a:ext cx="201208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 smtClean="0">
                <a:solidFill>
                  <a:srgbClr val="006600"/>
                </a:solidFill>
              </a:rPr>
              <a:t>3)  - 12 – 41  = </a:t>
            </a:r>
            <a:endParaRPr lang="ru-RU" sz="2400" b="1" dirty="0">
              <a:solidFill>
                <a:srgbClr val="006600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903522" y="3573016"/>
            <a:ext cx="196239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 smtClean="0">
                <a:solidFill>
                  <a:srgbClr val="006600"/>
                </a:solidFill>
              </a:rPr>
              <a:t>4)  5 · ( - 2х)  =</a:t>
            </a:r>
            <a:endParaRPr lang="ru-RU" sz="2400" b="1" dirty="0">
              <a:solidFill>
                <a:srgbClr val="006600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5004048" y="2060848"/>
            <a:ext cx="218200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 smtClean="0">
                <a:solidFill>
                  <a:srgbClr val="006600"/>
                </a:solidFill>
              </a:rPr>
              <a:t>5)   4 </a:t>
            </a:r>
            <a:r>
              <a:rPr lang="ru-RU" sz="2400" b="1" dirty="0" err="1" smtClean="0">
                <a:solidFill>
                  <a:srgbClr val="006600"/>
                </a:solidFill>
              </a:rPr>
              <a:t>х</a:t>
            </a:r>
            <a:r>
              <a:rPr lang="ru-RU" sz="2400" b="1" dirty="0" smtClean="0">
                <a:solidFill>
                  <a:srgbClr val="006600"/>
                </a:solidFill>
              </a:rPr>
              <a:t> + 13 </a:t>
            </a:r>
            <a:r>
              <a:rPr lang="ru-RU" sz="2400" b="1" dirty="0" err="1" smtClean="0">
                <a:solidFill>
                  <a:srgbClr val="006600"/>
                </a:solidFill>
              </a:rPr>
              <a:t>х</a:t>
            </a:r>
            <a:r>
              <a:rPr lang="ru-RU" sz="2400" b="1" dirty="0" smtClean="0">
                <a:solidFill>
                  <a:srgbClr val="006600"/>
                </a:solidFill>
              </a:rPr>
              <a:t>   =</a:t>
            </a:r>
            <a:endParaRPr lang="ru-RU" sz="2400" b="1" dirty="0">
              <a:solidFill>
                <a:srgbClr val="006600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5004048" y="2636912"/>
            <a:ext cx="234551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 smtClean="0">
                <a:solidFill>
                  <a:srgbClr val="006600"/>
                </a:solidFill>
              </a:rPr>
              <a:t>6)   7 </a:t>
            </a:r>
            <a:r>
              <a:rPr lang="ru-RU" sz="2400" b="1" dirty="0" err="1" smtClean="0">
                <a:solidFill>
                  <a:srgbClr val="006600"/>
                </a:solidFill>
              </a:rPr>
              <a:t>х</a:t>
            </a:r>
            <a:r>
              <a:rPr lang="ru-RU" sz="2400" b="1" dirty="0" smtClean="0">
                <a:solidFill>
                  <a:srgbClr val="006600"/>
                </a:solidFill>
              </a:rPr>
              <a:t> + 2 </a:t>
            </a:r>
            <a:r>
              <a:rPr lang="ru-RU" sz="2400" b="1" dirty="0" err="1" smtClean="0">
                <a:solidFill>
                  <a:srgbClr val="006600"/>
                </a:solidFill>
              </a:rPr>
              <a:t>х</a:t>
            </a:r>
            <a:r>
              <a:rPr lang="ru-RU" sz="2400" b="1" dirty="0" smtClean="0">
                <a:solidFill>
                  <a:srgbClr val="006600"/>
                </a:solidFill>
              </a:rPr>
              <a:t> - 9  =</a:t>
            </a:r>
            <a:endParaRPr lang="ru-RU" sz="2400" b="1" dirty="0">
              <a:solidFill>
                <a:srgbClr val="006600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5004048" y="3140968"/>
            <a:ext cx="249940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 smtClean="0">
                <a:solidFill>
                  <a:srgbClr val="006600"/>
                </a:solidFill>
              </a:rPr>
              <a:t>7)   2,5 </a:t>
            </a:r>
            <a:r>
              <a:rPr lang="ru-RU" sz="2400" b="1" dirty="0" err="1" smtClean="0">
                <a:solidFill>
                  <a:srgbClr val="006600"/>
                </a:solidFill>
              </a:rPr>
              <a:t>х</a:t>
            </a:r>
            <a:r>
              <a:rPr lang="ru-RU" sz="2400" b="1" dirty="0" smtClean="0">
                <a:solidFill>
                  <a:srgbClr val="006600"/>
                </a:solidFill>
              </a:rPr>
              <a:t> · 2 – 7х  =</a:t>
            </a:r>
            <a:endParaRPr lang="ru-RU" sz="2400" b="1" dirty="0">
              <a:solidFill>
                <a:srgbClr val="0066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/>
      <p:bldP spid="7" grpId="0"/>
      <p:bldP spid="8" grpId="0"/>
      <p:bldP spid="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27584" y="1340768"/>
            <a:ext cx="386836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i="1" u="sng" dirty="0" smtClean="0">
                <a:solidFill>
                  <a:srgbClr val="966400"/>
                </a:solidFill>
                <a:latin typeface="Georgia" pitchFamily="18" charset="0"/>
              </a:rPr>
              <a:t>Устные упражнения </a:t>
            </a:r>
            <a:endParaRPr lang="ru-RU" sz="2400" b="1" i="1" u="sng" dirty="0">
              <a:solidFill>
                <a:srgbClr val="966400"/>
              </a:solidFill>
              <a:latin typeface="Georgia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899592" y="2060848"/>
            <a:ext cx="255550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 smtClean="0">
                <a:solidFill>
                  <a:srgbClr val="006600"/>
                </a:solidFill>
              </a:rPr>
              <a:t>1)   - 25 + 13  = </a:t>
            </a:r>
            <a:r>
              <a:rPr lang="ru-RU" sz="2400" b="1" dirty="0" smtClean="0">
                <a:solidFill>
                  <a:srgbClr val="FF0000"/>
                </a:solidFill>
              </a:rPr>
              <a:t>- 12</a:t>
            </a:r>
            <a:endParaRPr lang="ru-RU" sz="2400" b="1" dirty="0">
              <a:solidFill>
                <a:srgbClr val="FF0000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899592" y="2564904"/>
            <a:ext cx="239200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 smtClean="0">
                <a:solidFill>
                  <a:srgbClr val="006600"/>
                </a:solidFill>
              </a:rPr>
              <a:t>2)   - 13 + 25  =</a:t>
            </a:r>
            <a:r>
              <a:rPr lang="ru-RU" sz="2400" b="1" dirty="0" smtClean="0">
                <a:solidFill>
                  <a:srgbClr val="966400"/>
                </a:solidFill>
              </a:rPr>
              <a:t> </a:t>
            </a:r>
            <a:r>
              <a:rPr lang="ru-RU" sz="2400" b="1" dirty="0" smtClean="0">
                <a:solidFill>
                  <a:srgbClr val="FF0000"/>
                </a:solidFill>
              </a:rPr>
              <a:t>12</a:t>
            </a:r>
            <a:endParaRPr lang="ru-RU" sz="2400" b="1" dirty="0">
              <a:solidFill>
                <a:srgbClr val="FF0000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899592" y="3068960"/>
            <a:ext cx="248657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 smtClean="0">
                <a:solidFill>
                  <a:srgbClr val="006600"/>
                </a:solidFill>
              </a:rPr>
              <a:t>3)  - 12 – 41  = </a:t>
            </a:r>
            <a:r>
              <a:rPr lang="ru-RU" sz="2400" b="1" dirty="0" smtClean="0">
                <a:solidFill>
                  <a:srgbClr val="FF0000"/>
                </a:solidFill>
              </a:rPr>
              <a:t>- 53</a:t>
            </a:r>
            <a:endParaRPr lang="ru-RU" sz="2400" b="1" dirty="0">
              <a:solidFill>
                <a:srgbClr val="FF0000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903522" y="3573016"/>
            <a:ext cx="271580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 smtClean="0">
                <a:solidFill>
                  <a:srgbClr val="006600"/>
                </a:solidFill>
              </a:rPr>
              <a:t>4)  5 · ( - 2х)  = </a:t>
            </a:r>
            <a:r>
              <a:rPr lang="ru-RU" sz="2400" b="1" dirty="0" smtClean="0">
                <a:solidFill>
                  <a:srgbClr val="FF0000"/>
                </a:solidFill>
              </a:rPr>
              <a:t>- 10 </a:t>
            </a:r>
            <a:r>
              <a:rPr lang="ru-RU" sz="2400" b="1" dirty="0" err="1" smtClean="0">
                <a:solidFill>
                  <a:srgbClr val="FF0000"/>
                </a:solidFill>
              </a:rPr>
              <a:t>х</a:t>
            </a:r>
            <a:endParaRPr lang="ru-RU" sz="2400" b="1" dirty="0">
              <a:solidFill>
                <a:srgbClr val="FF0000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5004048" y="2060848"/>
            <a:ext cx="277191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 smtClean="0">
                <a:solidFill>
                  <a:srgbClr val="006600"/>
                </a:solidFill>
              </a:rPr>
              <a:t>5)   4 </a:t>
            </a:r>
            <a:r>
              <a:rPr lang="ru-RU" sz="2400" b="1" dirty="0" err="1" smtClean="0">
                <a:solidFill>
                  <a:srgbClr val="006600"/>
                </a:solidFill>
              </a:rPr>
              <a:t>х</a:t>
            </a:r>
            <a:r>
              <a:rPr lang="ru-RU" sz="2400" b="1" dirty="0" smtClean="0">
                <a:solidFill>
                  <a:srgbClr val="006600"/>
                </a:solidFill>
              </a:rPr>
              <a:t> + 13 </a:t>
            </a:r>
            <a:r>
              <a:rPr lang="ru-RU" sz="2400" b="1" dirty="0" err="1" smtClean="0">
                <a:solidFill>
                  <a:srgbClr val="006600"/>
                </a:solidFill>
              </a:rPr>
              <a:t>х</a:t>
            </a:r>
            <a:r>
              <a:rPr lang="ru-RU" sz="2400" b="1" dirty="0" smtClean="0">
                <a:solidFill>
                  <a:srgbClr val="006600"/>
                </a:solidFill>
              </a:rPr>
              <a:t>   = </a:t>
            </a:r>
            <a:r>
              <a:rPr lang="ru-RU" sz="2400" b="1" dirty="0" smtClean="0">
                <a:solidFill>
                  <a:srgbClr val="FF0000"/>
                </a:solidFill>
              </a:rPr>
              <a:t>17 </a:t>
            </a:r>
            <a:r>
              <a:rPr lang="ru-RU" sz="2400" b="1" dirty="0" err="1" smtClean="0">
                <a:solidFill>
                  <a:srgbClr val="FF0000"/>
                </a:solidFill>
              </a:rPr>
              <a:t>х</a:t>
            </a:r>
            <a:endParaRPr lang="ru-RU" sz="2400" b="1" dirty="0">
              <a:solidFill>
                <a:srgbClr val="FF0000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5004048" y="2636912"/>
            <a:ext cx="316785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 smtClean="0">
                <a:solidFill>
                  <a:srgbClr val="006600"/>
                </a:solidFill>
              </a:rPr>
              <a:t>6)   7 </a:t>
            </a:r>
            <a:r>
              <a:rPr lang="ru-RU" sz="2400" b="1" dirty="0" err="1" smtClean="0">
                <a:solidFill>
                  <a:srgbClr val="006600"/>
                </a:solidFill>
              </a:rPr>
              <a:t>х</a:t>
            </a:r>
            <a:r>
              <a:rPr lang="ru-RU" sz="2400" b="1" dirty="0" smtClean="0">
                <a:solidFill>
                  <a:srgbClr val="006600"/>
                </a:solidFill>
              </a:rPr>
              <a:t> + 2 </a:t>
            </a:r>
            <a:r>
              <a:rPr lang="ru-RU" sz="2400" b="1" dirty="0" err="1" smtClean="0">
                <a:solidFill>
                  <a:srgbClr val="006600"/>
                </a:solidFill>
              </a:rPr>
              <a:t>х</a:t>
            </a:r>
            <a:r>
              <a:rPr lang="ru-RU" sz="2400" b="1" dirty="0" smtClean="0">
                <a:solidFill>
                  <a:srgbClr val="006600"/>
                </a:solidFill>
              </a:rPr>
              <a:t> - 9  = </a:t>
            </a:r>
            <a:r>
              <a:rPr lang="ru-RU" sz="2400" b="1" dirty="0" smtClean="0">
                <a:solidFill>
                  <a:srgbClr val="FF0000"/>
                </a:solidFill>
              </a:rPr>
              <a:t>9 </a:t>
            </a:r>
            <a:r>
              <a:rPr lang="ru-RU" sz="2400" b="1" dirty="0" err="1" smtClean="0">
                <a:solidFill>
                  <a:srgbClr val="FF0000"/>
                </a:solidFill>
              </a:rPr>
              <a:t>х</a:t>
            </a:r>
            <a:r>
              <a:rPr lang="ru-RU" sz="2400" b="1" dirty="0" smtClean="0">
                <a:solidFill>
                  <a:srgbClr val="FF0000"/>
                </a:solidFill>
              </a:rPr>
              <a:t> - 9</a:t>
            </a:r>
            <a:endParaRPr lang="ru-RU" sz="2400" b="1" dirty="0">
              <a:solidFill>
                <a:srgbClr val="FF0000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5004048" y="3140968"/>
            <a:ext cx="309732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 smtClean="0">
                <a:solidFill>
                  <a:srgbClr val="006600"/>
                </a:solidFill>
              </a:rPr>
              <a:t>7)   2,5 </a:t>
            </a:r>
            <a:r>
              <a:rPr lang="ru-RU" sz="2400" b="1" dirty="0" err="1" smtClean="0">
                <a:solidFill>
                  <a:srgbClr val="006600"/>
                </a:solidFill>
              </a:rPr>
              <a:t>х</a:t>
            </a:r>
            <a:r>
              <a:rPr lang="ru-RU" sz="2400" b="1" dirty="0" smtClean="0">
                <a:solidFill>
                  <a:srgbClr val="006600"/>
                </a:solidFill>
              </a:rPr>
              <a:t> · 2 – 7х  = </a:t>
            </a:r>
            <a:r>
              <a:rPr lang="ru-RU" sz="2400" b="1" dirty="0" smtClean="0">
                <a:solidFill>
                  <a:srgbClr val="FF0000"/>
                </a:solidFill>
              </a:rPr>
              <a:t>- 2 </a:t>
            </a:r>
            <a:r>
              <a:rPr lang="ru-RU" sz="2400" b="1" dirty="0" err="1" smtClean="0">
                <a:solidFill>
                  <a:srgbClr val="FF0000"/>
                </a:solidFill>
              </a:rPr>
              <a:t>х</a:t>
            </a:r>
            <a:endParaRPr lang="ru-RU" sz="24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59632" y="1844824"/>
            <a:ext cx="691276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ru-RU" sz="2800" b="1" i="1" dirty="0" smtClean="0">
              <a:solidFill>
                <a:srgbClr val="966400"/>
              </a:solidFill>
              <a:latin typeface="Georgia" pitchFamily="18" charset="0"/>
            </a:endParaRPr>
          </a:p>
          <a:p>
            <a:pPr algn="ctr"/>
            <a:r>
              <a:rPr lang="ru-RU" sz="4400" b="1" i="1" dirty="0" smtClean="0">
                <a:ln>
                  <a:solidFill>
                    <a:schemeClr val="accent2"/>
                  </a:solidFill>
                </a:ln>
                <a:solidFill>
                  <a:srgbClr val="966400"/>
                </a:solidFill>
                <a:latin typeface="Georgia" pitchFamily="18" charset="0"/>
              </a:rPr>
              <a:t>Работа в группах</a:t>
            </a:r>
            <a:endParaRPr lang="ru-RU" sz="4400" b="1" i="1" dirty="0">
              <a:ln>
                <a:solidFill>
                  <a:schemeClr val="accent2"/>
                </a:solidFill>
              </a:ln>
              <a:solidFill>
                <a:srgbClr val="966400"/>
              </a:solidFill>
              <a:latin typeface="Georg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411760" y="5301208"/>
            <a:ext cx="52245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>
                <a:solidFill>
                  <a:srgbClr val="966400"/>
                </a:solidFill>
                <a:latin typeface="Georgia" pitchFamily="18" charset="0"/>
              </a:rPr>
              <a:t>Сгруппируйте по некоторому критерию </a:t>
            </a:r>
            <a:endParaRPr lang="ru-RU" b="1" dirty="0">
              <a:solidFill>
                <a:srgbClr val="966400"/>
              </a:solidFill>
              <a:latin typeface="Georgia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115616" y="2483604"/>
            <a:ext cx="17281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rgbClr val="C00000"/>
                </a:solidFill>
              </a:rPr>
              <a:t>1)  </a:t>
            </a:r>
            <a:r>
              <a:rPr lang="ru-RU" dirty="0" smtClean="0"/>
              <a:t>3х + 5  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3203848" y="1979548"/>
            <a:ext cx="163378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>
                <a:solidFill>
                  <a:srgbClr val="C00000"/>
                </a:solidFill>
              </a:rPr>
              <a:t>2)  </a:t>
            </a:r>
            <a:r>
              <a:rPr lang="ru-RU" dirty="0" smtClean="0"/>
              <a:t>-4а + 5 = 7</a:t>
            </a: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5436096" y="2195572"/>
            <a:ext cx="117852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>
                <a:solidFill>
                  <a:srgbClr val="C00000"/>
                </a:solidFill>
              </a:rPr>
              <a:t>5) </a:t>
            </a:r>
            <a:r>
              <a:rPr lang="ru-RU" dirty="0" smtClean="0"/>
              <a:t>-9а + 4</a:t>
            </a:r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1475656" y="3419708"/>
            <a:ext cx="134524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>
                <a:solidFill>
                  <a:srgbClr val="C00000"/>
                </a:solidFill>
              </a:rPr>
              <a:t>6) </a:t>
            </a:r>
            <a:r>
              <a:rPr lang="ru-RU" dirty="0" smtClean="0"/>
              <a:t>13х = 52</a:t>
            </a:r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6588224" y="3491716"/>
            <a:ext cx="116570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>
                <a:solidFill>
                  <a:srgbClr val="C00000"/>
                </a:solidFill>
              </a:rPr>
              <a:t>3) </a:t>
            </a:r>
            <a:r>
              <a:rPr lang="ru-RU" dirty="0" smtClean="0"/>
              <a:t> - </a:t>
            </a:r>
            <a:r>
              <a:rPr lang="ru-RU" dirty="0" err="1" smtClean="0"/>
              <a:t>х</a:t>
            </a:r>
            <a:r>
              <a:rPr lang="ru-RU" dirty="0" smtClean="0"/>
              <a:t> + 5</a:t>
            </a:r>
            <a:endParaRPr lang="ru-RU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3635896" y="3779748"/>
            <a:ext cx="187220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solidFill>
                  <a:srgbClr val="C00000"/>
                </a:solidFill>
              </a:rPr>
              <a:t>4) </a:t>
            </a:r>
            <a:r>
              <a:rPr lang="ru-RU" dirty="0" smtClean="0"/>
              <a:t>5х – 6 = 19</a:t>
            </a:r>
            <a:endParaRPr lang="ru-RU" dirty="0"/>
          </a:p>
        </p:txBody>
      </p:sp>
      <p:sp>
        <p:nvSpPr>
          <p:cNvPr id="10" name="TextBox 9"/>
          <p:cNvSpPr txBox="1"/>
          <p:nvPr/>
        </p:nvSpPr>
        <p:spPr>
          <a:xfrm>
            <a:off x="1043608" y="4581128"/>
            <a:ext cx="30957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>
                <a:solidFill>
                  <a:srgbClr val="966400"/>
                </a:solidFill>
                <a:latin typeface="Georgia" pitchFamily="18" charset="0"/>
              </a:rPr>
              <a:t>Буквенные выражения</a:t>
            </a:r>
            <a:endParaRPr lang="ru-RU" b="1" dirty="0">
              <a:solidFill>
                <a:srgbClr val="966400"/>
              </a:solidFill>
              <a:latin typeface="Georgia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6156646" y="4509120"/>
            <a:ext cx="155683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 smtClean="0">
                <a:solidFill>
                  <a:srgbClr val="966400"/>
                </a:solidFill>
                <a:latin typeface="Georgia" pitchFamily="18" charset="0"/>
              </a:rPr>
              <a:t>Уравнения</a:t>
            </a:r>
            <a:endParaRPr lang="ru-RU" b="1" dirty="0">
              <a:solidFill>
                <a:srgbClr val="966400"/>
              </a:solidFill>
              <a:latin typeface="Georg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781 0.00486 C 0.00243 -0.04742 0.01233 -0.0997 0.0158 -0.12121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" y="-63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0382 0.00254 C 0.18733 -0.0273 0.27101 -0.05714 0.30452 -0.06893 " pathEditMode="relative" rAng="0" ptsTypes="aA"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0" y="-36"/>
                                    </p:animMotion>
                                  </p:childTnLst>
                                </p:cTn>
                              </p:par>
                              <p:par>
                                <p:cTn id="9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798 -0.05228 L -0.57553 -0.16309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92" y="-56"/>
                                    </p:animMotion>
                                  </p:childTnLst>
                                </p:cTn>
                              </p:par>
                              <p:par>
                                <p:cTn id="11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1945 -0.13162 L -0.44236 0.13069 " pathEditMode="relative" rAng="0" ptsTypes="AA">
                                      <p:cBhvr>
                                        <p:cTn id="12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31" y="131"/>
                                    </p:animMotion>
                                  </p:childTnLst>
                                </p:cTn>
                              </p:par>
                              <p:par>
                                <p:cTn id="13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6 -0.01157 L 0.49861 -0.16308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49" y="-76"/>
                                    </p:animMotion>
                                  </p:childTnLst>
                                </p:cTn>
                              </p:par>
                              <p:par>
                                <p:cTn id="15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158 -0.03586 L 0.26788 -0.09415 " pathEditMode="relative" rAng="0" ptsTypes="AA">
                                      <p:cBhvr>
                                        <p:cTn id="16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6" y="-2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  <p:bldP spid="6" grpId="0"/>
      <p:bldP spid="7" grpId="0"/>
      <p:bldP spid="8" grpId="0"/>
      <p:bldP spid="9" grpId="0"/>
      <p:bldP spid="10" grpId="0"/>
      <p:bldP spid="1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59632" y="1844824"/>
            <a:ext cx="691276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ru-RU" sz="2800" b="1" i="1" dirty="0" smtClean="0">
              <a:solidFill>
                <a:srgbClr val="966400"/>
              </a:solidFill>
              <a:latin typeface="Georgia" pitchFamily="18" charset="0"/>
            </a:endParaRPr>
          </a:p>
          <a:p>
            <a:pPr algn="ctr"/>
            <a:r>
              <a:rPr lang="ru-RU" sz="4400" b="1" i="1" dirty="0" smtClean="0">
                <a:ln>
                  <a:solidFill>
                    <a:schemeClr val="accent2"/>
                  </a:solidFill>
                </a:ln>
                <a:solidFill>
                  <a:srgbClr val="966400"/>
                </a:solidFill>
                <a:latin typeface="Georgia" pitchFamily="18" charset="0"/>
              </a:rPr>
              <a:t>Решение уравнений</a:t>
            </a:r>
            <a:endParaRPr lang="ru-RU" sz="4400" b="1" i="1" dirty="0">
              <a:ln>
                <a:solidFill>
                  <a:schemeClr val="accent2"/>
                </a:solidFill>
              </a:ln>
              <a:solidFill>
                <a:srgbClr val="966400"/>
              </a:solidFill>
              <a:latin typeface="Georg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75856" y="1772816"/>
            <a:ext cx="5238328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i="1" dirty="0" smtClean="0">
                <a:solidFill>
                  <a:srgbClr val="966400"/>
                </a:solidFill>
                <a:latin typeface="Georgia" pitchFamily="18" charset="0"/>
              </a:rPr>
              <a:t>Альберт Эйнштейн, один из основателей современной физики, сказал:</a:t>
            </a:r>
          </a:p>
          <a:p>
            <a:pPr algn="just"/>
            <a:r>
              <a:rPr lang="ru-RU" dirty="0" smtClean="0">
                <a:solidFill>
                  <a:srgbClr val="966400"/>
                </a:solidFill>
                <a:latin typeface="Georgia" pitchFamily="18" charset="0"/>
              </a:rPr>
              <a:t> </a:t>
            </a:r>
          </a:p>
          <a:p>
            <a:pPr algn="just"/>
            <a:r>
              <a:rPr lang="ru-RU" b="1" dirty="0" smtClean="0">
                <a:solidFill>
                  <a:srgbClr val="966400"/>
                </a:solidFill>
                <a:latin typeface="Georgia" pitchFamily="18" charset="0"/>
              </a:rPr>
              <a:t>	«Мне приходится делить время между политикой и уравнениями.</a:t>
            </a:r>
          </a:p>
          <a:p>
            <a:pPr algn="just"/>
            <a:r>
              <a:rPr lang="ru-RU" b="1" dirty="0" smtClean="0">
                <a:solidFill>
                  <a:srgbClr val="966400"/>
                </a:solidFill>
                <a:latin typeface="Georgia" pitchFamily="18" charset="0"/>
              </a:rPr>
              <a:t> Однако уравнения, по-моему, гораздо важнее. </a:t>
            </a:r>
          </a:p>
          <a:p>
            <a:pPr algn="just"/>
            <a:r>
              <a:rPr lang="ru-RU" b="1" dirty="0" smtClean="0">
                <a:solidFill>
                  <a:srgbClr val="966400"/>
                </a:solidFill>
                <a:latin typeface="Georgia" pitchFamily="18" charset="0"/>
              </a:rPr>
              <a:t>Политика существует только для данного момента, а уравнения …</a:t>
            </a:r>
            <a:r>
              <a:rPr lang="ru-RU" dirty="0" smtClean="0">
                <a:solidFill>
                  <a:srgbClr val="966400"/>
                </a:solidFill>
                <a:latin typeface="Georgia" pitchFamily="18" charset="0"/>
              </a:rPr>
              <a:t> </a:t>
            </a:r>
            <a:endParaRPr lang="ru-RU" dirty="0">
              <a:solidFill>
                <a:srgbClr val="966400"/>
              </a:solidFill>
              <a:latin typeface="Georgia" pitchFamily="18" charset="0"/>
            </a:endParaRPr>
          </a:p>
        </p:txBody>
      </p:sp>
      <p:pic>
        <p:nvPicPr>
          <p:cNvPr id="4" name="Рисунок 3" descr="http://go4.imgsmail.ru/imgpreview?key=4aa0f59de5db23c4&amp;mb=imgdb_preview_1191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3568" y="1772816"/>
            <a:ext cx="2448272" cy="26642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75856" y="1772816"/>
            <a:ext cx="5238328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i="1" dirty="0" smtClean="0">
                <a:solidFill>
                  <a:srgbClr val="966400"/>
                </a:solidFill>
                <a:latin typeface="Georgia" pitchFamily="18" charset="0"/>
              </a:rPr>
              <a:t>Альберт Эйнштейн, один из основателей современной физики, сказал:</a:t>
            </a:r>
          </a:p>
          <a:p>
            <a:pPr algn="just"/>
            <a:r>
              <a:rPr lang="ru-RU" dirty="0" smtClean="0">
                <a:solidFill>
                  <a:srgbClr val="966400"/>
                </a:solidFill>
                <a:latin typeface="Georgia" pitchFamily="18" charset="0"/>
              </a:rPr>
              <a:t> </a:t>
            </a:r>
          </a:p>
          <a:p>
            <a:pPr algn="just"/>
            <a:r>
              <a:rPr lang="ru-RU" b="1" dirty="0" smtClean="0">
                <a:solidFill>
                  <a:srgbClr val="966400"/>
                </a:solidFill>
                <a:latin typeface="Georgia" pitchFamily="18" charset="0"/>
              </a:rPr>
              <a:t>	«Мне приходится делить время между политикой и уравнениями.</a:t>
            </a:r>
          </a:p>
          <a:p>
            <a:pPr algn="just"/>
            <a:r>
              <a:rPr lang="ru-RU" b="1" dirty="0" smtClean="0">
                <a:solidFill>
                  <a:srgbClr val="966400"/>
                </a:solidFill>
                <a:latin typeface="Georgia" pitchFamily="18" charset="0"/>
              </a:rPr>
              <a:t> Однако уравнения, по-моему, гораздо важнее. </a:t>
            </a:r>
          </a:p>
          <a:p>
            <a:pPr algn="just"/>
            <a:r>
              <a:rPr lang="ru-RU" b="1" dirty="0" smtClean="0">
                <a:solidFill>
                  <a:srgbClr val="966400"/>
                </a:solidFill>
                <a:latin typeface="Georgia" pitchFamily="18" charset="0"/>
              </a:rPr>
              <a:t>Политика существует только для данного момента, а уравнения </a:t>
            </a:r>
            <a:r>
              <a:rPr lang="ru-RU" b="1" u="sng" dirty="0" smtClean="0">
                <a:solidFill>
                  <a:srgbClr val="966400"/>
                </a:solidFill>
                <a:latin typeface="Georgia" pitchFamily="18" charset="0"/>
              </a:rPr>
              <a:t>будут существовать вечно».</a:t>
            </a:r>
            <a:endParaRPr lang="ru-RU" u="sng" dirty="0">
              <a:solidFill>
                <a:srgbClr val="966400"/>
              </a:solidFill>
              <a:latin typeface="Georgia" pitchFamily="18" charset="0"/>
            </a:endParaRPr>
          </a:p>
        </p:txBody>
      </p:sp>
      <p:pic>
        <p:nvPicPr>
          <p:cNvPr id="4" name="Рисунок 3" descr="http://go4.imgsmail.ru/imgpreview?key=4aa0f59de5db23c4&amp;mb=imgdb_preview_1191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3568" y="1772816"/>
            <a:ext cx="2448272" cy="26642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3"/>
          <p:cNvGrpSpPr>
            <a:grpSpLocks/>
          </p:cNvGrpSpPr>
          <p:nvPr/>
        </p:nvGrpSpPr>
        <p:grpSpPr bwMode="auto">
          <a:xfrm>
            <a:off x="899592" y="3284984"/>
            <a:ext cx="7344816" cy="720080"/>
            <a:chOff x="288" y="3203"/>
            <a:chExt cx="5088" cy="511"/>
          </a:xfrm>
        </p:grpSpPr>
        <p:sp>
          <p:nvSpPr>
            <p:cNvPr id="4" name="AutoShape 4"/>
            <p:cNvSpPr>
              <a:spLocks noChangeArrowheads="1"/>
            </p:cNvSpPr>
            <p:nvPr/>
          </p:nvSpPr>
          <p:spPr bwMode="auto">
            <a:xfrm>
              <a:off x="2336" y="3294"/>
              <a:ext cx="745" cy="420"/>
            </a:xfrm>
            <a:prstGeom prst="triangle">
              <a:avLst>
                <a:gd name="adj" fmla="val 48144"/>
              </a:avLst>
            </a:prstGeom>
            <a:gradFill rotWithShape="1">
              <a:gsLst>
                <a:gs pos="0">
                  <a:srgbClr val="66FFFF"/>
                </a:gs>
                <a:gs pos="50000">
                  <a:srgbClr val="00CCFF"/>
                </a:gs>
                <a:gs pos="100000">
                  <a:srgbClr val="66FFFF"/>
                </a:gs>
              </a:gsLst>
              <a:lin ang="18900000" scaled="1"/>
            </a:gradFill>
            <a:ln w="9525">
              <a:miter lim="800000"/>
              <a:headEnd/>
              <a:tailEnd/>
            </a:ln>
            <a:scene3d>
              <a:camera prst="legacyObliqueTopRight"/>
              <a:lightRig rig="legacyFlat3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00CCFF"/>
              </a:extrusionClr>
            </a:sp3d>
          </p:spPr>
          <p:txBody>
            <a:bodyPr wrap="none" anchor="ctr">
              <a:flatTx/>
            </a:bodyPr>
            <a:lstStyle/>
            <a:p>
              <a:endParaRPr lang="ru-RU"/>
            </a:p>
          </p:txBody>
        </p:sp>
        <p:grpSp>
          <p:nvGrpSpPr>
            <p:cNvPr id="3" name="Group 6"/>
            <p:cNvGrpSpPr>
              <a:grpSpLocks/>
            </p:cNvGrpSpPr>
            <p:nvPr/>
          </p:nvGrpSpPr>
          <p:grpSpPr bwMode="auto">
            <a:xfrm>
              <a:off x="288" y="3203"/>
              <a:ext cx="2256" cy="91"/>
              <a:chOff x="240" y="2736"/>
              <a:chExt cx="2256" cy="768"/>
            </a:xfrm>
          </p:grpSpPr>
          <p:sp>
            <p:nvSpPr>
              <p:cNvPr id="10" name="AutoShape 7"/>
              <p:cNvSpPr>
                <a:spLocks noChangeArrowheads="1"/>
              </p:cNvSpPr>
              <p:nvPr/>
            </p:nvSpPr>
            <p:spPr bwMode="auto">
              <a:xfrm rot="5400000">
                <a:off x="1080" y="2088"/>
                <a:ext cx="576" cy="2256"/>
              </a:xfrm>
              <a:prstGeom prst="flowChartDelay">
                <a:avLst/>
              </a:prstGeom>
              <a:solidFill>
                <a:schemeClr val="accent2"/>
              </a:solidFill>
              <a:ln w="9525" algn="ctr">
                <a:solidFill>
                  <a:schemeClr val="tx1"/>
                </a:solidFill>
                <a:prstDash val="sysDot"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" name="Oval 8"/>
              <p:cNvSpPr>
                <a:spLocks noChangeArrowheads="1"/>
              </p:cNvSpPr>
              <p:nvPr/>
            </p:nvSpPr>
            <p:spPr bwMode="auto">
              <a:xfrm>
                <a:off x="240" y="2736"/>
                <a:ext cx="2256" cy="432"/>
              </a:xfrm>
              <a:prstGeom prst="ellipse">
                <a:avLst/>
              </a:prstGeom>
              <a:gradFill rotWithShape="1">
                <a:gsLst>
                  <a:gs pos="0">
                    <a:schemeClr val="accent1"/>
                  </a:gs>
                  <a:gs pos="100000">
                    <a:srgbClr val="0099FF"/>
                  </a:gs>
                </a:gsLst>
                <a:path path="shape">
                  <a:fillToRect l="50000" t="50000" r="50000" b="50000"/>
                </a:path>
              </a:gradFill>
              <a:ln w="12700">
                <a:solidFill>
                  <a:schemeClr val="tx2"/>
                </a:solidFill>
                <a:round/>
                <a:headEnd type="none" w="lg" len="lg"/>
                <a:tailEnd type="none" w="lg" len="lg"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</p:grpSp>
        <p:grpSp>
          <p:nvGrpSpPr>
            <p:cNvPr id="5" name="Group 9"/>
            <p:cNvGrpSpPr>
              <a:grpSpLocks/>
            </p:cNvGrpSpPr>
            <p:nvPr/>
          </p:nvGrpSpPr>
          <p:grpSpPr bwMode="auto">
            <a:xfrm>
              <a:off x="3120" y="3203"/>
              <a:ext cx="2256" cy="91"/>
              <a:chOff x="240" y="2736"/>
              <a:chExt cx="2256" cy="768"/>
            </a:xfrm>
          </p:grpSpPr>
          <p:sp>
            <p:nvSpPr>
              <p:cNvPr id="8" name="AutoShape 10"/>
              <p:cNvSpPr>
                <a:spLocks noChangeArrowheads="1"/>
              </p:cNvSpPr>
              <p:nvPr/>
            </p:nvSpPr>
            <p:spPr bwMode="auto">
              <a:xfrm rot="5400000">
                <a:off x="1080" y="2088"/>
                <a:ext cx="576" cy="2256"/>
              </a:xfrm>
              <a:prstGeom prst="flowChartDelay">
                <a:avLst/>
              </a:prstGeom>
              <a:solidFill>
                <a:schemeClr val="accent2"/>
              </a:solidFill>
              <a:ln w="9525" algn="ctr">
                <a:solidFill>
                  <a:schemeClr val="tx1"/>
                </a:solidFill>
                <a:prstDash val="sysDot"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9" name="Oval 11"/>
              <p:cNvSpPr>
                <a:spLocks noChangeArrowheads="1"/>
              </p:cNvSpPr>
              <p:nvPr/>
            </p:nvSpPr>
            <p:spPr bwMode="auto">
              <a:xfrm>
                <a:off x="240" y="2736"/>
                <a:ext cx="2256" cy="432"/>
              </a:xfrm>
              <a:prstGeom prst="ellipse">
                <a:avLst/>
              </a:prstGeom>
              <a:gradFill rotWithShape="1">
                <a:gsLst>
                  <a:gs pos="0">
                    <a:schemeClr val="accent1"/>
                  </a:gs>
                  <a:gs pos="100000">
                    <a:srgbClr val="0099FF"/>
                  </a:gs>
                </a:gsLst>
                <a:path path="shape">
                  <a:fillToRect l="50000" t="50000" r="50000" b="50000"/>
                </a:path>
              </a:gradFill>
              <a:ln w="12700">
                <a:solidFill>
                  <a:schemeClr val="tx2"/>
                </a:solidFill>
                <a:round/>
                <a:headEnd type="none" w="lg" len="lg"/>
                <a:tailEnd type="none" w="lg" len="lg"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</p:grpSp>
        <p:sp>
          <p:nvSpPr>
            <p:cNvPr id="7" name="AutoShape 12"/>
            <p:cNvSpPr>
              <a:spLocks noChangeArrowheads="1"/>
            </p:cNvSpPr>
            <p:nvPr/>
          </p:nvSpPr>
          <p:spPr bwMode="auto">
            <a:xfrm>
              <a:off x="2448" y="3231"/>
              <a:ext cx="672" cy="23"/>
            </a:xfrm>
            <a:prstGeom prst="triangle">
              <a:avLst>
                <a:gd name="adj" fmla="val 50000"/>
              </a:avLst>
            </a:prstGeom>
            <a:noFill/>
            <a:ln w="57150">
              <a:solidFill>
                <a:schemeClr val="accent2"/>
              </a:solidFill>
              <a:miter lim="800000"/>
              <a:headEnd type="none" w="lg" len="lg"/>
              <a:tailEnd type="none" w="lg" len="lg"/>
            </a:ln>
            <a:scene3d>
              <a:camera prst="legacyObliqueTopRight">
                <a:rot lat="0" lon="20999997" rev="0"/>
              </a:camera>
              <a:lightRig rig="legacyFlat3" dir="b"/>
            </a:scene3d>
            <a:sp3d extrusionH="430200" prstMaterial="legacyMatte">
              <a:bevelT w="13500" h="13500" prst="angle"/>
              <a:bevelB w="13500" h="13500" prst="angle"/>
              <a:extrusionClr>
                <a:schemeClr val="accent2"/>
              </a:extrusionClr>
            </a:sp3d>
          </p:spPr>
          <p:txBody>
            <a:bodyPr wrap="none" anchor="ctr">
              <a:flatTx/>
            </a:bodyPr>
            <a:lstStyle/>
            <a:p>
              <a:endParaRPr lang="ru-RU"/>
            </a:p>
          </p:txBody>
        </p:sp>
      </p:grpSp>
      <p:sp>
        <p:nvSpPr>
          <p:cNvPr id="12" name="Прямоугольник 11"/>
          <p:cNvSpPr/>
          <p:nvPr/>
        </p:nvSpPr>
        <p:spPr>
          <a:xfrm>
            <a:off x="539552" y="1412776"/>
            <a:ext cx="806489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i="1" dirty="0" smtClean="0">
                <a:solidFill>
                  <a:srgbClr val="966400"/>
                </a:solidFill>
                <a:latin typeface="Georgia" pitchFamily="18" charset="0"/>
              </a:rPr>
              <a:t>Сколько квадратов  можно  снять  с  каждой  чаши, чтобы весы остались в   равновесии?</a:t>
            </a:r>
            <a:endParaRPr lang="ru-RU" sz="2400" b="1" i="1" dirty="0">
              <a:solidFill>
                <a:srgbClr val="966400"/>
              </a:solidFill>
              <a:latin typeface="Georgia" pitchFamily="18" charset="0"/>
            </a:endParaRPr>
          </a:p>
        </p:txBody>
      </p:sp>
      <p:grpSp>
        <p:nvGrpSpPr>
          <p:cNvPr id="30" name="Группа 29"/>
          <p:cNvGrpSpPr/>
          <p:nvPr/>
        </p:nvGrpSpPr>
        <p:grpSpPr>
          <a:xfrm>
            <a:off x="1835696" y="2780928"/>
            <a:ext cx="1656183" cy="432048"/>
            <a:chOff x="1835696" y="2780928"/>
            <a:chExt cx="1656183" cy="432048"/>
          </a:xfrm>
        </p:grpSpPr>
        <p:sp>
          <p:nvSpPr>
            <p:cNvPr id="19" name="Овал 18"/>
            <p:cNvSpPr/>
            <p:nvPr/>
          </p:nvSpPr>
          <p:spPr>
            <a:xfrm>
              <a:off x="2267744" y="2780928"/>
              <a:ext cx="360039" cy="432048"/>
            </a:xfrm>
            <a:prstGeom prst="ellipse">
              <a:avLst/>
            </a:prstGeom>
            <a:solidFill>
              <a:schemeClr val="bg2">
                <a:lumMod val="50000"/>
              </a:schemeClr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prst="angle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0" name="Овал 19"/>
            <p:cNvSpPr/>
            <p:nvPr/>
          </p:nvSpPr>
          <p:spPr>
            <a:xfrm>
              <a:off x="1835696" y="2780928"/>
              <a:ext cx="360039" cy="432048"/>
            </a:xfrm>
            <a:prstGeom prst="ellipse">
              <a:avLst/>
            </a:prstGeom>
            <a:solidFill>
              <a:schemeClr val="bg2">
                <a:lumMod val="50000"/>
              </a:schemeClr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prst="angle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1" name="Овал 20"/>
            <p:cNvSpPr/>
            <p:nvPr/>
          </p:nvSpPr>
          <p:spPr>
            <a:xfrm>
              <a:off x="2699792" y="2780928"/>
              <a:ext cx="360039" cy="432048"/>
            </a:xfrm>
            <a:prstGeom prst="ellipse">
              <a:avLst/>
            </a:prstGeom>
            <a:solidFill>
              <a:schemeClr val="bg2">
                <a:lumMod val="50000"/>
              </a:schemeClr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prst="angle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2" name="Овал 21"/>
            <p:cNvSpPr/>
            <p:nvPr/>
          </p:nvSpPr>
          <p:spPr>
            <a:xfrm>
              <a:off x="3131840" y="2780928"/>
              <a:ext cx="360039" cy="432048"/>
            </a:xfrm>
            <a:prstGeom prst="ellipse">
              <a:avLst/>
            </a:prstGeom>
            <a:solidFill>
              <a:schemeClr val="bg2">
                <a:lumMod val="50000"/>
              </a:schemeClr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prst="angle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23" name="Прямоугольник 22"/>
          <p:cNvSpPr/>
          <p:nvPr/>
        </p:nvSpPr>
        <p:spPr>
          <a:xfrm>
            <a:off x="899592" y="2852936"/>
            <a:ext cx="360040" cy="360040"/>
          </a:xfrm>
          <a:prstGeom prst="rect">
            <a:avLst/>
          </a:prstGeom>
          <a:solidFill>
            <a:srgbClr val="00B05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Прямоугольник 23"/>
          <p:cNvSpPr/>
          <p:nvPr/>
        </p:nvSpPr>
        <p:spPr>
          <a:xfrm>
            <a:off x="1331640" y="2852936"/>
            <a:ext cx="360040" cy="360040"/>
          </a:xfrm>
          <a:prstGeom prst="rect">
            <a:avLst/>
          </a:prstGeom>
          <a:solidFill>
            <a:srgbClr val="00B05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36" name="Группа 35"/>
          <p:cNvGrpSpPr/>
          <p:nvPr/>
        </p:nvGrpSpPr>
        <p:grpSpPr>
          <a:xfrm>
            <a:off x="5940152" y="2852936"/>
            <a:ext cx="792088" cy="360040"/>
            <a:chOff x="5652120" y="2852936"/>
            <a:chExt cx="792088" cy="360040"/>
          </a:xfrm>
        </p:grpSpPr>
        <p:sp>
          <p:nvSpPr>
            <p:cNvPr id="25" name="Прямоугольник 24"/>
            <p:cNvSpPr/>
            <p:nvPr/>
          </p:nvSpPr>
          <p:spPr>
            <a:xfrm>
              <a:off x="5652120" y="2852936"/>
              <a:ext cx="360040" cy="360040"/>
            </a:xfrm>
            <a:prstGeom prst="rect">
              <a:avLst/>
            </a:prstGeom>
            <a:solidFill>
              <a:srgbClr val="00B050"/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6" name="Прямоугольник 25"/>
            <p:cNvSpPr/>
            <p:nvPr/>
          </p:nvSpPr>
          <p:spPr>
            <a:xfrm>
              <a:off x="6084168" y="2852936"/>
              <a:ext cx="360040" cy="360040"/>
            </a:xfrm>
            <a:prstGeom prst="rect">
              <a:avLst/>
            </a:prstGeom>
            <a:solidFill>
              <a:srgbClr val="00B050"/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27" name="Прямоугольник 26"/>
          <p:cNvSpPr/>
          <p:nvPr/>
        </p:nvSpPr>
        <p:spPr>
          <a:xfrm>
            <a:off x="6804248" y="2852936"/>
            <a:ext cx="360040" cy="360040"/>
          </a:xfrm>
          <a:prstGeom prst="rect">
            <a:avLst/>
          </a:prstGeom>
          <a:solidFill>
            <a:srgbClr val="00B05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Прямоугольник 27"/>
          <p:cNvSpPr/>
          <p:nvPr/>
        </p:nvSpPr>
        <p:spPr>
          <a:xfrm>
            <a:off x="7236296" y="2852936"/>
            <a:ext cx="360040" cy="360040"/>
          </a:xfrm>
          <a:prstGeom prst="rect">
            <a:avLst/>
          </a:prstGeom>
          <a:solidFill>
            <a:srgbClr val="00B05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Прямоугольник 28"/>
          <p:cNvSpPr/>
          <p:nvPr/>
        </p:nvSpPr>
        <p:spPr>
          <a:xfrm>
            <a:off x="1619672" y="4149080"/>
            <a:ext cx="604867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i="1" dirty="0" smtClean="0">
                <a:solidFill>
                  <a:srgbClr val="966400"/>
                </a:solidFill>
                <a:latin typeface="Georgia" pitchFamily="18" charset="0"/>
              </a:rPr>
              <a:t>Какое  равенство  мы  получим?</a:t>
            </a:r>
            <a:endParaRPr lang="ru-RU" sz="2400" b="1" i="1" dirty="0">
              <a:solidFill>
                <a:srgbClr val="966400"/>
              </a:solidFill>
              <a:latin typeface="Georgia" pitchFamily="18" charset="0"/>
            </a:endParaRPr>
          </a:p>
        </p:txBody>
      </p:sp>
      <p:grpSp>
        <p:nvGrpSpPr>
          <p:cNvPr id="31" name="Группа 30"/>
          <p:cNvGrpSpPr/>
          <p:nvPr/>
        </p:nvGrpSpPr>
        <p:grpSpPr>
          <a:xfrm>
            <a:off x="1979712" y="4797152"/>
            <a:ext cx="1656183" cy="432048"/>
            <a:chOff x="1835696" y="2780928"/>
            <a:chExt cx="1656183" cy="432048"/>
          </a:xfrm>
        </p:grpSpPr>
        <p:sp>
          <p:nvSpPr>
            <p:cNvPr id="32" name="Овал 31"/>
            <p:cNvSpPr/>
            <p:nvPr/>
          </p:nvSpPr>
          <p:spPr>
            <a:xfrm>
              <a:off x="2267744" y="2780928"/>
              <a:ext cx="360039" cy="432048"/>
            </a:xfrm>
            <a:prstGeom prst="ellipse">
              <a:avLst/>
            </a:prstGeom>
            <a:solidFill>
              <a:schemeClr val="bg2">
                <a:lumMod val="50000"/>
              </a:schemeClr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prst="angle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3" name="Овал 32"/>
            <p:cNvSpPr/>
            <p:nvPr/>
          </p:nvSpPr>
          <p:spPr>
            <a:xfrm>
              <a:off x="1835696" y="2780928"/>
              <a:ext cx="360039" cy="432048"/>
            </a:xfrm>
            <a:prstGeom prst="ellipse">
              <a:avLst/>
            </a:prstGeom>
            <a:solidFill>
              <a:schemeClr val="bg2">
                <a:lumMod val="50000"/>
              </a:schemeClr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prst="angle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4" name="Овал 33"/>
            <p:cNvSpPr/>
            <p:nvPr/>
          </p:nvSpPr>
          <p:spPr>
            <a:xfrm>
              <a:off x="2699792" y="2780928"/>
              <a:ext cx="360039" cy="432048"/>
            </a:xfrm>
            <a:prstGeom prst="ellipse">
              <a:avLst/>
            </a:prstGeom>
            <a:solidFill>
              <a:schemeClr val="bg2">
                <a:lumMod val="50000"/>
              </a:schemeClr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prst="angle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5" name="Овал 34"/>
            <p:cNvSpPr/>
            <p:nvPr/>
          </p:nvSpPr>
          <p:spPr>
            <a:xfrm>
              <a:off x="3131840" y="2780928"/>
              <a:ext cx="360039" cy="432048"/>
            </a:xfrm>
            <a:prstGeom prst="ellipse">
              <a:avLst/>
            </a:prstGeom>
            <a:solidFill>
              <a:schemeClr val="bg2">
                <a:lumMod val="50000"/>
              </a:schemeClr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prst="angle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37" name="Группа 36"/>
          <p:cNvGrpSpPr/>
          <p:nvPr/>
        </p:nvGrpSpPr>
        <p:grpSpPr>
          <a:xfrm>
            <a:off x="5652120" y="4869160"/>
            <a:ext cx="792088" cy="360040"/>
            <a:chOff x="5652120" y="2852936"/>
            <a:chExt cx="792088" cy="360040"/>
          </a:xfrm>
        </p:grpSpPr>
        <p:sp>
          <p:nvSpPr>
            <p:cNvPr id="38" name="Прямоугольник 37"/>
            <p:cNvSpPr/>
            <p:nvPr/>
          </p:nvSpPr>
          <p:spPr>
            <a:xfrm>
              <a:off x="5652120" y="2852936"/>
              <a:ext cx="360040" cy="360040"/>
            </a:xfrm>
            <a:prstGeom prst="rect">
              <a:avLst/>
            </a:prstGeom>
            <a:solidFill>
              <a:srgbClr val="00B050"/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9" name="Прямоугольник 38"/>
            <p:cNvSpPr/>
            <p:nvPr/>
          </p:nvSpPr>
          <p:spPr>
            <a:xfrm>
              <a:off x="6084168" y="2852936"/>
              <a:ext cx="360040" cy="360040"/>
            </a:xfrm>
            <a:prstGeom prst="rect">
              <a:avLst/>
            </a:prstGeom>
            <a:solidFill>
              <a:srgbClr val="00B050"/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cxnSp>
        <p:nvCxnSpPr>
          <p:cNvPr id="42" name="Прямая соединительная линия 41"/>
          <p:cNvCxnSpPr/>
          <p:nvPr/>
        </p:nvCxnSpPr>
        <p:spPr>
          <a:xfrm>
            <a:off x="4283968" y="4941168"/>
            <a:ext cx="360040" cy="0"/>
          </a:xfrm>
          <a:prstGeom prst="line">
            <a:avLst/>
          </a:prstGeom>
          <a:ln w="57150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Прямая соединительная линия 42"/>
          <p:cNvCxnSpPr/>
          <p:nvPr/>
        </p:nvCxnSpPr>
        <p:spPr>
          <a:xfrm>
            <a:off x="4292352" y="5093568"/>
            <a:ext cx="360040" cy="0"/>
          </a:xfrm>
          <a:prstGeom prst="line">
            <a:avLst/>
          </a:prstGeom>
          <a:ln w="57150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10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55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1" dur="1000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3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55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7" dur="10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9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55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2" dur="10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4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000"/>
                            </p:stCondLst>
                            <p:childTnLst>
                              <p:par>
                                <p:cTn id="27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animBg="1"/>
      <p:bldP spid="24" grpId="0" animBg="1"/>
      <p:bldP spid="27" grpId="0" animBg="1"/>
      <p:bldP spid="28" grpId="0" animBg="1"/>
      <p:bldP spid="29" grpId="0"/>
    </p:bldLst>
  </p:timing>
</p:sld>
</file>

<file path=ppt/theme/theme1.xml><?xml version="1.0" encoding="utf-8"?>
<a:theme xmlns:a="http://schemas.openxmlformats.org/drawingml/2006/main" name="notepad1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notepad1</Template>
  <TotalTime>390</TotalTime>
  <Words>492</Words>
  <Application>Microsoft Office PowerPoint</Application>
  <PresentationFormat>Экран (4:3)</PresentationFormat>
  <Paragraphs>111</Paragraphs>
  <Slides>17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8" baseType="lpstr">
      <vt:lpstr>notepad1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Сорокина Л.В; user</dc:creator>
  <cp:lastModifiedBy>user</cp:lastModifiedBy>
  <cp:revision>36</cp:revision>
  <dcterms:created xsi:type="dcterms:W3CDTF">2014-12-07T06:10:09Z</dcterms:created>
  <dcterms:modified xsi:type="dcterms:W3CDTF">2015-01-24T15:38:43Z</dcterms:modified>
</cp:coreProperties>
</file>