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7" r:id="rId3"/>
    <p:sldId id="259" r:id="rId4"/>
    <p:sldId id="258" r:id="rId5"/>
    <p:sldId id="327" r:id="rId6"/>
    <p:sldId id="260" r:id="rId7"/>
    <p:sldId id="320" r:id="rId8"/>
    <p:sldId id="261" r:id="rId9"/>
    <p:sldId id="262" r:id="rId10"/>
    <p:sldId id="322" r:id="rId11"/>
    <p:sldId id="321" r:id="rId12"/>
    <p:sldId id="263" r:id="rId13"/>
    <p:sldId id="264" r:id="rId14"/>
    <p:sldId id="265" r:id="rId15"/>
    <p:sldId id="323" r:id="rId16"/>
    <p:sldId id="324" r:id="rId17"/>
    <p:sldId id="337" r:id="rId18"/>
    <p:sldId id="266" r:id="rId19"/>
    <p:sldId id="267" r:id="rId20"/>
    <p:sldId id="326"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328" r:id="rId39"/>
    <p:sldId id="285" r:id="rId40"/>
    <p:sldId id="286" r:id="rId41"/>
    <p:sldId id="287" r:id="rId42"/>
    <p:sldId id="289" r:id="rId43"/>
    <p:sldId id="290" r:id="rId44"/>
    <p:sldId id="291" r:id="rId45"/>
    <p:sldId id="292" r:id="rId46"/>
    <p:sldId id="294" r:id="rId47"/>
    <p:sldId id="300" r:id="rId48"/>
    <p:sldId id="301" r:id="rId49"/>
    <p:sldId id="329" r:id="rId50"/>
    <p:sldId id="298" r:id="rId51"/>
    <p:sldId id="302" r:id="rId52"/>
    <p:sldId id="304" r:id="rId53"/>
    <p:sldId id="305" r:id="rId54"/>
    <p:sldId id="306" r:id="rId55"/>
    <p:sldId id="310" r:id="rId56"/>
    <p:sldId id="311" r:id="rId57"/>
    <p:sldId id="313" r:id="rId58"/>
    <p:sldId id="312" r:id="rId59"/>
    <p:sldId id="331" r:id="rId60"/>
    <p:sldId id="330" r:id="rId61"/>
    <p:sldId id="317" r:id="rId62"/>
    <p:sldId id="332" r:id="rId63"/>
    <p:sldId id="333" r:id="rId64"/>
    <p:sldId id="336" r:id="rId65"/>
    <p:sldId id="334" r:id="rId66"/>
    <p:sldId id="335" r:id="rId67"/>
    <p:sldId id="338" r:id="rId68"/>
    <p:sldId id="339" r:id="rId6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8" autoAdjust="0"/>
  </p:normalViewPr>
  <p:slideViewPr>
    <p:cSldViewPr>
      <p:cViewPr varScale="1">
        <p:scale>
          <a:sx n="70" d="100"/>
          <a:sy n="70" d="100"/>
        </p:scale>
        <p:origin x="-1158" y="-108"/>
      </p:cViewPr>
      <p:guideLst>
        <p:guide orient="horz" pos="2160"/>
        <p:guide pos="2880"/>
      </p:guideLst>
    </p:cSldViewPr>
  </p:slideViewPr>
  <p:outlineViewPr>
    <p:cViewPr>
      <p:scale>
        <a:sx n="33" d="100"/>
        <a:sy n="33" d="100"/>
      </p:scale>
      <p:origin x="0" y="11232"/>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en-US" dirty="0">
                <a:latin typeface="Arial Black" pitchFamily="34" charset="0"/>
              </a:rPr>
              <a:t>Types of diabetes</a:t>
            </a:r>
          </a:p>
        </c:rich>
      </c:tx>
      <c:layout/>
    </c:title>
    <c:view3D>
      <c:rotX val="30"/>
      <c:perspective val="30"/>
    </c:view3D>
    <c:plotArea>
      <c:layout/>
      <c:pie3DChart>
        <c:varyColors val="1"/>
        <c:ser>
          <c:idx val="0"/>
          <c:order val="0"/>
          <c:tx>
            <c:strRef>
              <c:f>Лист1!$B$1</c:f>
              <c:strCache>
                <c:ptCount val="1"/>
                <c:pt idx="0">
                  <c:v>Types of diabetes</c:v>
                </c:pt>
              </c:strCache>
            </c:strRef>
          </c:tx>
          <c:explosion val="25"/>
          <c:dLbls>
            <c:showPercent val="1"/>
            <c:showLeaderLines val="1"/>
          </c:dLbls>
          <c:cat>
            <c:strRef>
              <c:f>Лист1!$A$2:$A$3</c:f>
              <c:strCache>
                <c:ptCount val="2"/>
                <c:pt idx="0">
                  <c:v>1 type</c:v>
                </c:pt>
                <c:pt idx="1">
                  <c:v>2 type</c:v>
                </c:pt>
              </c:strCache>
            </c:strRef>
          </c:cat>
          <c:val>
            <c:numRef>
              <c:f>Лист1!$B$2:$B$3</c:f>
              <c:numCache>
                <c:formatCode>General</c:formatCode>
                <c:ptCount val="2"/>
                <c:pt idx="0">
                  <c:v>10</c:v>
                </c:pt>
                <c:pt idx="1">
                  <c:v>90</c:v>
                </c:pt>
              </c:numCache>
            </c:numRef>
          </c:val>
        </c:ser>
        <c:dLbls>
          <c:showPercent val="1"/>
        </c:dLbls>
      </c:pie3DChart>
    </c:plotArea>
    <c:legend>
      <c:legendPos val="t"/>
      <c:layout/>
    </c:legend>
    <c:plotVisOnly val="1"/>
  </c:chart>
  <c:txPr>
    <a:bodyPr/>
    <a:lstStyle/>
    <a:p>
      <a:pPr>
        <a:defRPr sz="1800"/>
      </a:pPr>
      <a:endParaRPr lang="ru-RU"/>
    </a:p>
  </c:txPr>
  <c:externalData r:id="rId1"/>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29.01.2015</a:t>
            </a:fld>
            <a:endParaRPr lang="ru-RU"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dirty="0"/>
          </a:p>
        </p:txBody>
      </p:sp>
    </p:spTree>
  </p:cSld>
  <p:clrMapOvr>
    <a:masterClrMapping/>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dirty="0"/>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29.01.2015</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B106E36-FD25-4E2D-B0AA-010F637433A0}" type="datetimeFigureOut">
              <a:rPr lang="ru-RU" smtClean="0"/>
              <a:pPr/>
              <a:t>29.01.2015</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dirty="0"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29.01.2015</a:t>
            </a:fld>
            <a:endParaRPr lang="ru-RU"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29.01.2015</a:t>
            </a:fld>
            <a:endParaRPr lang="ru-RU"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pull dir="r"/>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video" Target="file:///C:\Documents%20and%20Settings\Admin\&#1056;&#1072;&#1073;&#1086;&#1095;&#1080;&#1081;%20&#1089;&#1090;&#1086;&#1083;\&#1055;&#1088;&#1077;&#1079;&#1077;&#1085;&#1090;&#1072;&#1094;&#1080;&#1103;%201\&#1087;&#1088;&#1080;&#1083;&#1086;&#1078;&#1077;&#1085;&#1080;&#1077;%201.avi" TargetMode="Externa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www.yandex.ru/" TargetMode="External"/><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hyperlink" Target="http://www.youtube.com/"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0">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1714488"/>
            <a:ext cx="8643998" cy="1357322"/>
          </a:xfrm>
        </p:spPr>
        <p:txBody>
          <a:bodyPr>
            <a:noAutofit/>
          </a:bodyPr>
          <a:lstStyle/>
          <a:p>
            <a:r>
              <a:rPr lang="en-US" sz="5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How </a:t>
            </a:r>
            <a:r>
              <a:rPr lang="ru-RU" sz="5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то</a:t>
            </a:r>
            <a:r>
              <a:rPr lang="ru-RU" sz="5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live with it?</a:t>
            </a:r>
            <a:endParaRPr lang="ru-RU" sz="58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Подзаголовок 2"/>
          <p:cNvSpPr>
            <a:spLocks noGrp="1"/>
          </p:cNvSpPr>
          <p:nvPr>
            <p:ph type="subTitle" idx="1"/>
          </p:nvPr>
        </p:nvSpPr>
        <p:spPr>
          <a:xfrm>
            <a:off x="285720" y="5429264"/>
            <a:ext cx="8643998" cy="1214446"/>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Выполнила преподаватель иностранного языка </a:t>
            </a:r>
          </a:p>
          <a:p>
            <a:pPr algn="l"/>
            <a:r>
              <a:rPr lang="ru-RU"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ГБОУ СПО МО «Красногорское медицинское училище (техникум</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Проценко А.А.</a:t>
            </a:r>
            <a:endPar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symptoms-of-diabetes.gif"/>
          <p:cNvPicPr>
            <a:picLocks noGrp="1" noChangeAspect="1"/>
          </p:cNvPicPr>
          <p:nvPr>
            <p:ph idx="1"/>
          </p:nvPr>
        </p:nvPicPr>
        <p:blipFill>
          <a:blip r:embed="rId2" cstate="print"/>
          <a:srcRect t="9891"/>
          <a:stretch>
            <a:fillRect/>
          </a:stretch>
        </p:blipFill>
        <p:spPr>
          <a:xfrm>
            <a:off x="500034" y="1214422"/>
            <a:ext cx="8072494" cy="5357850"/>
          </a:xfrm>
        </p:spPr>
      </p:pic>
      <p:sp>
        <p:nvSpPr>
          <p:cNvPr id="3" name="Заголовок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Symptoms of diabetes:</a:t>
            </a:r>
            <a:endParaRPr lang="ru-RU" sz="54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44dd792cd.gif"/>
          <p:cNvPicPr>
            <a:picLocks noGrp="1" noChangeAspect="1"/>
          </p:cNvPicPr>
          <p:nvPr>
            <p:ph idx="1"/>
          </p:nvPr>
        </p:nvPicPr>
        <p:blipFill>
          <a:blip r:embed="rId2" cstate="print">
            <a:lum bright="-20000" contrast="10000"/>
          </a:blip>
          <a:srcRect t="8441" b="5042"/>
          <a:stretch>
            <a:fillRect/>
          </a:stretch>
        </p:blipFill>
        <p:spPr>
          <a:xfrm>
            <a:off x="357126" y="1214422"/>
            <a:ext cx="8501154" cy="5357850"/>
          </a:xfrm>
        </p:spPr>
      </p:pic>
      <p:sp>
        <p:nvSpPr>
          <p:cNvPr id="3" name="Заголовок 2"/>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dirty="0" smtClean="0">
                <a:ln w="11430">
                  <a:solidFill>
                    <a:schemeClr val="tx1"/>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Симптомы сахарного диабета:</a:t>
            </a:r>
            <a:endParaRPr lang="ru-RU" dirty="0">
              <a:ln w="11430">
                <a:solidFill>
                  <a:schemeClr val="tx1"/>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2000" r="-12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2571744"/>
            <a:ext cx="7772400" cy="3448056"/>
          </a:xfrm>
        </p:spPr>
        <p:txBody>
          <a:bodyPr/>
          <a:lstStyle/>
          <a:p>
            <a:endParaRPr lang="en-US" dirty="0" smtClean="0"/>
          </a:p>
          <a:p>
            <a:endParaRPr lang="en-US" dirty="0" smtClean="0"/>
          </a:p>
          <a:p>
            <a:endParaRPr lang="en-US" dirty="0" smtClean="0"/>
          </a:p>
          <a:p>
            <a:endParaRPr lang="en-US" dirty="0" smtClean="0"/>
          </a:p>
        </p:txBody>
      </p:sp>
      <p:sp>
        <p:nvSpPr>
          <p:cNvPr id="2" name="Заголовок 1"/>
          <p:cNvSpPr>
            <a:spLocks noGrp="1"/>
          </p:cNvSpPr>
          <p:nvPr>
            <p:ph type="title"/>
          </p:nvPr>
        </p:nvSpPr>
        <p:spPr>
          <a:xfrm>
            <a:off x="142844" y="1214422"/>
            <a:ext cx="4214842" cy="5072098"/>
          </a:xfrm>
        </p:spPr>
        <p:txBody>
          <a:bodyPr>
            <a:normAutofit/>
          </a:bodyPr>
          <a:lstStyle/>
          <a:p>
            <a:r>
              <a:rPr lang="en-US" sz="3100" dirty="0" smtClean="0">
                <a:solidFill>
                  <a:schemeClr val="tx1"/>
                </a:solidFill>
                <a:latin typeface="Times New Roman" pitchFamily="18" charset="0"/>
                <a:cs typeface="Times New Roman" pitchFamily="18" charset="0"/>
              </a:rPr>
              <a:t>Diabetes is diagnosed by blood sugar (glucose) testing.</a:t>
            </a:r>
            <a:br>
              <a:rPr lang="en-US" sz="3100" dirty="0" smtClean="0">
                <a:solidFill>
                  <a:schemeClr val="tx1"/>
                </a:solidFill>
                <a:latin typeface="Times New Roman" pitchFamily="18" charset="0"/>
                <a:cs typeface="Times New Roman" pitchFamily="18" charset="0"/>
              </a:rPr>
            </a:br>
            <a:r>
              <a:rPr lang="en-US" sz="3100" dirty="0" smtClean="0">
                <a:solidFill>
                  <a:schemeClr val="tx1"/>
                </a:solidFill>
                <a:latin typeface="Times New Roman" pitchFamily="18" charset="0"/>
                <a:cs typeface="Times New Roman" pitchFamily="18" charset="0"/>
              </a:rPr>
              <a:t/>
            </a:r>
            <a:br>
              <a:rPr lang="en-US" sz="3100" dirty="0" smtClean="0">
                <a:solidFill>
                  <a:schemeClr val="tx1"/>
                </a:solidFill>
                <a:latin typeface="Times New Roman" pitchFamily="18" charset="0"/>
                <a:cs typeface="Times New Roman" pitchFamily="18" charset="0"/>
              </a:rPr>
            </a:br>
            <a:r>
              <a:rPr lang="en-US" sz="3100" dirty="0" smtClean="0">
                <a:solidFill>
                  <a:schemeClr val="tx1"/>
                </a:solidFill>
                <a:latin typeface="Times New Roman" pitchFamily="18" charset="0"/>
                <a:cs typeface="Times New Roman" pitchFamily="18" charset="0"/>
              </a:rPr>
              <a:t>The major complications of diabetes are both acute and chronic. </a:t>
            </a:r>
            <a:endParaRPr lang="ru-RU" sz="31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Effect transition="in" filter="fade">
                                      <p:cBhvr>
                                        <p:cTn id="9"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914400" y="8001032"/>
            <a:ext cx="7772400" cy="142876"/>
          </a:xfrm>
        </p:spPr>
        <p:style>
          <a:lnRef idx="3">
            <a:schemeClr val="lt1"/>
          </a:lnRef>
          <a:fillRef idx="1">
            <a:schemeClr val="accent2"/>
          </a:fillRef>
          <a:effectRef idx="1">
            <a:schemeClr val="accent2"/>
          </a:effectRef>
          <a:fontRef idx="minor">
            <a:schemeClr val="lt1"/>
          </a:fontRef>
        </p:style>
        <p:txBody>
          <a:bodyPr>
            <a:normAutofit fontScale="25000" lnSpcReduction="20000"/>
          </a:bodyPr>
          <a:lstStyle/>
          <a:p>
            <a:endParaRPr lang="ru-RU" dirty="0"/>
          </a:p>
        </p:txBody>
      </p:sp>
      <p:sp>
        <p:nvSpPr>
          <p:cNvPr id="2" name="Заголовок 1"/>
          <p:cNvSpPr>
            <a:spLocks noGrp="1"/>
          </p:cNvSpPr>
          <p:nvPr>
            <p:ph type="title"/>
          </p:nvPr>
        </p:nvSpPr>
        <p:spPr>
          <a:xfrm>
            <a:off x="857224" y="214290"/>
            <a:ext cx="7772400" cy="2357454"/>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US" sz="2800" dirty="0" smtClean="0"/>
              <a:t> Acute complications: dangerously elevated blood sugar (hyperglycemia), abnormally low blood sugar (hypoglycemia) due to diabetes medications may occur.</a:t>
            </a:r>
            <a:br>
              <a:rPr lang="en-US" sz="2800" dirty="0" smtClean="0"/>
            </a:br>
            <a:endParaRPr lang="ru-RU" sz="2800" dirty="0"/>
          </a:p>
        </p:txBody>
      </p:sp>
      <p:pic>
        <p:nvPicPr>
          <p:cNvPr id="8194" name="Picture 2" descr="F:\фото диабета\Untreated-Diabetes2.jpg"/>
          <p:cNvPicPr>
            <a:picLocks noChangeAspect="1" noChangeArrowheads="1"/>
          </p:cNvPicPr>
          <p:nvPr/>
        </p:nvPicPr>
        <p:blipFill>
          <a:blip r:embed="rId2" cstate="print"/>
          <a:srcRect/>
          <a:stretch>
            <a:fillRect/>
          </a:stretch>
        </p:blipFill>
        <p:spPr bwMode="auto">
          <a:xfrm>
            <a:off x="285720" y="2357430"/>
            <a:ext cx="4429156" cy="4214842"/>
          </a:xfrm>
          <a:prstGeom prst="rect">
            <a:avLst/>
          </a:prstGeom>
          <a:noFill/>
        </p:spPr>
      </p:pic>
      <p:pic>
        <p:nvPicPr>
          <p:cNvPr id="8195" name="Picture 3" descr="F:\фото диабета\provedenie_gazoopasnyh_rabot_3.jpg"/>
          <p:cNvPicPr>
            <a:picLocks noChangeAspect="1" noChangeArrowheads="1"/>
          </p:cNvPicPr>
          <p:nvPr/>
        </p:nvPicPr>
        <p:blipFill>
          <a:blip r:embed="rId3" cstate="print"/>
          <a:srcRect b="14935"/>
          <a:stretch>
            <a:fillRect/>
          </a:stretch>
        </p:blipFill>
        <p:spPr bwMode="auto">
          <a:xfrm>
            <a:off x="4857752" y="2357430"/>
            <a:ext cx="3857652" cy="3929090"/>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 calcmode="lin" valueType="num">
                                      <p:cBhvr>
                                        <p:cTn id="14" dur="1000" fill="hold"/>
                                        <p:tgtEl>
                                          <p:spTgt spid="8194"/>
                                        </p:tgtEl>
                                        <p:attrNameLst>
                                          <p:attrName>ppt_w</p:attrName>
                                        </p:attrNameLst>
                                      </p:cBhvr>
                                      <p:tavLst>
                                        <p:tav tm="0">
                                          <p:val>
                                            <p:fltVal val="0"/>
                                          </p:val>
                                        </p:tav>
                                        <p:tav tm="100000">
                                          <p:val>
                                            <p:strVal val="#ppt_w"/>
                                          </p:val>
                                        </p:tav>
                                      </p:tavLst>
                                    </p:anim>
                                    <p:anim calcmode="lin" valueType="num">
                                      <p:cBhvr>
                                        <p:cTn id="15" dur="1000" fill="hold"/>
                                        <p:tgtEl>
                                          <p:spTgt spid="8194"/>
                                        </p:tgtEl>
                                        <p:attrNameLst>
                                          <p:attrName>ppt_h</p:attrName>
                                        </p:attrNameLst>
                                      </p:cBhvr>
                                      <p:tavLst>
                                        <p:tav tm="0">
                                          <p:val>
                                            <p:fltVal val="0"/>
                                          </p:val>
                                        </p:tav>
                                        <p:tav tm="100000">
                                          <p:val>
                                            <p:strVal val="#ppt_h"/>
                                          </p:val>
                                        </p:tav>
                                      </p:tavLst>
                                    </p:anim>
                                    <p:animEffect transition="in" filter="fade">
                                      <p:cBhvr>
                                        <p:cTn id="16" dur="1000"/>
                                        <p:tgtEl>
                                          <p:spTgt spid="819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8195"/>
                                        </p:tgtEl>
                                        <p:attrNameLst>
                                          <p:attrName>style.visibility</p:attrName>
                                        </p:attrNameLst>
                                      </p:cBhvr>
                                      <p:to>
                                        <p:strVal val="visible"/>
                                      </p:to>
                                    </p:set>
                                    <p:anim calcmode="lin" valueType="num">
                                      <p:cBhvr>
                                        <p:cTn id="21" dur="1000" fill="hold"/>
                                        <p:tgtEl>
                                          <p:spTgt spid="8195"/>
                                        </p:tgtEl>
                                        <p:attrNameLst>
                                          <p:attrName>ppt_w</p:attrName>
                                        </p:attrNameLst>
                                      </p:cBhvr>
                                      <p:tavLst>
                                        <p:tav tm="0">
                                          <p:val>
                                            <p:fltVal val="0"/>
                                          </p:val>
                                        </p:tav>
                                        <p:tav tm="100000">
                                          <p:val>
                                            <p:strVal val="#ppt_w"/>
                                          </p:val>
                                        </p:tav>
                                      </p:tavLst>
                                    </p:anim>
                                    <p:anim calcmode="lin" valueType="num">
                                      <p:cBhvr>
                                        <p:cTn id="22" dur="1000" fill="hold"/>
                                        <p:tgtEl>
                                          <p:spTgt spid="8195"/>
                                        </p:tgtEl>
                                        <p:attrNameLst>
                                          <p:attrName>ppt_h</p:attrName>
                                        </p:attrNameLst>
                                      </p:cBhvr>
                                      <p:tavLst>
                                        <p:tav tm="0">
                                          <p:val>
                                            <p:fltVal val="0"/>
                                          </p:val>
                                        </p:tav>
                                        <p:tav tm="100000">
                                          <p:val>
                                            <p:strVal val="#ppt_h"/>
                                          </p:val>
                                        </p:tav>
                                      </p:tavLst>
                                    </p:anim>
                                    <p:animEffect transition="in" filter="fade">
                                      <p:cBhvr>
                                        <p:cTn id="23"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274638"/>
            <a:ext cx="8229600" cy="2011354"/>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lgn="ctr"/>
            <a:r>
              <a:rPr lang="en-US" sz="3200" dirty="0" smtClean="0">
                <a:solidFill>
                  <a:schemeClr val="bg1"/>
                </a:solidFill>
                <a:latin typeface="Times New Roman" pitchFamily="18" charset="0"/>
                <a:cs typeface="Times New Roman" pitchFamily="18" charset="0"/>
              </a:rPr>
              <a:t>Chronic complications: disease of the blood vessels (both small and large) which can damage the feet, eyes, kidneys, nerves, and heart may occur</a:t>
            </a:r>
            <a:r>
              <a:rPr lang="ru-RU" sz="3200" dirty="0" smtClean="0">
                <a:solidFill>
                  <a:schemeClr val="bg1"/>
                </a:solidFill>
                <a:latin typeface="Times New Roman" pitchFamily="18" charset="0"/>
                <a:cs typeface="Times New Roman" pitchFamily="18" charset="0"/>
              </a:rPr>
              <a:t>.</a:t>
            </a:r>
            <a:endParaRPr lang="ru-RU" dirty="0"/>
          </a:p>
        </p:txBody>
      </p:sp>
      <p:pic>
        <p:nvPicPr>
          <p:cNvPr id="10" name="Содержимое 9" descr="490x330_93480745.jpg"/>
          <p:cNvPicPr>
            <a:picLocks noGrp="1" noChangeAspect="1"/>
          </p:cNvPicPr>
          <p:nvPr>
            <p:ph idx="1"/>
          </p:nvPr>
        </p:nvPicPr>
        <p:blipFill>
          <a:blip r:embed="rId2" cstate="print"/>
          <a:stretch>
            <a:fillRect/>
          </a:stretch>
        </p:blipFill>
        <p:spPr>
          <a:xfrm>
            <a:off x="500034" y="2500306"/>
            <a:ext cx="4857784" cy="3357586"/>
          </a:xfrm>
        </p:spPr>
      </p:pic>
      <p:pic>
        <p:nvPicPr>
          <p:cNvPr id="11" name="Picture 3" descr="F:\фото диабета\01botannn.jpg"/>
          <p:cNvPicPr>
            <a:picLocks noChangeAspect="1" noChangeArrowheads="1"/>
          </p:cNvPicPr>
          <p:nvPr/>
        </p:nvPicPr>
        <p:blipFill>
          <a:blip r:embed="rId3" cstate="print"/>
          <a:srcRect/>
          <a:stretch>
            <a:fillRect/>
          </a:stretch>
        </p:blipFill>
        <p:spPr bwMode="auto">
          <a:xfrm>
            <a:off x="4786314" y="3286124"/>
            <a:ext cx="4143404" cy="3290196"/>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dissolv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ru-RU" dirty="0"/>
          </a:p>
        </p:txBody>
      </p:sp>
      <p:sp>
        <p:nvSpPr>
          <p:cNvPr id="3" name="Заголовок 2"/>
          <p:cNvSpPr>
            <a:spLocks noGrp="1"/>
          </p:cNvSpPr>
          <p:nvPr>
            <p:ph type="title"/>
          </p:nvPr>
        </p:nvSpPr>
        <p:spPr/>
        <p:txBody>
          <a:bodyPr/>
          <a:lstStyle/>
          <a:p>
            <a:endParaRPr lang="ru-RU" dirty="0"/>
          </a:p>
        </p:txBody>
      </p:sp>
    </p:spTree>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Mpic.jpg"/>
          <p:cNvPicPr>
            <a:picLocks noGrp="1" noChangeAspect="1"/>
          </p:cNvPicPr>
          <p:nvPr>
            <p:ph idx="1"/>
          </p:nvPr>
        </p:nvPicPr>
        <p:blipFill>
          <a:blip r:embed="rId2" cstate="print"/>
          <a:stretch>
            <a:fillRect/>
          </a:stretch>
        </p:blipFill>
        <p:spPr>
          <a:xfrm>
            <a:off x="642910" y="1481138"/>
            <a:ext cx="7858179" cy="4948258"/>
          </a:xfrm>
        </p:spPr>
      </p:pic>
      <p:sp>
        <p:nvSpPr>
          <p:cNvPr id="3" name="Заголовок 2"/>
          <p:cNvSpPr>
            <a:spLocks noGrp="1"/>
          </p:cNvSpPr>
          <p:nvPr>
            <p:ph type="title"/>
          </p:nvPr>
        </p:nvSpPr>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0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Risk factors:</a:t>
            </a:r>
            <a:endParaRPr lang="ru-RU" sz="80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pic>
        <p:nvPicPr>
          <p:cNvPr id="4" name="Содержимое 3" descr="Exercise_and_Type_2_DiabetesType-2-Diabetes.png"/>
          <p:cNvPicPr>
            <a:picLocks noGrp="1" noChangeAspect="1"/>
          </p:cNvPicPr>
          <p:nvPr>
            <p:ph idx="1"/>
          </p:nvPr>
        </p:nvPicPr>
        <p:blipFill>
          <a:blip r:embed="rId2" cstate="print"/>
          <a:stretch>
            <a:fillRect/>
          </a:stretch>
        </p:blipFill>
        <p:spPr>
          <a:xfrm>
            <a:off x="357158" y="285728"/>
            <a:ext cx="8501122" cy="6357982"/>
          </a:xfrm>
        </p:spPr>
      </p:pic>
    </p:spTree>
  </p:cSld>
  <p:clrMapOvr>
    <a:masterClrMapping/>
  </p:clrMapOvr>
  <p:transition>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фото диабета\priem-insulina.png"/>
          <p:cNvPicPr>
            <a:picLocks noChangeAspect="1" noChangeArrowheads="1"/>
          </p:cNvPicPr>
          <p:nvPr/>
        </p:nvPicPr>
        <p:blipFill>
          <a:blip r:embed="rId2" cstate="print"/>
          <a:srcRect/>
          <a:stretch>
            <a:fillRect/>
          </a:stretch>
        </p:blipFill>
        <p:spPr bwMode="auto">
          <a:xfrm>
            <a:off x="0" y="1428736"/>
            <a:ext cx="4085173" cy="4357694"/>
          </a:xfrm>
          <a:prstGeom prst="rect">
            <a:avLst/>
          </a:prstGeom>
          <a:noFill/>
        </p:spPr>
      </p:pic>
      <p:pic>
        <p:nvPicPr>
          <p:cNvPr id="9219" name="Picture 3" descr="F:\фото диабета\x_95ca4794.jpg"/>
          <p:cNvPicPr>
            <a:picLocks noChangeAspect="1" noChangeArrowheads="1"/>
          </p:cNvPicPr>
          <p:nvPr/>
        </p:nvPicPr>
        <p:blipFill>
          <a:blip r:embed="rId3" cstate="print"/>
          <a:srcRect/>
          <a:stretch>
            <a:fillRect/>
          </a:stretch>
        </p:blipFill>
        <p:spPr bwMode="auto">
          <a:xfrm>
            <a:off x="4071934" y="1785926"/>
            <a:ext cx="5072066" cy="3268289"/>
          </a:xfrm>
          <a:prstGeom prst="rect">
            <a:avLst/>
          </a:prstGeom>
          <a:noFill/>
        </p:spPr>
      </p:pic>
      <p:sp>
        <p:nvSpPr>
          <p:cNvPr id="3" name="Содержимое 2"/>
          <p:cNvSpPr>
            <a:spLocks noGrp="1"/>
          </p:cNvSpPr>
          <p:nvPr>
            <p:ph idx="1"/>
          </p:nvPr>
        </p:nvSpPr>
        <p:spPr>
          <a:xfrm>
            <a:off x="914400" y="8429660"/>
            <a:ext cx="7772400" cy="571504"/>
          </a:xfrm>
        </p:spPr>
        <p:txBody>
          <a:bodyPr/>
          <a:lstStyle/>
          <a:p>
            <a:endParaRPr lang="ru-RU" dirty="0"/>
          </a:p>
        </p:txBody>
      </p:sp>
      <p:sp>
        <p:nvSpPr>
          <p:cNvPr id="2" name="Заголовок 1"/>
          <p:cNvSpPr>
            <a:spLocks noGrp="1"/>
          </p:cNvSpPr>
          <p:nvPr>
            <p:ph type="title"/>
          </p:nvPr>
        </p:nvSpPr>
        <p:spPr>
          <a:xfrm>
            <a:off x="642910" y="0"/>
            <a:ext cx="7786742" cy="2357430"/>
          </a:xfrm>
        </p:spPr>
        <p:style>
          <a:lnRef idx="0">
            <a:schemeClr val="accent1"/>
          </a:lnRef>
          <a:fillRef idx="3">
            <a:schemeClr val="accent1"/>
          </a:fillRef>
          <a:effectRef idx="3">
            <a:schemeClr val="accent1"/>
          </a:effectRef>
          <a:fontRef idx="minor">
            <a:schemeClr val="lt1"/>
          </a:fontRef>
        </p:style>
        <p:txBody>
          <a:bodyPr>
            <a:normAutofit/>
          </a:bodyPr>
          <a:lstStyle/>
          <a:p>
            <a:pPr algn="ctr"/>
            <a:r>
              <a:rPr lang="en-US" sz="3200" dirty="0" smtClean="0">
                <a:latin typeface="Times New Roman" pitchFamily="18" charset="0"/>
                <a:cs typeface="Times New Roman" pitchFamily="18" charset="0"/>
              </a:rPr>
              <a:t>Diabetes treatment depends on the type and severity of the diabetes.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Type 1 diabetes is treated with insulin, exercise, and a diabetic diet.</a:t>
            </a:r>
            <a:endParaRPr lang="ru-RU" sz="3200" dirty="0">
              <a:latin typeface="Times New Roman" pitchFamily="18" charset="0"/>
              <a:cs typeface="Times New Roman" pitchFamily="18" charset="0"/>
            </a:endParaRPr>
          </a:p>
        </p:txBody>
      </p:sp>
      <p:pic>
        <p:nvPicPr>
          <p:cNvPr id="9220" name="Picture 4" descr="F:\фото диабета\balanced-meal2.jpg"/>
          <p:cNvPicPr>
            <a:picLocks noChangeAspect="1" noChangeArrowheads="1"/>
          </p:cNvPicPr>
          <p:nvPr/>
        </p:nvPicPr>
        <p:blipFill>
          <a:blip r:embed="rId4" cstate="print"/>
          <a:srcRect/>
          <a:stretch>
            <a:fillRect/>
          </a:stretch>
        </p:blipFill>
        <p:spPr bwMode="auto">
          <a:xfrm>
            <a:off x="3428991" y="3857628"/>
            <a:ext cx="3500467" cy="3000372"/>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slide(fromBottom)">
                                      <p:cBhvr>
                                        <p:cTn id="19" dur="500"/>
                                        <p:tgtEl>
                                          <p:spTgt spid="921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9219"/>
                                        </p:tgtEl>
                                        <p:attrNameLst>
                                          <p:attrName>style.visibility</p:attrName>
                                        </p:attrNameLst>
                                      </p:cBhvr>
                                      <p:to>
                                        <p:strVal val="visible"/>
                                      </p:to>
                                    </p:set>
                                    <p:animEffect transition="in" filter="slide(fromBottom)">
                                      <p:cBhvr>
                                        <p:cTn id="24" dur="500"/>
                                        <p:tgtEl>
                                          <p:spTgt spid="9219"/>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9220"/>
                                        </p:tgtEl>
                                        <p:attrNameLst>
                                          <p:attrName>style.visibility</p:attrName>
                                        </p:attrNameLst>
                                      </p:cBhvr>
                                      <p:to>
                                        <p:strVal val="visible"/>
                                      </p:to>
                                    </p:set>
                                    <p:animEffect transition="in" filter="slide(fromBottom)">
                                      <p:cBhvr>
                                        <p:cTn id="29"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9000" r="-19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914400" y="7786718"/>
            <a:ext cx="7772400" cy="642942"/>
          </a:xfrm>
        </p:spPr>
        <p:txBody>
          <a:bodyPr>
            <a:normAutofit/>
          </a:bodyPr>
          <a:lstStyle/>
          <a:p>
            <a:endParaRPr lang="ru-RU" dirty="0"/>
          </a:p>
        </p:txBody>
      </p:sp>
      <p:sp>
        <p:nvSpPr>
          <p:cNvPr id="4" name="Заголовок 3"/>
          <p:cNvSpPr>
            <a:spLocks noGrp="1"/>
          </p:cNvSpPr>
          <p:nvPr>
            <p:ph type="title"/>
          </p:nvPr>
        </p:nvSpPr>
        <p:spPr/>
        <p:txBody>
          <a:bodyPr/>
          <a:lstStyle/>
          <a:p>
            <a:endParaRPr lang="ru-RU" dirty="0"/>
          </a:p>
        </p:txBody>
      </p:sp>
    </p:spTree>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фото диабета\155920100515040753256.jpg"/>
          <p:cNvPicPr>
            <a:picLocks noChangeAspect="1" noChangeArrowheads="1"/>
          </p:cNvPicPr>
          <p:nvPr/>
        </p:nvPicPr>
        <p:blipFill>
          <a:blip r:embed="rId2" cstate="print"/>
          <a:srcRect b="14453"/>
          <a:stretch>
            <a:fillRect/>
          </a:stretch>
        </p:blipFill>
        <p:spPr bwMode="auto">
          <a:xfrm>
            <a:off x="0" y="0"/>
            <a:ext cx="9144000" cy="6858000"/>
          </a:xfrm>
          <a:prstGeom prst="rect">
            <a:avLst/>
          </a:prstGeom>
          <a:noFill/>
          <a:ln>
            <a:noFill/>
          </a:ln>
        </p:spPr>
      </p:pic>
      <p:sp>
        <p:nvSpPr>
          <p:cNvPr id="3" name="Содержимое 2"/>
          <p:cNvSpPr>
            <a:spLocks noGrp="1"/>
          </p:cNvSpPr>
          <p:nvPr>
            <p:ph idx="1"/>
          </p:nvPr>
        </p:nvSpPr>
        <p:spPr>
          <a:xfrm>
            <a:off x="457200" y="8143908"/>
            <a:ext cx="8229600" cy="928694"/>
          </a:xfrm>
        </p:spPr>
        <p:txBody>
          <a:bodyPr/>
          <a:lstStyle/>
          <a:p>
            <a:endParaRPr lang="ru-RU" dirty="0"/>
          </a:p>
        </p:txBody>
      </p:sp>
      <p:sp>
        <p:nvSpPr>
          <p:cNvPr id="2" name="Заголовок 1"/>
          <p:cNvSpPr>
            <a:spLocks noGrp="1"/>
          </p:cNvSpPr>
          <p:nvPr>
            <p:ph type="title"/>
          </p:nvPr>
        </p:nvSpPr>
        <p:spPr>
          <a:xfrm>
            <a:off x="0" y="4857760"/>
            <a:ext cx="8715404" cy="1399032"/>
          </a:xfrm>
        </p:spPr>
        <p:txBody>
          <a:bodyPr>
            <a:normAutofit fontScale="90000"/>
          </a:bodyPr>
          <a:lstStyle/>
          <a:p>
            <a:r>
              <a:rPr lang="en-US"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Diabetes Mellitus Symptoms</a:t>
            </a:r>
            <a:r>
              <a:rPr lang="en-US"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
            </a:r>
            <a:br>
              <a:rPr lang="en-US"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br>
            <a:endParaRPr lang="ru-RU"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2"/>
                                        </p:tgtEl>
                                        <p:attrNameLst>
                                          <p:attrName>fillcolor</p:attrName>
                                        </p:attrNameLst>
                                      </p:cBhvr>
                                      <p:tavLst>
                                        <p:tav tm="0">
                                          <p:val>
                                            <p:clrVal>
                                              <a:schemeClr val="accent2"/>
                                            </p:clrVal>
                                          </p:val>
                                        </p:tav>
                                        <p:tav tm="50000">
                                          <p:val>
                                            <p:clrVal>
                                              <a:schemeClr val="hlink"/>
                                            </p:clrVal>
                                          </p:val>
                                        </p:tav>
                                      </p:tavLst>
                                    </p:anim>
                                    <p:set>
                                      <p:cBhvr>
                                        <p:cTn id="9" dur="10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9000" r="-19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914400" y="7786718"/>
            <a:ext cx="7772400" cy="642942"/>
          </a:xfrm>
        </p:spPr>
        <p:txBody>
          <a:bodyPr>
            <a:normAutofit/>
          </a:bodyPr>
          <a:lstStyle/>
          <a:p>
            <a:endParaRPr lang="ru-RU" dirty="0"/>
          </a:p>
        </p:txBody>
      </p:sp>
      <p:sp>
        <p:nvSpPr>
          <p:cNvPr id="2" name="Заголовок 1"/>
          <p:cNvSpPr>
            <a:spLocks noGrp="1"/>
          </p:cNvSpPr>
          <p:nvPr>
            <p:ph type="title"/>
          </p:nvPr>
        </p:nvSpPr>
        <p:spPr>
          <a:xfrm>
            <a:off x="214282" y="571480"/>
            <a:ext cx="8715436" cy="5654692"/>
          </a:xfrm>
          <a:noFill/>
          <a:ln>
            <a:noFill/>
          </a:ln>
        </p:spPr>
        <p:style>
          <a:lnRef idx="3">
            <a:schemeClr val="lt1"/>
          </a:lnRef>
          <a:fillRef idx="1">
            <a:schemeClr val="accent2"/>
          </a:fillRef>
          <a:effectRef idx="1">
            <a:schemeClr val="accent2"/>
          </a:effectRef>
          <a:fontRef idx="minor">
            <a:schemeClr val="lt1"/>
          </a:fontRef>
        </p:style>
        <p:txBody>
          <a:bodyPr>
            <a:noAutofit/>
          </a:bodyPr>
          <a:lstStyle/>
          <a:p>
            <a:r>
              <a:rPr lang="en-US" sz="4000" dirty="0" smtClean="0">
                <a:solidFill>
                  <a:schemeClr val="tx1"/>
                </a:solidFill>
                <a:latin typeface="Times New Roman" pitchFamily="18" charset="0"/>
                <a:cs typeface="Times New Roman" pitchFamily="18" charset="0"/>
              </a:rPr>
              <a:t>Type 2 diabetes is first treated with weight reduction, a diabetic diet, and exercise. </a:t>
            </a:r>
            <a:br>
              <a:rPr lang="en-US" sz="4000" dirty="0" smtClean="0">
                <a:solidFill>
                  <a:schemeClr val="tx1"/>
                </a:solidFill>
                <a:latin typeface="Times New Roman" pitchFamily="18" charset="0"/>
                <a:cs typeface="Times New Roman" pitchFamily="18" charset="0"/>
              </a:rPr>
            </a:br>
            <a:r>
              <a:rPr lang="en-US" sz="4000" dirty="0" smtClean="0">
                <a:solidFill>
                  <a:schemeClr val="tx1"/>
                </a:solidFill>
                <a:latin typeface="Times New Roman" pitchFamily="18" charset="0"/>
                <a:cs typeface="Times New Roman" pitchFamily="18" charset="0"/>
              </a:rPr>
              <a:t>When these measures fail to control the elevated blood sugars, oral medications are used. </a:t>
            </a:r>
            <a:br>
              <a:rPr lang="en-US" sz="4000" dirty="0" smtClean="0">
                <a:solidFill>
                  <a:schemeClr val="tx1"/>
                </a:solidFill>
                <a:latin typeface="Times New Roman" pitchFamily="18" charset="0"/>
                <a:cs typeface="Times New Roman" pitchFamily="18" charset="0"/>
              </a:rPr>
            </a:br>
            <a:r>
              <a:rPr lang="en-US" sz="4000" dirty="0" smtClean="0">
                <a:solidFill>
                  <a:schemeClr val="tx1"/>
                </a:solidFill>
                <a:latin typeface="Times New Roman" pitchFamily="18" charset="0"/>
                <a:cs typeface="Times New Roman" pitchFamily="18" charset="0"/>
              </a:rPr>
              <a:t>If oral medications are still insufficient, insulin medications and other injectables medications are considered. </a:t>
            </a:r>
            <a:endParaRPr lang="ru-RU" sz="40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algn="ctr"/>
            <a:r>
              <a:rPr lang="en-US" sz="5400"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Times New Roman" pitchFamily="18" charset="0"/>
              </a:rPr>
              <a:t>What is diabetes?</a:t>
            </a:r>
            <a:endParaRPr lang="ru-RU" sz="5400"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Times New Roman" pitchFamily="18" charset="0"/>
            </a:endParaRPr>
          </a:p>
        </p:txBody>
      </p:sp>
      <p:pic>
        <p:nvPicPr>
          <p:cNvPr id="10242" name="Picture 2" descr="F:\фото диабета\a_4017_3213.jpg"/>
          <p:cNvPicPr>
            <a:picLocks noChangeAspect="1" noChangeArrowheads="1"/>
          </p:cNvPicPr>
          <p:nvPr/>
        </p:nvPicPr>
        <p:blipFill>
          <a:blip r:embed="rId3" cstate="print"/>
          <a:srcRect/>
          <a:stretch>
            <a:fillRect/>
          </a:stretch>
        </p:blipFill>
        <p:spPr bwMode="auto">
          <a:xfrm>
            <a:off x="928662" y="1857364"/>
            <a:ext cx="7072362" cy="4722273"/>
          </a:xfrm>
          <a:prstGeom prst="rect">
            <a:avLst/>
          </a:prstGeom>
          <a:noFill/>
        </p:spPr>
      </p:pic>
      <p:pic>
        <p:nvPicPr>
          <p:cNvPr id="7" name="приложение 1.avi">
            <a:hlinkClick r:id="" action="ppaction://media"/>
          </p:cNvPr>
          <p:cNvPicPr>
            <a:picLocks noGrp="1" noRot="1" noChangeAspect="1"/>
          </p:cNvPicPr>
          <p:nvPr>
            <p:ph idx="1"/>
            <a:videoFile r:link="rId1"/>
          </p:nvPr>
        </p:nvPicPr>
        <p:blipFill>
          <a:blip r:embed="rId4" cstate="print"/>
          <a:stretch>
            <a:fillRect/>
          </a:stretch>
        </p:blipFill>
        <p:spPr>
          <a:xfrm>
            <a:off x="785786" y="1714488"/>
            <a:ext cx="1671635" cy="900113"/>
          </a:xfrm>
          <a:prstGeom prst="rect">
            <a:avLst/>
          </a:prstGeom>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p:cTn id="14" dur="500" decel="50000" fill="hold">
                                          <p:stCondLst>
                                            <p:cond delay="0"/>
                                          </p:stCondLst>
                                        </p:cTn>
                                        <p:tgtEl>
                                          <p:spTgt spid="10242"/>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0242"/>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0242"/>
                                        </p:tgtEl>
                                        <p:attrNameLst>
                                          <p:attrName>ppt_w</p:attrName>
                                        </p:attrNameLst>
                                      </p:cBhvr>
                                      <p:tavLst>
                                        <p:tav tm="0">
                                          <p:val>
                                            <p:strVal val="#ppt_w*.05"/>
                                          </p:val>
                                        </p:tav>
                                        <p:tav tm="100000">
                                          <p:val>
                                            <p:strVal val="#ppt_w"/>
                                          </p:val>
                                        </p:tav>
                                      </p:tavLst>
                                    </p:anim>
                                    <p:anim calcmode="lin" valueType="num">
                                      <p:cBhvr>
                                        <p:cTn id="17" dur="1000" fill="hold"/>
                                        <p:tgtEl>
                                          <p:spTgt spid="10242"/>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0242"/>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0242"/>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0242"/>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0242"/>
                                        </p:tgtEl>
                                      </p:cBhvr>
                                    </p:animEffect>
                                  </p:childTnLst>
                                </p:cTn>
                              </p:par>
                            </p:childTnLst>
                          </p:cTn>
                        </p:par>
                        <p:par>
                          <p:cTn id="22" fill="hold">
                            <p:stCondLst>
                              <p:cond delay="1000"/>
                            </p:stCondLst>
                            <p:childTnLst>
                              <p:par>
                                <p:cTn id="23" presetID="1" presetClass="mediacall" presetSubtype="0" fill="hold" nodeType="afterEffect">
                                  <p:stCondLst>
                                    <p:cond delay="0"/>
                                  </p:stCondLst>
                                  <p:childTnLst>
                                    <p:cmd type="call" cmd="playFrom(0.0)">
                                      <p:cBhvr>
                                        <p:cTn id="24" dur="22999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25" fill="hold" display="0">
                  <p:stCondLst>
                    <p:cond delay="indefinite"/>
                  </p:stCondLst>
                  <p:endCondLst>
                    <p:cond evt="onNext" delay="0">
                      <p:tgtEl>
                        <p:sldTgt/>
                      </p:tgtEl>
                    </p:cond>
                    <p:cond evt="onPrev" delay="0">
                      <p:tgtEl>
                        <p:sldTgt/>
                      </p:tgtEl>
                    </p:cond>
                  </p:endCondLst>
                </p:cTn>
                <p:tgtEl>
                  <p:spTgt spid="7"/>
                </p:tgtEl>
              </p:cMediaNode>
            </p:video>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7"/>
                                        </p:tgtEl>
                                      </p:cBhvr>
                                    </p:cmd>
                                  </p:childTnLst>
                                </p:cTn>
                              </p:par>
                            </p:childTnLst>
                          </p:cTn>
                        </p:par>
                      </p:childTnLst>
                    </p:cTn>
                  </p:par>
                </p:childTnLst>
              </p:cTn>
              <p:nextCondLst>
                <p:cond evt="onClick" delay="0">
                  <p:tgtEl>
                    <p:spTgt spid="7"/>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фото диабета\desktopwallpapers.org_.ua-7078.jpg"/>
          <p:cNvPicPr>
            <a:picLocks noChangeAspect="1" noChangeArrowheads="1"/>
          </p:cNvPicPr>
          <p:nvPr/>
        </p:nvPicPr>
        <p:blipFill>
          <a:blip r:embed="rId2" cstate="print"/>
          <a:srcRect/>
          <a:stretch>
            <a:fillRect/>
          </a:stretch>
        </p:blipFill>
        <p:spPr bwMode="auto">
          <a:xfrm>
            <a:off x="0" y="0"/>
            <a:ext cx="9144000" cy="6967448"/>
          </a:xfrm>
          <a:prstGeom prst="rect">
            <a:avLst/>
          </a:prstGeom>
          <a:noFill/>
        </p:spPr>
      </p:pic>
      <p:sp>
        <p:nvSpPr>
          <p:cNvPr id="3" name="Содержимое 2"/>
          <p:cNvSpPr>
            <a:spLocks noGrp="1"/>
          </p:cNvSpPr>
          <p:nvPr>
            <p:ph idx="1"/>
          </p:nvPr>
        </p:nvSpPr>
        <p:spPr>
          <a:xfrm>
            <a:off x="457200" y="8429660"/>
            <a:ext cx="8229600" cy="214314"/>
          </a:xfrm>
        </p:spPr>
        <p:txBody>
          <a:bodyPr>
            <a:normAutofit fontScale="32500" lnSpcReduction="20000"/>
          </a:bodyPr>
          <a:lstStyle/>
          <a:p>
            <a:endParaRPr lang="ru-RU" dirty="0"/>
          </a:p>
        </p:txBody>
      </p:sp>
      <p:sp>
        <p:nvSpPr>
          <p:cNvPr id="2" name="Заголовок 1"/>
          <p:cNvSpPr>
            <a:spLocks noGrp="1"/>
          </p:cNvSpPr>
          <p:nvPr>
            <p:ph type="title"/>
          </p:nvPr>
        </p:nvSpPr>
        <p:spPr>
          <a:xfrm>
            <a:off x="428596" y="3143248"/>
            <a:ext cx="8229600" cy="1399032"/>
          </a:xfrm>
        </p:spPr>
        <p:txBody>
          <a:bodyPr>
            <a:normAutofit fontScale="90000"/>
          </a:bodyPr>
          <a:lstStyle/>
          <a:p>
            <a:r>
              <a:rPr lang="en-US" sz="3600" dirty="0" smtClean="0">
                <a:solidFill>
                  <a:schemeClr val="tx1"/>
                </a:solidFill>
                <a:latin typeface="Times New Roman" pitchFamily="18" charset="0"/>
                <a:cs typeface="Times New Roman" pitchFamily="18" charset="0"/>
              </a:rPr>
              <a:t>Diabetes mellitus is a group of metabolic diseases characterized by high blood sugar (glucose) levels that result from defects in insulin secretion, or its action, or both. Diabetes mellitus, commonly referred to as diabetes  was first identified as a disease associated with "sweet urine," and excessive muscle loss in the ancient world. </a:t>
            </a:r>
            <a:br>
              <a:rPr lang="en-US" sz="3600" dirty="0" smtClean="0">
                <a:solidFill>
                  <a:schemeClr val="tx1"/>
                </a:solidFill>
                <a:latin typeface="Times New Roman" pitchFamily="18" charset="0"/>
                <a:cs typeface="Times New Roman" pitchFamily="18" charset="0"/>
              </a:rPr>
            </a:br>
            <a:r>
              <a:rPr lang="en-US" sz="3600" dirty="0" smtClean="0">
                <a:solidFill>
                  <a:schemeClr val="tx1"/>
                </a:solidFill>
                <a:latin typeface="Times New Roman" pitchFamily="18" charset="0"/>
                <a:cs typeface="Times New Roman" pitchFamily="18" charset="0"/>
              </a:rPr>
              <a:t>Elevated levels of blood glucose (hyperglycemia) lead to spillage of glucose into the urine, hence the term sweet urine.</a:t>
            </a:r>
            <a:r>
              <a:rPr lang="en-US" dirty="0" smtClean="0"/>
              <a:t/>
            </a:r>
            <a:br>
              <a:rPr lang="en-US" dirty="0" smtClean="0"/>
            </a:b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decel="50000" fill="hold">
                                          <p:stCondLst>
                                            <p:cond delay="0"/>
                                          </p:stCondLst>
                                        </p:cTn>
                                        <p:tgtEl>
                                          <p:spTgt spid="1126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6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66"/>
                                        </p:tgtEl>
                                        <p:attrNameLst>
                                          <p:attrName>ppt_w</p:attrName>
                                        </p:attrNameLst>
                                      </p:cBhvr>
                                      <p:tavLst>
                                        <p:tav tm="0">
                                          <p:val>
                                            <p:strVal val="#ppt_w*.05"/>
                                          </p:val>
                                        </p:tav>
                                        <p:tav tm="100000">
                                          <p:val>
                                            <p:strVal val="#ppt_w"/>
                                          </p:val>
                                        </p:tav>
                                      </p:tavLst>
                                    </p:anim>
                                    <p:anim calcmode="lin" valueType="num">
                                      <p:cBhvr>
                                        <p:cTn id="10" dur="1000" fill="hold"/>
                                        <p:tgtEl>
                                          <p:spTgt spid="1126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6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6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6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6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strVal val="#ppt_w*0.70"/>
                                          </p:val>
                                        </p:tav>
                                        <p:tav tm="100000">
                                          <p:val>
                                            <p:strVal val="#ppt_w"/>
                                          </p:val>
                                        </p:tav>
                                      </p:tavLst>
                                    </p:anim>
                                    <p:anim calcmode="lin" valueType="num">
                                      <p:cBhvr>
                                        <p:cTn id="20" dur="1000" fill="hold"/>
                                        <p:tgtEl>
                                          <p:spTgt spid="2"/>
                                        </p:tgtEl>
                                        <p:attrNameLst>
                                          <p:attrName>ppt_h</p:attrName>
                                        </p:attrNameLst>
                                      </p:cBhvr>
                                      <p:tavLst>
                                        <p:tav tm="0">
                                          <p:val>
                                            <p:strVal val="#ppt_h"/>
                                          </p:val>
                                        </p:tav>
                                        <p:tav tm="100000">
                                          <p:val>
                                            <p:strVal val="#ppt_h"/>
                                          </p:val>
                                        </p:tav>
                                      </p:tavLst>
                                    </p:anim>
                                    <p:animEffect transition="in" filter="fade">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1000" r="-3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286784"/>
            <a:ext cx="8229600" cy="500066"/>
          </a:xfrm>
        </p:spPr>
        <p:txBody>
          <a:bodyPr>
            <a:normAutofit lnSpcReduction="10000"/>
          </a:bodyPr>
          <a:lstStyle/>
          <a:p>
            <a:endParaRPr lang="ru-RU" dirty="0"/>
          </a:p>
        </p:txBody>
      </p:sp>
      <p:sp>
        <p:nvSpPr>
          <p:cNvPr id="2" name="Заголовок 1"/>
          <p:cNvSpPr>
            <a:spLocks noGrp="1"/>
          </p:cNvSpPr>
          <p:nvPr>
            <p:ph type="title"/>
          </p:nvPr>
        </p:nvSpPr>
        <p:spPr>
          <a:xfrm>
            <a:off x="457200" y="267494"/>
            <a:ext cx="8229600" cy="6376216"/>
          </a:xfrm>
        </p:spPr>
        <p:txBody>
          <a:bodyPr>
            <a:noAutofit/>
          </a:bodyPr>
          <a:lstStyle/>
          <a:p>
            <a:r>
              <a:rPr lang="en-US" sz="3200" dirty="0" smtClean="0">
                <a:solidFill>
                  <a:schemeClr val="tx1"/>
                </a:solidFill>
                <a:latin typeface="Times New Roman" pitchFamily="18" charset="0"/>
                <a:cs typeface="Times New Roman" pitchFamily="18" charset="0"/>
              </a:rPr>
              <a:t>Normally, blood glucose levels are tightly controlled by insulin, a hormone produced by the pancreas. Insulin lowers the blood glucose level. When the blood glucose elevates (for example, after eating food), insulin is released from the pancreas to normalize the glucose level. In patients with diabetes, the absence or insufficient production of insulin causes hyperglycemia. Diabetes is a chronic medical condition, meaning that although it can be controlled, it lasts a lifetime. </a:t>
            </a:r>
            <a:endParaRPr lang="ru-RU" sz="32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457200" y="7572404"/>
            <a:ext cx="8229600" cy="857256"/>
          </a:xfrm>
        </p:spPr>
        <p:txBody>
          <a:bodyPr/>
          <a:lstStyle/>
          <a:p>
            <a:endParaRPr lang="ru-RU" dirty="0"/>
          </a:p>
        </p:txBody>
      </p:sp>
      <p:sp>
        <p:nvSpPr>
          <p:cNvPr id="2" name="Заголовок 1"/>
          <p:cNvSpPr>
            <a:spLocks noGrp="1"/>
          </p:cNvSpPr>
          <p:nvPr>
            <p:ph type="title"/>
          </p:nvPr>
        </p:nvSpPr>
        <p:spPr>
          <a:xfrm>
            <a:off x="457200" y="267494"/>
            <a:ext cx="8229600" cy="6233340"/>
          </a:xfrm>
          <a:blipFill>
            <a:blip r:embed="rId2" cstate="print"/>
            <a:stretch>
              <a:fillRect/>
            </a:stretch>
          </a:blipFill>
        </p:spPr>
        <p:style>
          <a:lnRef idx="1">
            <a:schemeClr val="accent6"/>
          </a:lnRef>
          <a:fillRef idx="2">
            <a:schemeClr val="accent6"/>
          </a:fillRef>
          <a:effectRef idx="1">
            <a:schemeClr val="accent6"/>
          </a:effectRef>
          <a:fontRef idx="minor">
            <a:schemeClr val="dk1"/>
          </a:fontRef>
        </p:style>
        <p:txBody>
          <a:bodyPr/>
          <a:lstStyle/>
          <a:p>
            <a:r>
              <a:rPr lang="en-US"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What is the impact of diabetes?</a:t>
            </a:r>
            <a:endParaRPr lang="ru-RU"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фото диабета\braile_2_1239014424_fu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flipV="1">
            <a:off x="457200" y="7929594"/>
            <a:ext cx="8229600" cy="214314"/>
          </a:xfrm>
        </p:spPr>
        <p:txBody>
          <a:bodyPr>
            <a:normAutofit fontScale="32500" lnSpcReduction="20000"/>
          </a:bodyPr>
          <a:lstStyle/>
          <a:p>
            <a:endParaRPr lang="ru-RU" dirty="0"/>
          </a:p>
        </p:txBody>
      </p:sp>
      <p:sp>
        <p:nvSpPr>
          <p:cNvPr id="2" name="Заголовок 1"/>
          <p:cNvSpPr>
            <a:spLocks noGrp="1"/>
          </p:cNvSpPr>
          <p:nvPr>
            <p:ph type="title"/>
          </p:nvPr>
        </p:nvSpPr>
        <p:spPr>
          <a:xfrm>
            <a:off x="285720" y="3000372"/>
            <a:ext cx="8515352" cy="3500462"/>
          </a:xfrm>
        </p:spPr>
        <p:txBody>
          <a:bodyPr>
            <a:noAutofit/>
          </a:bodyPr>
          <a:lstStyle/>
          <a:p>
            <a:pPr algn="ctr"/>
            <a:r>
              <a:rPr lang="en-US" sz="4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Over time, diabetes can lead to blindness, kidney failure, and nerve damage. </a:t>
            </a:r>
            <a:br>
              <a:rPr lang="en-US" sz="4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br>
            <a:r>
              <a:rPr lang="en-US" sz="4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These types of damage are the result of damage to small vessels, referred to as micro vascular disease.</a:t>
            </a:r>
            <a:endParaRPr lang="ru-RU" sz="40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transition="in" filter="fade">
                                      <p:cBhvr>
                                        <p:cTn id="9" dur="500"/>
                                        <p:tgtEl>
                                          <p:spTgt spid="12290"/>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lide(fromBottom)">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F:\фото диабета\1296721332_coronary-artery-disease.jpg"/>
          <p:cNvPicPr>
            <a:picLocks noChangeAspect="1" noChangeArrowheads="1"/>
          </p:cNvPicPr>
          <p:nvPr/>
        </p:nvPicPr>
        <p:blipFill>
          <a:blip r:embed="rId2" cstate="print"/>
          <a:srcRect/>
          <a:stretch>
            <a:fillRect/>
          </a:stretch>
        </p:blipFill>
        <p:spPr bwMode="auto">
          <a:xfrm>
            <a:off x="0" y="0"/>
            <a:ext cx="9358282" cy="6858001"/>
          </a:xfrm>
          <a:prstGeom prst="rect">
            <a:avLst/>
          </a:prstGeom>
          <a:noFill/>
        </p:spPr>
      </p:pic>
      <p:sp>
        <p:nvSpPr>
          <p:cNvPr id="3" name="Содержимое 2"/>
          <p:cNvSpPr>
            <a:spLocks noGrp="1"/>
          </p:cNvSpPr>
          <p:nvPr>
            <p:ph idx="1"/>
          </p:nvPr>
        </p:nvSpPr>
        <p:spPr>
          <a:xfrm>
            <a:off x="457200" y="8358222"/>
            <a:ext cx="8229600" cy="785818"/>
          </a:xfrm>
        </p:spPr>
        <p:txBody>
          <a:bodyPr/>
          <a:lstStyle/>
          <a:p>
            <a:endParaRPr lang="ru-RU" dirty="0"/>
          </a:p>
        </p:txBody>
      </p:sp>
      <p:sp>
        <p:nvSpPr>
          <p:cNvPr id="2" name="Заголовок 1"/>
          <p:cNvSpPr>
            <a:spLocks noGrp="1"/>
          </p:cNvSpPr>
          <p:nvPr>
            <p:ph type="title"/>
          </p:nvPr>
        </p:nvSpPr>
        <p:spPr>
          <a:xfrm>
            <a:off x="457200" y="267494"/>
            <a:ext cx="8229600" cy="6304778"/>
          </a:xfrm>
        </p:spPr>
        <p:txBody>
          <a:bodyPr/>
          <a:lstStyle/>
          <a:p>
            <a:r>
              <a:rPr lang="en-US" dirty="0" smtClean="0">
                <a:solidFill>
                  <a:schemeClr val="tx1"/>
                </a:solidFill>
                <a:latin typeface="Times New Roman" pitchFamily="18" charset="0"/>
                <a:cs typeface="Times New Roman" pitchFamily="18" charset="0"/>
              </a:rPr>
              <a:t>Diabetes is also an important factor in accelerating the hardening and narrowing of the arteries (atherosclerosis), leading to strokes, coronary heart disease and other large blood vessel diseases.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This is referred to as macro vascular disease.</a:t>
            </a:r>
            <a:endParaRPr lang="ru-RU"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strVal val="#ppt_w*0.70"/>
                                          </p:val>
                                        </p:tav>
                                        <p:tav tm="100000">
                                          <p:val>
                                            <p:strVal val="#ppt_w"/>
                                          </p:val>
                                        </p:tav>
                                      </p:tavLst>
                                    </p:anim>
                                    <p:anim calcmode="lin" valueType="num">
                                      <p:cBhvr>
                                        <p:cTn id="8" dur="1000" fill="hold"/>
                                        <p:tgtEl>
                                          <p:spTgt spid="13314"/>
                                        </p:tgtEl>
                                        <p:attrNameLst>
                                          <p:attrName>ppt_h</p:attrName>
                                        </p:attrNameLst>
                                      </p:cBhvr>
                                      <p:tavLst>
                                        <p:tav tm="0">
                                          <p:val>
                                            <p:strVal val="#ppt_h"/>
                                          </p:val>
                                        </p:tav>
                                        <p:tav tm="100000">
                                          <p:val>
                                            <p:strVal val="#ppt_h"/>
                                          </p:val>
                                        </p:tav>
                                      </p:tavLst>
                                    </p:anim>
                                    <p:animEffect transition="in" filter="fade">
                                      <p:cBhvr>
                                        <p:cTn id="9" dur="1000"/>
                                        <p:tgtEl>
                                          <p:spTgt spid="13314"/>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3842"/>
            <a:ext cx="8229600" cy="642942"/>
          </a:xfrm>
        </p:spPr>
        <p:txBody>
          <a:bodyPr/>
          <a:lstStyle/>
          <a:p>
            <a:endParaRPr lang="ru-RU" dirty="0"/>
          </a:p>
        </p:txBody>
      </p:sp>
      <p:sp>
        <p:nvSpPr>
          <p:cNvPr id="2" name="Заголовок 1"/>
          <p:cNvSpPr>
            <a:spLocks noGrp="1"/>
          </p:cNvSpPr>
          <p:nvPr>
            <p:ph type="title"/>
          </p:nvPr>
        </p:nvSpPr>
        <p:spPr>
          <a:xfrm>
            <a:off x="214282" y="267494"/>
            <a:ext cx="8472518" cy="6447654"/>
          </a:xfrm>
        </p:spPr>
        <p:txBody>
          <a:bodyPr>
            <a:normAutofit/>
          </a:bodyPr>
          <a:lstStyle/>
          <a:p>
            <a:r>
              <a:rPr lang="en-US" sz="4000" dirty="0" smtClean="0">
                <a:solidFill>
                  <a:srgbClr val="FF0000"/>
                </a:solidFill>
                <a:latin typeface="Times New Roman" pitchFamily="18" charset="0"/>
                <a:cs typeface="Times New Roman" pitchFamily="18" charset="0"/>
              </a:rPr>
              <a:t>Diabetes affects approximately </a:t>
            </a:r>
            <a:br>
              <a:rPr lang="en-US" sz="4000" dirty="0" smtClean="0">
                <a:solidFill>
                  <a:srgbClr val="FF0000"/>
                </a:solidFill>
                <a:latin typeface="Times New Roman" pitchFamily="18" charset="0"/>
                <a:cs typeface="Times New Roman" pitchFamily="18" charset="0"/>
              </a:rPr>
            </a:br>
            <a:r>
              <a:rPr lang="en-US" sz="4000" dirty="0" smtClean="0">
                <a:solidFill>
                  <a:srgbClr val="FF0000"/>
                </a:solidFill>
                <a:latin typeface="Times New Roman" pitchFamily="18" charset="0"/>
                <a:cs typeface="Times New Roman" pitchFamily="18" charset="0"/>
              </a:rPr>
              <a:t>26 million people in the United States, while another 79 million gave prediabetes. </a:t>
            </a:r>
            <a:br>
              <a:rPr lang="en-US" sz="4000" dirty="0" smtClean="0">
                <a:solidFill>
                  <a:srgbClr val="FF0000"/>
                </a:solidFill>
                <a:latin typeface="Times New Roman" pitchFamily="18" charset="0"/>
                <a:cs typeface="Times New Roman" pitchFamily="18" charset="0"/>
              </a:rPr>
            </a:br>
            <a:r>
              <a:rPr lang="en-US" sz="4000" dirty="0" smtClean="0">
                <a:solidFill>
                  <a:srgbClr val="FF0000"/>
                </a:solidFill>
                <a:latin typeface="Times New Roman" pitchFamily="18" charset="0"/>
                <a:cs typeface="Times New Roman" pitchFamily="18" charset="0"/>
              </a:rPr>
              <a:t>In addition, an estimated additional </a:t>
            </a:r>
            <a:br>
              <a:rPr lang="en-US" sz="4000" dirty="0" smtClean="0">
                <a:solidFill>
                  <a:srgbClr val="FF0000"/>
                </a:solidFill>
                <a:latin typeface="Times New Roman" pitchFamily="18" charset="0"/>
                <a:cs typeface="Times New Roman" pitchFamily="18" charset="0"/>
              </a:rPr>
            </a:br>
            <a:r>
              <a:rPr lang="en-US" sz="4000" dirty="0" smtClean="0">
                <a:solidFill>
                  <a:srgbClr val="FF0000"/>
                </a:solidFill>
                <a:latin typeface="Times New Roman" pitchFamily="18" charset="0"/>
                <a:cs typeface="Times New Roman" pitchFamily="18" charset="0"/>
              </a:rPr>
              <a:t>7 million people in the United States have diabetes and don't even know it.</a:t>
            </a:r>
            <a:endParaRPr lang="ru-RU" sz="4000" dirty="0">
              <a:solidFill>
                <a:srgbClr val="FF0000"/>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2"/>
                                        </p:tgtEl>
                                        <p:attrNameLst>
                                          <p:attrName>ppt_w</p:attrName>
                                        </p:attrNameLst>
                                      </p:cBhvr>
                                      <p:tavLst>
                                        <p:tav tm="0">
                                          <p:val>
                                            <p:strVal val="#ppt_w*.05"/>
                                          </p:val>
                                        </p:tav>
                                        <p:tav tm="100000">
                                          <p:val>
                                            <p:strVal val="#ppt_w"/>
                                          </p:val>
                                        </p:tav>
                                      </p:tavLst>
                                    </p:anim>
                                    <p:anim calcmode="lin" valueType="num">
                                      <p:cBhvr>
                                        <p:cTn id="10" dur="2000" fill="hold"/>
                                        <p:tgtEl>
                                          <p:spTgt spid="2"/>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2"/>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0" r="-3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6447654"/>
          </a:xfrm>
        </p:spPr>
        <p:txBody>
          <a:bodyPr>
            <a:normAutofit/>
          </a:bodyPr>
          <a:lstStyle/>
          <a:p>
            <a:r>
              <a:rPr lang="en-US" sz="2700" dirty="0" smtClean="0">
                <a:solidFill>
                  <a:schemeClr val="tx1"/>
                </a:solidFill>
                <a:latin typeface="Times New Roman" pitchFamily="18" charset="0"/>
                <a:cs typeface="Times New Roman" pitchFamily="18" charset="0"/>
              </a:rPr>
              <a:t>From an economic perspective, the total annual cost of diabetes in 2011 was estimated to be 174 billion dollars in the United States. This included 116 billion in direct medical costs (healthcare costs) for people with diabetes and another 58 billion in other costs due to disability, premature death, or work loss. Medical expenses for people with diabetes ate over two times higher than those for people who do not have diabetes. Remember, these numbers reflect only the population in the United States. Globally, the statistics are staggering…</a:t>
            </a:r>
            <a:br>
              <a:rPr lang="en-US" sz="2700" dirty="0" smtClean="0">
                <a:solidFill>
                  <a:schemeClr val="tx1"/>
                </a:solidFill>
                <a:latin typeface="Times New Roman" pitchFamily="18" charset="0"/>
                <a:cs typeface="Times New Roman" pitchFamily="18" charset="0"/>
              </a:rPr>
            </a:br>
            <a:r>
              <a:rPr lang="en-US" sz="2700" dirty="0" smtClean="0">
                <a:solidFill>
                  <a:schemeClr val="tx1"/>
                </a:solidFill>
                <a:latin typeface="Times New Roman" pitchFamily="18" charset="0"/>
                <a:cs typeface="Times New Roman" pitchFamily="18" charset="0"/>
              </a:rPr>
              <a:t>Diabetes was the 7th leading cause of death in the United States listed on death certificates in 2011. </a:t>
            </a:r>
            <a:endParaRPr lang="ru-RU" sz="27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572404"/>
            <a:ext cx="8229600" cy="785818"/>
          </a:xfrm>
        </p:spPr>
        <p:txBody>
          <a:bodyPr/>
          <a:lstStyle/>
          <a:p>
            <a:endParaRPr lang="ru-RU" dirty="0"/>
          </a:p>
        </p:txBody>
      </p:sp>
      <p:sp>
        <p:nvSpPr>
          <p:cNvPr id="2" name="Заголовок 1"/>
          <p:cNvSpPr>
            <a:spLocks noGrp="1"/>
          </p:cNvSpPr>
          <p:nvPr>
            <p:ph type="title"/>
          </p:nvPr>
        </p:nvSpPr>
        <p:spPr>
          <a:xfrm>
            <a:off x="457200" y="714356"/>
            <a:ext cx="8229600" cy="5143536"/>
          </a:xfrm>
          <a:blipFill>
            <a:blip r:embed="rId2" cstate="print"/>
            <a:stretch>
              <a:fillRect/>
            </a:stretch>
          </a:blipFill>
        </p:spPr>
        <p:style>
          <a:lnRef idx="1">
            <a:schemeClr val="accent3"/>
          </a:lnRef>
          <a:fillRef idx="2">
            <a:schemeClr val="accent3"/>
          </a:fillRef>
          <a:effectRef idx="1">
            <a:schemeClr val="accent3"/>
          </a:effectRef>
          <a:fontRef idx="minor">
            <a:schemeClr val="dk1"/>
          </a:fontRef>
        </p:style>
        <p:txBody>
          <a:bodyPr/>
          <a:lstStyle/>
          <a:p>
            <a:r>
              <a:rPr lang="en-US" dirty="0" smtClean="0">
                <a:latin typeface="Times New Roman" pitchFamily="18" charset="0"/>
                <a:cs typeface="Times New Roman" pitchFamily="18" charset="0"/>
              </a:rPr>
              <a:t>What causes diabetes?</a:t>
            </a:r>
            <a:endParaRPr lang="ru-RU"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7429528"/>
            <a:ext cx="7658128" cy="571504"/>
          </a:xfrm>
        </p:spPr>
        <p:txBody>
          <a:bodyPr/>
          <a:lstStyle/>
          <a:p>
            <a:endParaRPr lang="ru-RU" dirty="0"/>
          </a:p>
        </p:txBody>
      </p:sp>
      <p:sp>
        <p:nvSpPr>
          <p:cNvPr id="2" name="Заголовок 1"/>
          <p:cNvSpPr>
            <a:spLocks noGrp="1"/>
          </p:cNvSpPr>
          <p:nvPr>
            <p:ph type="title"/>
          </p:nvPr>
        </p:nvSpPr>
        <p:spPr>
          <a:xfrm>
            <a:off x="500034" y="357166"/>
            <a:ext cx="8429684" cy="1928826"/>
          </a:xfrm>
        </p:spPr>
        <p:txBody>
          <a:bodyPr>
            <a:normAutofit fontScale="90000"/>
          </a:bodyPr>
          <a:lstStyle/>
          <a:p>
            <a:r>
              <a:rPr lang="en-US" dirty="0" smtClean="0">
                <a:solidFill>
                  <a:schemeClr val="tx1"/>
                </a:solidFill>
                <a:latin typeface="Times New Roman" pitchFamily="18" charset="0"/>
                <a:cs typeface="Times New Roman" pitchFamily="18" charset="0"/>
              </a:rPr>
              <a:t>Diabetes is a chronic condition associated with abnormally high levels of sugar (glucose) in the blood.</a:t>
            </a:r>
            <a:endParaRPr lang="ru-RU"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6376216"/>
          </a:xfrm>
        </p:spPr>
        <p:txBody>
          <a:bodyPr>
            <a:noAutofit/>
          </a:bodyPr>
          <a:lstStyle/>
          <a:p>
            <a:r>
              <a:rPr lang="en-US" sz="2400" dirty="0" smtClean="0">
                <a:solidFill>
                  <a:schemeClr val="tx1"/>
                </a:solidFill>
                <a:latin typeface="Times New Roman" pitchFamily="18" charset="0"/>
                <a:cs typeface="Times New Roman" pitchFamily="18" charset="0"/>
              </a:rPr>
              <a:t>Insufficient production of insulin, production of defective insulin or the inability of cells to use insulin properly and efficiently leads to hyperglycemia and diabetes.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This latter condition affects mostly the cells of muscle and fat tissues, and results in a condition known as insulin resistance. This is the primary problem in type 2 diabetes.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absolute lack of insulin, usually secondary to a destructive process affecting the insulin-producing beta cells in the pancreas, is the main disorder in type 1 diabetes.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 type 2 diabetes, there also is a steady decline of beta cells that adds to the process of elevated blood sugars.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Essentially, if someone is resistant to insulin, the body can, to some degree, increase production of insulin and overcome the level of resistance.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After time, if production decreases and insulin cannot be released as vigorously, hyperglycemia develops.</a:t>
            </a:r>
            <a:endParaRPr lang="ru-RU" sz="24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фото диабета\277_1.jpg"/>
          <p:cNvPicPr>
            <a:picLocks noChangeAspect="1" noChangeArrowheads="1"/>
          </p:cNvPicPr>
          <p:nvPr/>
        </p:nvPicPr>
        <p:blipFill>
          <a:blip r:embed="rId2" cstate="print"/>
          <a:srcRect/>
          <a:stretch>
            <a:fillRect/>
          </a:stretch>
        </p:blipFill>
        <p:spPr bwMode="auto">
          <a:xfrm>
            <a:off x="-285784" y="0"/>
            <a:ext cx="9429784" cy="6858000"/>
          </a:xfrm>
          <a:prstGeom prst="rect">
            <a:avLst/>
          </a:prstGeom>
          <a:noFill/>
        </p:spPr>
      </p:pic>
      <p:sp>
        <p:nvSpPr>
          <p:cNvPr id="3" name="Содержимое 2"/>
          <p:cNvSpPr>
            <a:spLocks noGrp="1"/>
          </p:cNvSpPr>
          <p:nvPr>
            <p:ph idx="1"/>
          </p:nvPr>
        </p:nvSpPr>
        <p:spPr>
          <a:xfrm>
            <a:off x="457200" y="8429660"/>
            <a:ext cx="8229600" cy="571504"/>
          </a:xfrm>
        </p:spPr>
        <p:txBody>
          <a:bodyPr/>
          <a:lstStyle/>
          <a:p>
            <a:endParaRPr lang="ru-RU" dirty="0"/>
          </a:p>
        </p:txBody>
      </p:sp>
      <p:sp>
        <p:nvSpPr>
          <p:cNvPr id="2" name="Заголовок 1"/>
          <p:cNvSpPr>
            <a:spLocks noGrp="1"/>
          </p:cNvSpPr>
          <p:nvPr>
            <p:ph type="title"/>
          </p:nvPr>
        </p:nvSpPr>
        <p:spPr>
          <a:xfrm>
            <a:off x="457200" y="267494"/>
            <a:ext cx="8229600" cy="6376216"/>
          </a:xfrm>
        </p:spPr>
        <p:txBody>
          <a:bodyPr>
            <a:normAutofit/>
          </a:bodyPr>
          <a:lstStyle/>
          <a:p>
            <a:r>
              <a:rPr lang="en-US" sz="2400" dirty="0" smtClean="0">
                <a:solidFill>
                  <a:schemeClr val="tx1"/>
                </a:solidFill>
                <a:latin typeface="Times New Roman" pitchFamily="18" charset="0"/>
                <a:cs typeface="Times New Roman" pitchFamily="18" charset="0"/>
              </a:rPr>
              <a:t>Glucose is a simple sugar found in food.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Glucose is an essential nutrient that provides energy for the proper functioning of the body cells. Carbohydrates are broken down in the small intestine and the glucose in digested food is then absorbed by the intestinal cells into the bloodstream and is carried by the bloodstream to all the cells in the body where it is utilized.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However, glucose cannot enter the cells alone and needs insulin to aid in its transport into the cells. Without insulin, the cells become starved of glucose energy despite the presence of abundant glucose in the bloodstream. In certain types of diabetes, the cells' inability to utilize glucose gives rise to the ironic situation of "starvation in the midst of plenty".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abundant, unutilized glucose is wastefully excreted in the urine.</a:t>
            </a:r>
            <a:endParaRPr lang="ru-RU" sz="24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decel="50000" fill="hold">
                                          <p:stCondLst>
                                            <p:cond delay="0"/>
                                          </p:stCondLst>
                                        </p:cTn>
                                        <p:tgtEl>
                                          <p:spTgt spid="1536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36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362"/>
                                        </p:tgtEl>
                                        <p:attrNameLst>
                                          <p:attrName>ppt_w</p:attrName>
                                        </p:attrNameLst>
                                      </p:cBhvr>
                                      <p:tavLst>
                                        <p:tav tm="0">
                                          <p:val>
                                            <p:strVal val="#ppt_w*.05"/>
                                          </p:val>
                                        </p:tav>
                                        <p:tav tm="100000">
                                          <p:val>
                                            <p:strVal val="#ppt_w"/>
                                          </p:val>
                                        </p:tav>
                                      </p:tavLst>
                                    </p:anim>
                                    <p:anim calcmode="lin" valueType="num">
                                      <p:cBhvr>
                                        <p:cTn id="10" dur="1000" fill="hold"/>
                                        <p:tgtEl>
                                          <p:spTgt spid="1536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36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36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36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36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фото диабета\capainsulin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8429660"/>
            <a:ext cx="8229600" cy="928694"/>
          </a:xfrm>
        </p:spPr>
        <p:txBody>
          <a:bodyPr/>
          <a:lstStyle/>
          <a:p>
            <a:endParaRPr lang="ru-RU" dirty="0"/>
          </a:p>
        </p:txBody>
      </p:sp>
      <p:sp>
        <p:nvSpPr>
          <p:cNvPr id="2" name="Заголовок 1"/>
          <p:cNvSpPr>
            <a:spLocks noGrp="1"/>
          </p:cNvSpPr>
          <p:nvPr>
            <p:ph type="title"/>
          </p:nvPr>
        </p:nvSpPr>
        <p:spPr>
          <a:xfrm>
            <a:off x="457200" y="267494"/>
            <a:ext cx="8229600" cy="6376216"/>
          </a:xfrm>
        </p:spPr>
        <p:txBody>
          <a:bodyPr>
            <a:normAutofit/>
          </a:bodyPr>
          <a:lstStyle/>
          <a:p>
            <a:r>
              <a:rPr lang="en-US" sz="2000" dirty="0" smtClean="0">
                <a:solidFill>
                  <a:schemeClr val="tx1"/>
                </a:solidFill>
                <a:latin typeface="Times New Roman" pitchFamily="18" charset="0"/>
                <a:cs typeface="Times New Roman" pitchFamily="18" charset="0"/>
              </a:rPr>
              <a:t>Insulin is a hormone that is produced by specialized cells (beta cells) of the pancreas.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In addition to helping glucose enter the cells, insulin is also important in tightly regulating the level of glucose in the blood.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After a meal, the blood glucose level rises.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In response to the increased glucose level, the pancreas normally releases more insulin into the bloodstream to help glucose enter the cells and lower blood glucose levels after a meal. </a:t>
            </a:r>
            <a:r>
              <a:rPr lang="ru-RU" sz="2000" dirty="0" smtClean="0">
                <a:solidFill>
                  <a:schemeClr val="accent6">
                    <a:lumMod val="60000"/>
                    <a:lumOff val="40000"/>
                  </a:schemeClr>
                </a:solidFill>
                <a:latin typeface="Times New Roman" pitchFamily="18" charset="0"/>
                <a:cs typeface="Times New Roman" pitchFamily="18" charset="0"/>
              </a:rPr>
              <a:t/>
            </a:r>
            <a:br>
              <a:rPr lang="ru-RU" sz="2000" dirty="0" smtClean="0">
                <a:solidFill>
                  <a:schemeClr val="accent6">
                    <a:lumMod val="60000"/>
                    <a:lumOff val="40000"/>
                  </a:schemeClr>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When the blood glucose levels are lowered, the insulin release from the pancreas is turned down. </a:t>
            </a:r>
            <a:r>
              <a:rPr lang="ru-RU" sz="2000" dirty="0" smtClean="0">
                <a:solidFill>
                  <a:schemeClr val="accent6">
                    <a:lumMod val="60000"/>
                    <a:lumOff val="40000"/>
                  </a:schemeClr>
                </a:solidFill>
                <a:latin typeface="Times New Roman" pitchFamily="18" charset="0"/>
                <a:cs typeface="Times New Roman" pitchFamily="18" charset="0"/>
              </a:rPr>
              <a:t/>
            </a:r>
            <a:br>
              <a:rPr lang="ru-RU" sz="2000" dirty="0" smtClean="0">
                <a:solidFill>
                  <a:schemeClr val="accent6">
                    <a:lumMod val="60000"/>
                    <a:lumOff val="40000"/>
                  </a:schemeClr>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It is important to note that even in the fasting state there is a low steady release of insulin than fluctuates a bit and helps to maintain a steady blood sugar level during fasting. In normal individuals, such a regulatory system helps to keep blood glucose levels in a tightly controlled range. </a:t>
            </a:r>
            <a:r>
              <a:rPr lang="ru-RU" sz="2000" dirty="0" smtClean="0">
                <a:solidFill>
                  <a:schemeClr val="accent6">
                    <a:lumMod val="60000"/>
                    <a:lumOff val="40000"/>
                  </a:schemeClr>
                </a:solidFill>
                <a:latin typeface="Times New Roman" pitchFamily="18" charset="0"/>
                <a:cs typeface="Times New Roman" pitchFamily="18" charset="0"/>
              </a:rPr>
              <a:t/>
            </a:r>
            <a:br>
              <a:rPr lang="ru-RU" sz="2000" dirty="0" smtClean="0">
                <a:solidFill>
                  <a:schemeClr val="accent6">
                    <a:lumMod val="60000"/>
                    <a:lumOff val="40000"/>
                  </a:schemeClr>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As outlined above, in patients with diabetes, the insulin is either absent, relatively insufficient for the body's needs or not used properly by the body.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All of these factors cause elevated levels of blood glucose (hyperglycemia). </a:t>
            </a:r>
            <a:endParaRPr lang="ru-RU" sz="20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decel="50000" fill="hold">
                                          <p:stCondLst>
                                            <p:cond delay="0"/>
                                          </p:stCondLst>
                                        </p:cTn>
                                        <p:tgtEl>
                                          <p:spTgt spid="1638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6"/>
                                        </p:tgtEl>
                                        <p:attrNameLst>
                                          <p:attrName>ppt_w</p:attrName>
                                        </p:attrNameLst>
                                      </p:cBhvr>
                                      <p:tavLst>
                                        <p:tav tm="0">
                                          <p:val>
                                            <p:strVal val="#ppt_w*.05"/>
                                          </p:val>
                                        </p:tav>
                                        <p:tav tm="100000">
                                          <p:val>
                                            <p:strVal val="#ppt_w"/>
                                          </p:val>
                                        </p:tav>
                                      </p:tavLst>
                                    </p:anim>
                                    <p:anim calcmode="lin" valueType="num">
                                      <p:cBhvr>
                                        <p:cTn id="10" dur="1000" fill="hold"/>
                                        <p:tgtEl>
                                          <p:spTgt spid="1638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6"/>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Содержимое 4" descr="insuulin_jpg.jpg"/>
          <p:cNvPicPr>
            <a:picLocks noGrp="1" noChangeAspect="1"/>
          </p:cNvPicPr>
          <p:nvPr>
            <p:ph idx="1"/>
          </p:nvPr>
        </p:nvPicPr>
        <p:blipFill>
          <a:blip r:embed="rId2" cstate="print"/>
          <a:stretch>
            <a:fillRect/>
          </a:stretch>
        </p:blipFill>
        <p:spPr>
          <a:xfrm>
            <a:off x="357158" y="214290"/>
            <a:ext cx="8501122" cy="6215106"/>
          </a:xfrm>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857224" y="1481329"/>
            <a:ext cx="7829576" cy="3519308"/>
          </a:xfrm>
        </p:spPr>
        <p:txBody>
          <a:bodyPr/>
          <a:lstStyle/>
          <a:p>
            <a:endParaRPr lang="ru-RU" dirty="0"/>
          </a:p>
        </p:txBody>
      </p:sp>
      <p:sp>
        <p:nvSpPr>
          <p:cNvPr id="2" name="Заголовок 1"/>
          <p:cNvSpPr>
            <a:spLocks noGrp="1"/>
          </p:cNvSpPr>
          <p:nvPr>
            <p:ph type="title"/>
          </p:nvPr>
        </p:nvSpPr>
        <p:spPr>
          <a:xfrm>
            <a:off x="571472" y="571480"/>
            <a:ext cx="8229600" cy="4786346"/>
          </a:xfrm>
          <a:blipFill>
            <a:blip r:embed="rId2" cstate="print"/>
            <a:stretch>
              <a:fillRect/>
            </a:stretch>
          </a:blipFill>
        </p:spPr>
        <p:style>
          <a:lnRef idx="1">
            <a:schemeClr val="dk1"/>
          </a:lnRef>
          <a:fillRef idx="2">
            <a:schemeClr val="dk1"/>
          </a:fillRef>
          <a:effectRef idx="1">
            <a:schemeClr val="dk1"/>
          </a:effectRef>
          <a:fontRef idx="minor">
            <a:schemeClr val="dk1"/>
          </a:fontRef>
        </p:style>
        <p:txBody>
          <a:bodyPr/>
          <a:lstStyle/>
          <a:p>
            <a:pPr algn="ctr"/>
            <a:r>
              <a:rPr lang="en-US" dirty="0" smtClean="0">
                <a:solidFill>
                  <a:schemeClr val="tx1"/>
                </a:solidFill>
                <a:latin typeface="Times New Roman" pitchFamily="18" charset="0"/>
                <a:cs typeface="Times New Roman" pitchFamily="18" charset="0"/>
              </a:rPr>
              <a:t>What are the different types of diabetes?</a:t>
            </a:r>
            <a:endParaRPr lang="ru-RU"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457200" y="7929594"/>
            <a:ext cx="8229600" cy="285752"/>
          </a:xfrm>
        </p:spPr>
        <p:txBody>
          <a:bodyPr>
            <a:normAutofit fontScale="55000" lnSpcReduction="20000"/>
          </a:bodyPr>
          <a:lstStyle/>
          <a:p>
            <a:endParaRPr lang="ru-RU" dirty="0"/>
          </a:p>
        </p:txBody>
      </p:sp>
      <p:sp>
        <p:nvSpPr>
          <p:cNvPr id="2" name="Заголовок 1"/>
          <p:cNvSpPr>
            <a:spLocks noGrp="1"/>
          </p:cNvSpPr>
          <p:nvPr>
            <p:ph type="title"/>
          </p:nvPr>
        </p:nvSpPr>
        <p:spPr>
          <a:xfrm>
            <a:off x="457200" y="267494"/>
            <a:ext cx="8229600" cy="6447654"/>
          </a:xfrm>
        </p:spPr>
        <p:txBody>
          <a:bodyPr>
            <a:normAutofit/>
          </a:bodyPr>
          <a:lstStyle/>
          <a:p>
            <a:r>
              <a:rPr lang="en-US" sz="2800" dirty="0" smtClean="0">
                <a:solidFill>
                  <a:schemeClr val="tx1"/>
                </a:solidFill>
                <a:latin typeface="Times New Roman" pitchFamily="18" charset="0"/>
                <a:cs typeface="Times New Roman" pitchFamily="18" charset="0"/>
              </a:rPr>
              <a:t>There are two major types of diabetes, called type 1 and type 2. </a:t>
            </a:r>
            <a:r>
              <a:rPr lang="ru-RU" sz="2800" dirty="0" smtClean="0">
                <a:solidFill>
                  <a:schemeClr val="tx1"/>
                </a:solidFill>
                <a:latin typeface="Times New Roman" pitchFamily="18" charset="0"/>
                <a:cs typeface="Times New Roman" pitchFamily="18" charset="0"/>
              </a:rPr>
              <a:t/>
            </a:r>
            <a:br>
              <a:rPr lang="ru-RU"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Type 1 diabetes was also formerly called insulin dependent diabetes mellitus (IDDM)</a:t>
            </a:r>
            <a:r>
              <a:rPr lang="ru-RU" sz="2800" dirty="0" smtClean="0">
                <a:solidFill>
                  <a:schemeClr val="tx1"/>
                </a:solidFill>
                <a:latin typeface="Times New Roman" pitchFamily="18" charset="0"/>
                <a:cs typeface="Times New Roman" pitchFamily="18" charset="0"/>
              </a:rPr>
              <a:t> </a:t>
            </a:r>
            <a:r>
              <a:rPr lang="en-US" sz="2800" dirty="0" smtClean="0">
                <a:solidFill>
                  <a:schemeClr val="tx1"/>
                </a:solidFill>
                <a:latin typeface="Times New Roman" pitchFamily="18" charset="0"/>
                <a:cs typeface="Times New Roman" pitchFamily="18" charset="0"/>
              </a:rPr>
              <a:t>or juvenile onset diabetes mellitus. </a:t>
            </a:r>
            <a:r>
              <a:rPr lang="ru-RU" sz="2800" dirty="0" smtClean="0">
                <a:solidFill>
                  <a:schemeClr val="tx1"/>
                </a:solidFill>
                <a:latin typeface="Times New Roman" pitchFamily="18" charset="0"/>
                <a:cs typeface="Times New Roman" pitchFamily="18" charset="0"/>
              </a:rPr>
              <a:t/>
            </a:r>
            <a:br>
              <a:rPr lang="ru-RU"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In type 1 diabetes, the pancreas undergoes an autoimmune attack by the body itself and is rendered incapable of making insulin. Abnormal antibodies have been found in the majority of patients with type 1 diabetes. Antibodies are proteins in the blood that are part of the body's immune system. </a:t>
            </a:r>
            <a:r>
              <a:rPr lang="ru-RU" sz="2800" dirty="0" smtClean="0">
                <a:solidFill>
                  <a:schemeClr val="tx1"/>
                </a:solidFill>
                <a:latin typeface="Times New Roman" pitchFamily="18" charset="0"/>
                <a:cs typeface="Times New Roman" pitchFamily="18" charset="0"/>
              </a:rPr>
              <a:t/>
            </a:r>
            <a:br>
              <a:rPr lang="ru-RU"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The patient with type 1 diabetes must rely on insulin medication for survival.</a:t>
            </a:r>
            <a:endParaRPr lang="ru-RU" sz="28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7829576" cy="5786478"/>
          </a:xfrm>
        </p:spPr>
        <p:txBody>
          <a:bodyPr/>
          <a:lstStyle/>
          <a:p>
            <a:endParaRPr lang="ru-RU" dirty="0"/>
          </a:p>
        </p:txBody>
      </p:sp>
      <p:sp>
        <p:nvSpPr>
          <p:cNvPr id="2" name="Заголовок 1"/>
          <p:cNvSpPr>
            <a:spLocks noGrp="1"/>
          </p:cNvSpPr>
          <p:nvPr>
            <p:ph type="title"/>
          </p:nvPr>
        </p:nvSpPr>
        <p:spPr>
          <a:xfrm>
            <a:off x="457200" y="571480"/>
            <a:ext cx="7901014" cy="5429288"/>
          </a:xfrm>
        </p:spPr>
        <p:txBody>
          <a:bodyPr>
            <a:normAutofit fontScale="90000"/>
          </a:bodyPr>
          <a:lstStyle/>
          <a:p>
            <a:pPr algn="ctr"/>
            <a:r>
              <a:rPr lang="en-US" sz="2800" dirty="0" smtClean="0">
                <a:solidFill>
                  <a:schemeClr val="tx1"/>
                </a:solidFill>
                <a:latin typeface="Arial Black" pitchFamily="34" charset="0"/>
                <a:cs typeface="Times New Roman" pitchFamily="18" charset="0"/>
              </a:rPr>
              <a:t>Exposure to certain viral infections (mumps and Coxsackie viruses) or other environmental toxins may serve to trigger abnormal antibody responses that cause damage to the pancreas cells where insulin is made. </a:t>
            </a:r>
            <a:r>
              <a:rPr lang="ru-RU" sz="2800" dirty="0" smtClean="0">
                <a:solidFill>
                  <a:schemeClr val="tx1"/>
                </a:solidFill>
                <a:latin typeface="Arial Black" pitchFamily="34" charset="0"/>
                <a:cs typeface="Times New Roman" pitchFamily="18" charset="0"/>
              </a:rPr>
              <a:t/>
            </a:r>
            <a:br>
              <a:rPr lang="ru-RU" sz="2800" dirty="0" smtClean="0">
                <a:solidFill>
                  <a:schemeClr val="tx1"/>
                </a:solidFill>
                <a:latin typeface="Arial Black" pitchFamily="34" charset="0"/>
                <a:cs typeface="Times New Roman" pitchFamily="18" charset="0"/>
              </a:rPr>
            </a:br>
            <a:r>
              <a:rPr lang="en-US" sz="2800" dirty="0" smtClean="0">
                <a:solidFill>
                  <a:schemeClr val="tx1"/>
                </a:solidFill>
                <a:latin typeface="Arial Black" pitchFamily="34" charset="0"/>
                <a:cs typeface="Times New Roman" pitchFamily="18" charset="0"/>
              </a:rPr>
              <a:t>Some of the antibodies seen in type 1 diabetes include anti-islet cell antibodies, anti-insulin antibodies and antiglutamic decarboxylase antibodies. </a:t>
            </a:r>
            <a:r>
              <a:rPr lang="ru-RU" sz="2800" dirty="0" smtClean="0">
                <a:solidFill>
                  <a:schemeClr val="tx1"/>
                </a:solidFill>
                <a:latin typeface="Arial Black" pitchFamily="34" charset="0"/>
                <a:cs typeface="Times New Roman" pitchFamily="18" charset="0"/>
              </a:rPr>
              <a:t/>
            </a:r>
            <a:br>
              <a:rPr lang="ru-RU" sz="2800" dirty="0" smtClean="0">
                <a:solidFill>
                  <a:schemeClr val="tx1"/>
                </a:solidFill>
                <a:latin typeface="Arial Black" pitchFamily="34" charset="0"/>
                <a:cs typeface="Times New Roman" pitchFamily="18" charset="0"/>
              </a:rPr>
            </a:br>
            <a:r>
              <a:rPr lang="en-US" sz="2800" dirty="0" smtClean="0">
                <a:solidFill>
                  <a:schemeClr val="tx1"/>
                </a:solidFill>
                <a:latin typeface="Arial Black" pitchFamily="34" charset="0"/>
                <a:cs typeface="Times New Roman" pitchFamily="18" charset="0"/>
              </a:rPr>
              <a:t>These antibodies can be detected in the majority of patients and may help determine which individuals are at risk for developing type 1 diabetes. </a:t>
            </a:r>
            <a:endParaRPr lang="ru-RU" sz="2800" dirty="0">
              <a:solidFill>
                <a:schemeClr val="tx1"/>
              </a:solidFill>
              <a:latin typeface="Arial Black" pitchFamily="34"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3000" r="-4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715280"/>
            <a:ext cx="8229600" cy="1285884"/>
          </a:xfrm>
        </p:spPr>
        <p:txBody>
          <a:bodyPr/>
          <a:lstStyle/>
          <a:p>
            <a:endParaRPr lang="ru-RU" dirty="0"/>
          </a:p>
        </p:txBody>
      </p:sp>
      <p:sp>
        <p:nvSpPr>
          <p:cNvPr id="2" name="Заголовок 1"/>
          <p:cNvSpPr>
            <a:spLocks noGrp="1"/>
          </p:cNvSpPr>
          <p:nvPr>
            <p:ph type="title"/>
          </p:nvPr>
        </p:nvSpPr>
        <p:spPr>
          <a:xfrm>
            <a:off x="457200" y="267494"/>
            <a:ext cx="8229600" cy="5876150"/>
          </a:xfrm>
        </p:spPr>
        <p:txBody>
          <a:bodyPr>
            <a:normAutofit/>
          </a:bodyPr>
          <a:lstStyle/>
          <a:p>
            <a:pPr algn="ctr"/>
            <a:r>
              <a:rPr lang="en-US" sz="2400" dirty="0" smtClean="0">
                <a:solidFill>
                  <a:schemeClr val="tx1"/>
                </a:solidFill>
                <a:latin typeface="Arial Black" pitchFamily="34" charset="0"/>
                <a:cs typeface="Times New Roman" pitchFamily="18" charset="0"/>
              </a:rPr>
              <a:t>At present, the American Diabetes Association does not recommend general screening of the population for type 1 diabetes, though screening of high risk individuals, such as those with a first degree relative (sibling or parent) with type 1 diabetes should be encouraged. </a:t>
            </a:r>
            <a:r>
              <a:rPr lang="ru-RU" sz="2400" dirty="0" smtClean="0">
                <a:solidFill>
                  <a:schemeClr val="tx1"/>
                </a:solidFill>
                <a:latin typeface="Arial Black" pitchFamily="34" charset="0"/>
                <a:cs typeface="Times New Roman" pitchFamily="18" charset="0"/>
              </a:rPr>
              <a:t/>
            </a:r>
            <a:br>
              <a:rPr lang="ru-RU" sz="2400" dirty="0" smtClean="0">
                <a:solidFill>
                  <a:schemeClr val="tx1"/>
                </a:solidFill>
                <a:latin typeface="Arial Black" pitchFamily="34" charset="0"/>
                <a:cs typeface="Times New Roman" pitchFamily="18" charset="0"/>
              </a:rPr>
            </a:br>
            <a:r>
              <a:rPr lang="en-US" sz="2400" dirty="0" smtClean="0">
                <a:solidFill>
                  <a:schemeClr val="tx1"/>
                </a:solidFill>
                <a:latin typeface="Arial Black" pitchFamily="34" charset="0"/>
                <a:cs typeface="Times New Roman" pitchFamily="18" charset="0"/>
              </a:rPr>
              <a:t>Type 1 diabetes tends to occur in young, lean individuals, usually before 30 years of age, however, older patients do present with this form of diabetes on occasion. </a:t>
            </a:r>
            <a:r>
              <a:rPr lang="ru-RU" sz="2400" dirty="0" smtClean="0">
                <a:solidFill>
                  <a:schemeClr val="tx1"/>
                </a:solidFill>
                <a:latin typeface="Arial Black" pitchFamily="34" charset="0"/>
                <a:cs typeface="Times New Roman" pitchFamily="18" charset="0"/>
              </a:rPr>
              <a:t/>
            </a:r>
            <a:br>
              <a:rPr lang="ru-RU" sz="2400" dirty="0" smtClean="0">
                <a:solidFill>
                  <a:schemeClr val="tx1"/>
                </a:solidFill>
                <a:latin typeface="Arial Black" pitchFamily="34" charset="0"/>
                <a:cs typeface="Times New Roman" pitchFamily="18" charset="0"/>
              </a:rPr>
            </a:br>
            <a:r>
              <a:rPr lang="en-US" sz="2400" dirty="0" smtClean="0">
                <a:solidFill>
                  <a:schemeClr val="tx1"/>
                </a:solidFill>
                <a:latin typeface="Arial Black" pitchFamily="34" charset="0"/>
                <a:cs typeface="Times New Roman" pitchFamily="18" charset="0"/>
              </a:rPr>
              <a:t>This subgroup is referred to as latent autoimmune diabetes in adults (LADA). </a:t>
            </a:r>
            <a:r>
              <a:rPr lang="ru-RU" sz="2400" dirty="0" smtClean="0">
                <a:solidFill>
                  <a:schemeClr val="tx1"/>
                </a:solidFill>
                <a:latin typeface="Arial Black" pitchFamily="34" charset="0"/>
                <a:cs typeface="Times New Roman" pitchFamily="18" charset="0"/>
              </a:rPr>
              <a:t/>
            </a:r>
            <a:br>
              <a:rPr lang="ru-RU" sz="2400" dirty="0" smtClean="0">
                <a:solidFill>
                  <a:schemeClr val="tx1"/>
                </a:solidFill>
                <a:latin typeface="Arial Black" pitchFamily="34" charset="0"/>
                <a:cs typeface="Times New Roman" pitchFamily="18" charset="0"/>
              </a:rPr>
            </a:br>
            <a:r>
              <a:rPr lang="en-US" sz="2400" dirty="0" smtClean="0">
                <a:solidFill>
                  <a:schemeClr val="tx1"/>
                </a:solidFill>
                <a:latin typeface="Arial Black" pitchFamily="34" charset="0"/>
                <a:cs typeface="Times New Roman" pitchFamily="18" charset="0"/>
              </a:rPr>
              <a:t>LADA is a slow, progressive form of type 1 diabetes. </a:t>
            </a:r>
            <a:endParaRPr lang="ru-RU" sz="2400" dirty="0">
              <a:solidFill>
                <a:schemeClr val="tx1"/>
              </a:solidFill>
              <a:latin typeface="Arial Black" pitchFamily="34"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3"/>
          </a:graphicData>
        </a:graphic>
      </p:graphicFrame>
      <p:sp>
        <p:nvSpPr>
          <p:cNvPr id="3" name="Заголовок 2"/>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rPr>
              <a:t>Types of diabetes in the world:</a:t>
            </a:r>
            <a:endParaRPr lang="ru-RU"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457200" y="7786718"/>
            <a:ext cx="8229600" cy="642942"/>
          </a:xfrm>
        </p:spPr>
        <p:txBody>
          <a:bodyPr/>
          <a:lstStyle/>
          <a:p>
            <a:endParaRPr lang="ru-RU" dirty="0"/>
          </a:p>
        </p:txBody>
      </p:sp>
      <p:sp>
        <p:nvSpPr>
          <p:cNvPr id="2" name="Заголовок 1"/>
          <p:cNvSpPr>
            <a:spLocks noGrp="1"/>
          </p:cNvSpPr>
          <p:nvPr>
            <p:ph type="title"/>
          </p:nvPr>
        </p:nvSpPr>
        <p:spPr>
          <a:xfrm>
            <a:off x="457200" y="1357298"/>
            <a:ext cx="8229600" cy="3643338"/>
          </a:xfrm>
          <a:blipFill>
            <a:blip r:embed="rId2" cstate="print"/>
            <a:stretch>
              <a:fillRect/>
            </a:stretch>
          </a:blipFill>
        </p:spPr>
        <p:style>
          <a:lnRef idx="1">
            <a:schemeClr val="accent5"/>
          </a:lnRef>
          <a:fillRef idx="2">
            <a:schemeClr val="accent5"/>
          </a:fillRef>
          <a:effectRef idx="1">
            <a:schemeClr val="accent5"/>
          </a:effectRef>
          <a:fontRef idx="minor">
            <a:schemeClr val="dk1"/>
          </a:fontRef>
        </p:style>
        <p:txBody>
          <a:bodyPr>
            <a:normAutofit/>
          </a:bodyPr>
          <a:lstStyle/>
          <a:p>
            <a:pPr algn="ctr"/>
            <a:r>
              <a:rPr lang="en-US" sz="4800" dirty="0" smtClean="0">
                <a:latin typeface="Times New Roman" pitchFamily="18" charset="0"/>
                <a:cs typeface="Times New Roman" pitchFamily="18" charset="0"/>
              </a:rPr>
              <a:t>How is diabetes diagnosed?</a:t>
            </a:r>
            <a:endParaRPr lang="ru-RU" sz="4800"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фото диабета\79408337_3970017_3559360_f496.jpg"/>
          <p:cNvPicPr>
            <a:picLocks noChangeAspect="1" noChangeArrowheads="1"/>
          </p:cNvPicPr>
          <p:nvPr/>
        </p:nvPicPr>
        <p:blipFill>
          <a:blip r:embed="rId2" cstate="prin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7286652"/>
            <a:ext cx="8229600" cy="1500198"/>
          </a:xfrm>
        </p:spPr>
        <p:txBody>
          <a:bodyPr/>
          <a:lstStyle/>
          <a:p>
            <a:endParaRPr lang="ru-RU" dirty="0"/>
          </a:p>
        </p:txBody>
      </p:sp>
      <p:sp>
        <p:nvSpPr>
          <p:cNvPr id="2" name="Заголовок 1"/>
          <p:cNvSpPr>
            <a:spLocks noGrp="1"/>
          </p:cNvSpPr>
          <p:nvPr>
            <p:ph type="title"/>
          </p:nvPr>
        </p:nvSpPr>
        <p:spPr>
          <a:xfrm>
            <a:off x="1285852" y="1142984"/>
            <a:ext cx="6858048" cy="1928826"/>
          </a:xfrm>
          <a:noFill/>
        </p:spPr>
        <p:txBody>
          <a:bodyPr>
            <a:normAutofit/>
          </a:bodyPr>
          <a:lstStyle/>
          <a:p>
            <a:endParaRPr lang="ru-RU"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5" name="Блок-схема: перфолента 4"/>
          <p:cNvSpPr/>
          <p:nvPr/>
        </p:nvSpPr>
        <p:spPr>
          <a:xfrm>
            <a:off x="1214414" y="1214422"/>
            <a:ext cx="6929486" cy="1857388"/>
          </a:xfrm>
          <a:prstGeom prst="flowChartPunchedTape">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Diabetes some facts</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429660"/>
            <a:ext cx="8229600" cy="714380"/>
          </a:xfrm>
        </p:spPr>
        <p:txBody>
          <a:bodyPr/>
          <a:lstStyle/>
          <a:p>
            <a:endParaRPr lang="ru-RU" dirty="0"/>
          </a:p>
        </p:txBody>
      </p:sp>
      <p:sp>
        <p:nvSpPr>
          <p:cNvPr id="2" name="Заголовок 1"/>
          <p:cNvSpPr>
            <a:spLocks noGrp="1"/>
          </p:cNvSpPr>
          <p:nvPr>
            <p:ph type="title"/>
          </p:nvPr>
        </p:nvSpPr>
        <p:spPr>
          <a:xfrm>
            <a:off x="457200" y="267494"/>
            <a:ext cx="8229600" cy="6304778"/>
          </a:xfrm>
        </p:spPr>
        <p:txBody>
          <a:bodyPr>
            <a:normAutofit/>
          </a:bodyPr>
          <a:lstStyle/>
          <a:p>
            <a:r>
              <a:rPr lang="en-US" sz="2000" dirty="0" smtClean="0">
                <a:solidFill>
                  <a:schemeClr val="tx1"/>
                </a:solidFill>
                <a:latin typeface="Arial Black" pitchFamily="34" charset="0"/>
              </a:rPr>
              <a:t>The fasting blood glucose (sugar) test is the preferred way to diagnose diabetes. It is easy to perform and convenient. After the person has fasted overnight (at least 8 hours), a single sample of blood is drawn and sent to the laboratory for analysis. This can also be done accurately in a doctor's office using a glucose meter.</a:t>
            </a:r>
            <a:br>
              <a:rPr lang="en-US" sz="2000" dirty="0" smtClean="0">
                <a:solidFill>
                  <a:schemeClr val="tx1"/>
                </a:solidFill>
                <a:latin typeface="Arial Black" pitchFamily="34" charset="0"/>
              </a:rPr>
            </a:br>
            <a:r>
              <a:rPr lang="en-US" sz="2000" dirty="0" smtClean="0">
                <a:solidFill>
                  <a:schemeClr val="tx1"/>
                </a:solidFill>
                <a:latin typeface="Arial Black" pitchFamily="34" charset="0"/>
              </a:rPr>
              <a:t/>
            </a:r>
            <a:br>
              <a:rPr lang="en-US" sz="2000" dirty="0" smtClean="0">
                <a:solidFill>
                  <a:schemeClr val="tx1"/>
                </a:solidFill>
                <a:latin typeface="Arial Black" pitchFamily="34" charset="0"/>
              </a:rPr>
            </a:br>
            <a:r>
              <a:rPr lang="en-US" sz="2000" dirty="0" smtClean="0">
                <a:solidFill>
                  <a:schemeClr val="tx1"/>
                </a:solidFill>
                <a:latin typeface="Arial Black" pitchFamily="34" charset="0"/>
              </a:rPr>
              <a:t>    Normal fasting plasma glucose levels are less than 100 milligrams per deciliter (mg/dl).</a:t>
            </a:r>
            <a:br>
              <a:rPr lang="en-US" sz="2000" dirty="0" smtClean="0">
                <a:solidFill>
                  <a:schemeClr val="tx1"/>
                </a:solidFill>
                <a:latin typeface="Arial Black" pitchFamily="34" charset="0"/>
              </a:rPr>
            </a:br>
            <a:r>
              <a:rPr lang="en-US" sz="2000" dirty="0" smtClean="0">
                <a:solidFill>
                  <a:schemeClr val="tx1"/>
                </a:solidFill>
                <a:latin typeface="Arial Black" pitchFamily="34" charset="0"/>
              </a:rPr>
              <a:t>    Fasting plasma glucose levels of more than 126 mg/dl on two or more tests on different days indicate diabetes.</a:t>
            </a:r>
            <a:br>
              <a:rPr lang="en-US" sz="2000" dirty="0" smtClean="0">
                <a:solidFill>
                  <a:schemeClr val="tx1"/>
                </a:solidFill>
                <a:latin typeface="Arial Black" pitchFamily="34" charset="0"/>
              </a:rPr>
            </a:br>
            <a:r>
              <a:rPr lang="en-US" sz="2000" dirty="0" smtClean="0">
                <a:solidFill>
                  <a:schemeClr val="tx1"/>
                </a:solidFill>
                <a:latin typeface="Arial Black" pitchFamily="34" charset="0"/>
              </a:rPr>
              <a:t>    A random blood glucose test can also be used to diagnose diabetes. A blood glucose level of 200 mg/dl or higher indicates diabetes.</a:t>
            </a:r>
            <a:br>
              <a:rPr lang="en-US" sz="2000" dirty="0" smtClean="0">
                <a:solidFill>
                  <a:schemeClr val="tx1"/>
                </a:solidFill>
                <a:latin typeface="Arial Black" pitchFamily="34" charset="0"/>
              </a:rPr>
            </a:br>
            <a:r>
              <a:rPr lang="en-US" sz="2000" dirty="0" smtClean="0">
                <a:solidFill>
                  <a:schemeClr val="tx1"/>
                </a:solidFill>
                <a:latin typeface="Arial Black" pitchFamily="34" charset="0"/>
              </a:rPr>
              <a:t/>
            </a:r>
            <a:br>
              <a:rPr lang="en-US" sz="2000" dirty="0" smtClean="0">
                <a:solidFill>
                  <a:schemeClr val="tx1"/>
                </a:solidFill>
                <a:latin typeface="Arial Black" pitchFamily="34" charset="0"/>
              </a:rPr>
            </a:br>
            <a:r>
              <a:rPr lang="en-US" sz="2000" dirty="0" smtClean="0">
                <a:solidFill>
                  <a:schemeClr val="tx1"/>
                </a:solidFill>
                <a:latin typeface="Arial Black" pitchFamily="34" charset="0"/>
              </a:rPr>
              <a:t>When fasting blood glucose stays above 100mg/dl, but in the range of 100-126mg/dl, this is known as impaired fasting glucose (IFG). While patients with IFG do not have the diagnosis of diabetes, this condition carries with it its own risks and concerns, and is addressed elsewhere. </a:t>
            </a:r>
            <a:endParaRPr lang="ru-RU" sz="2000" dirty="0">
              <a:solidFill>
                <a:schemeClr val="tx1"/>
              </a:solidFill>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481328"/>
            <a:ext cx="8401080" cy="4525963"/>
          </a:xfrm>
        </p:spPr>
        <p:txBody>
          <a:bodyPr>
            <a:normAutofit/>
          </a:bodyPr>
          <a:lstStyle/>
          <a:p>
            <a:r>
              <a:rPr lang="en-US" sz="2800" dirty="0" smtClean="0"/>
              <a:t> </a:t>
            </a:r>
            <a:r>
              <a:rPr lang="en-US" sz="2800" b="1" dirty="0" smtClean="0">
                <a:solidFill>
                  <a:srgbClr val="FF0000"/>
                </a:solidFill>
                <a:latin typeface="Times New Roman" pitchFamily="18" charset="0"/>
                <a:cs typeface="Times New Roman" pitchFamily="18" charset="0"/>
              </a:rPr>
              <a:t>The person must be in good health </a:t>
            </a:r>
            <a:endParaRPr lang="ru-RU" sz="2800" b="1" dirty="0" smtClean="0">
              <a:solidFill>
                <a:srgbClr val="FF0000"/>
              </a:solidFill>
              <a:latin typeface="Times New Roman" pitchFamily="18" charset="0"/>
              <a:cs typeface="Times New Roman" pitchFamily="18" charset="0"/>
            </a:endParaRPr>
          </a:p>
          <a:p>
            <a:pPr>
              <a:buNone/>
            </a:pPr>
            <a:r>
              <a:rPr lang="en-US" sz="2800" b="1" dirty="0" smtClean="0">
                <a:solidFill>
                  <a:srgbClr val="FF0000"/>
                </a:solidFill>
                <a:latin typeface="Times New Roman" pitchFamily="18" charset="0"/>
                <a:cs typeface="Times New Roman" pitchFamily="18" charset="0"/>
              </a:rPr>
              <a:t>(not have any other illnesses, not even a cold).</a:t>
            </a:r>
          </a:p>
          <a:p>
            <a:r>
              <a:rPr lang="en-US" sz="2800" b="1" dirty="0" smtClean="0">
                <a:solidFill>
                  <a:srgbClr val="FF0000"/>
                </a:solidFill>
                <a:latin typeface="Times New Roman" pitchFamily="18" charset="0"/>
                <a:cs typeface="Times New Roman" pitchFamily="18" charset="0"/>
              </a:rPr>
              <a:t> The person should be normally active (not lying down, for example, as an inpatient in a hospital)</a:t>
            </a:r>
            <a:r>
              <a:rPr lang="ru-RU" sz="2800" b="1" dirty="0" smtClean="0">
                <a:solidFill>
                  <a:srgbClr val="FF0000"/>
                </a:solidFill>
                <a:latin typeface="Times New Roman" pitchFamily="18" charset="0"/>
                <a:cs typeface="Times New Roman" pitchFamily="18" charset="0"/>
              </a:rPr>
              <a:t>.</a:t>
            </a:r>
            <a:endParaRPr lang="en-US" sz="2800" b="1" dirty="0" smtClean="0">
              <a:solidFill>
                <a:srgbClr val="FF0000"/>
              </a:solidFill>
              <a:latin typeface="Times New Roman" pitchFamily="18" charset="0"/>
              <a:cs typeface="Times New Roman" pitchFamily="18" charset="0"/>
            </a:endParaRPr>
          </a:p>
          <a:p>
            <a:r>
              <a:rPr lang="en-US" sz="2800" b="1" dirty="0" smtClean="0">
                <a:solidFill>
                  <a:srgbClr val="FF0000"/>
                </a:solidFill>
                <a:latin typeface="Times New Roman" pitchFamily="18" charset="0"/>
                <a:cs typeface="Times New Roman" pitchFamily="18" charset="0"/>
              </a:rPr>
              <a:t>The person should not be taking medicines that could affect the blood glucose.</a:t>
            </a:r>
          </a:p>
          <a:p>
            <a:r>
              <a:rPr lang="en-US" sz="2800" b="1" dirty="0" smtClean="0">
                <a:solidFill>
                  <a:srgbClr val="FF0000"/>
                </a:solidFill>
                <a:latin typeface="Times New Roman" pitchFamily="18" charset="0"/>
                <a:cs typeface="Times New Roman" pitchFamily="18" charset="0"/>
              </a:rPr>
              <a:t> The morning of the test, the person should not smoke or drink coffee.</a:t>
            </a:r>
          </a:p>
          <a:p>
            <a:endParaRPr lang="en-US" sz="2800" dirty="0" smtClean="0"/>
          </a:p>
          <a:p>
            <a:endParaRPr lang="ru-RU" sz="2800" dirty="0"/>
          </a:p>
        </p:txBody>
      </p:sp>
      <p:sp>
        <p:nvSpPr>
          <p:cNvPr id="2" name="Заголовок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For the test to give reliable results:</a:t>
            </a:r>
            <a:endParaRPr lang="ru-RU"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0" end="0"/>
                                            </p:txEl>
                                          </p:spTgt>
                                        </p:tgtEl>
                                      </p:cBhvr>
                                    </p:animEffect>
                                  </p:childTnLst>
                                </p:cTn>
                              </p:par>
                              <p:par>
                                <p:cTn id="21" presetID="55"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5" dur="1000"/>
                                        <p:tgtEl>
                                          <p:spTgt spid="3">
                                            <p:txEl>
                                              <p:pRg st="1" end="1"/>
                                            </p:txEl>
                                          </p:spTgt>
                                        </p:tgtEl>
                                      </p:cBhvr>
                                    </p:animEffect>
                                  </p:childTnLst>
                                </p:cTn>
                              </p:par>
                              <p:par>
                                <p:cTn id="26" presetID="55" presetClass="entr" presetSubtype="0" fill="hold"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2" end="2"/>
                                            </p:txEl>
                                          </p:spTgt>
                                        </p:tgtEl>
                                      </p:cBhvr>
                                    </p:animEffect>
                                  </p:childTnLst>
                                </p:cTn>
                              </p:par>
                              <p:par>
                                <p:cTn id="31" presetID="55"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3" end="3"/>
                                            </p:txEl>
                                          </p:spTgt>
                                        </p:tgtEl>
                                      </p:cBhvr>
                                    </p:animEffect>
                                  </p:childTnLst>
                                </p:cTn>
                              </p:par>
                              <p:par>
                                <p:cTn id="36" presetID="55" presetClass="entr" presetSubtype="0" fill="hold" nodeType="with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p:cTn id="38"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9"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428736"/>
            <a:ext cx="3614734" cy="4578555"/>
          </a:xfrm>
        </p:spPr>
        <p:txBody>
          <a:bodyPr/>
          <a:lstStyle/>
          <a:p>
            <a:r>
              <a:rPr lang="en-US" b="1" dirty="0" smtClean="0">
                <a:latin typeface="Times New Roman" pitchFamily="18" charset="0"/>
                <a:cs typeface="Times New Roman" pitchFamily="18" charset="0"/>
              </a:rPr>
              <a:t>A person has diabetes when two diagnostic tests done on different days show that the blood glucose level is high.</a:t>
            </a:r>
            <a:endParaRPr lang="ru-RU" b="1"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6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rPr>
              <a:t>Diabetes:</a:t>
            </a:r>
            <a:endParaRPr lang="ru-RU" sz="66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slide(fromBottom)">
                                      <p:cBhvr>
                                        <p:cTn id="1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481328"/>
            <a:ext cx="4143404" cy="4525963"/>
          </a:xfrm>
        </p:spPr>
        <p:txBody>
          <a:bodyPr>
            <a:normAutofit/>
          </a:bodyPr>
          <a:lstStyle/>
          <a:p>
            <a:r>
              <a:rPr lang="en-US" b="1" dirty="0" smtClean="0">
                <a:solidFill>
                  <a:schemeClr val="bg1"/>
                </a:solidFill>
                <a:latin typeface="Times New Roman" pitchFamily="18" charset="0"/>
                <a:cs typeface="Times New Roman" pitchFamily="18" charset="0"/>
              </a:rPr>
              <a:t>A pregnant woman has gestational diabetes when she has any two of the following:, a fasting plasma glucose of 92 mg/dl or more, a 1-hour glucose level of 180 mg/dl or more, or a 2-hour glucose level of 153 mg/dl, or more.</a:t>
            </a:r>
          </a:p>
          <a:p>
            <a:endParaRPr lang="ru-RU" dirty="0"/>
          </a:p>
        </p:txBody>
      </p:sp>
      <p:sp>
        <p:nvSpPr>
          <p:cNvPr id="2" name="Заголовок 1"/>
          <p:cNvSpPr>
            <a:spLocks noGrp="1"/>
          </p:cNvSpPr>
          <p:nvPr>
            <p:ph type="title"/>
          </p:nvPr>
        </p:nvSpPr>
        <p:spPr/>
        <p:txBody>
          <a:bodyPr/>
          <a:lstStyle/>
          <a:p>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Black" pitchFamily="34" charset="0"/>
              </a:rPr>
              <a:t>Gestational diabetes:</a:t>
            </a:r>
            <a:endParaRPr lang="ru-RU"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429660"/>
            <a:ext cx="8229600" cy="1428760"/>
          </a:xfrm>
        </p:spPr>
        <p:txBody>
          <a:bodyPr/>
          <a:lstStyle/>
          <a:p>
            <a:endParaRPr lang="ru-RU" dirty="0"/>
          </a:p>
        </p:txBody>
      </p:sp>
      <p:sp>
        <p:nvSpPr>
          <p:cNvPr id="2" name="Заголовок 1"/>
          <p:cNvSpPr>
            <a:spLocks noGrp="1"/>
          </p:cNvSpPr>
          <p:nvPr>
            <p:ph type="title"/>
          </p:nvPr>
        </p:nvSpPr>
        <p:spPr>
          <a:xfrm>
            <a:off x="428596" y="785794"/>
            <a:ext cx="8229600" cy="3714776"/>
          </a:xfrm>
          <a:blipFill>
            <a:blip r:embed="rId2" cstate="print"/>
            <a:stretch>
              <a:fillRect/>
            </a:stretch>
          </a:blipFill>
        </p:spPr>
        <p:style>
          <a:lnRef idx="1">
            <a:schemeClr val="accent1"/>
          </a:lnRef>
          <a:fillRef idx="2">
            <a:schemeClr val="accent1"/>
          </a:fillRef>
          <a:effectRef idx="1">
            <a:schemeClr val="accent1"/>
          </a:effectRef>
          <a:fontRef idx="minor">
            <a:schemeClr val="dk1"/>
          </a:fontRef>
        </p:style>
        <p:txBody>
          <a:bodyPr/>
          <a:lstStyle/>
          <a:p>
            <a:r>
              <a:rPr lang="en-US" dirty="0" smtClean="0">
                <a:ln>
                  <a:solidFill>
                    <a:sysClr val="windowText" lastClr="000000"/>
                  </a:solidFill>
                </a:ln>
                <a:solidFill>
                  <a:schemeClr val="bg1"/>
                </a:solidFill>
                <a:latin typeface="Arial Black" pitchFamily="34" charset="0"/>
                <a:cs typeface="Times New Roman" pitchFamily="18" charset="0"/>
              </a:rPr>
              <a:t>Why is blood sugar checked at home?</a:t>
            </a:r>
            <a:endParaRPr lang="ru-RU" dirty="0">
              <a:ln>
                <a:solidFill>
                  <a:sysClr val="windowText" lastClr="000000"/>
                </a:solidFill>
              </a:ln>
              <a:solidFill>
                <a:schemeClr val="bg1"/>
              </a:solidFill>
              <a:latin typeface="Arial Black" pitchFamily="34"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F:\фото диабета\1195401227-17482_full-1.jpg"/>
          <p:cNvPicPr>
            <a:picLocks noChangeAspect="1" noChangeArrowheads="1"/>
          </p:cNvPicPr>
          <p:nvPr/>
        </p:nvPicPr>
        <p:blipFill>
          <a:blip r:embed="rId2" cstate="print">
            <a:lum bright="40000"/>
          </a:blip>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7786718"/>
            <a:ext cx="8229600" cy="785818"/>
          </a:xfrm>
        </p:spPr>
        <p:txBody>
          <a:bodyPr/>
          <a:lstStyle/>
          <a:p>
            <a:endParaRPr lang="ru-RU" dirty="0"/>
          </a:p>
        </p:txBody>
      </p:sp>
      <p:sp>
        <p:nvSpPr>
          <p:cNvPr id="2" name="Заголовок 1"/>
          <p:cNvSpPr>
            <a:spLocks noGrp="1"/>
          </p:cNvSpPr>
          <p:nvPr>
            <p:ph type="title"/>
          </p:nvPr>
        </p:nvSpPr>
        <p:spPr>
          <a:xfrm>
            <a:off x="457200" y="267494"/>
            <a:ext cx="8229600" cy="6233340"/>
          </a:xfrm>
        </p:spPr>
        <p:txBody>
          <a:bodyPr>
            <a:normAutofit fontScale="90000"/>
          </a:bodyPr>
          <a:lstStyle/>
          <a:p>
            <a:r>
              <a:rPr lang="en-US" sz="2000" dirty="0" smtClean="0"/>
              <a:t/>
            </a:r>
            <a:br>
              <a:rPr lang="en-US" sz="2000" dirty="0" smtClean="0"/>
            </a:br>
            <a:r>
              <a:rPr lang="en-US" sz="2000" dirty="0" smtClean="0">
                <a:solidFill>
                  <a:schemeClr val="tx1"/>
                </a:solidFill>
                <a:latin typeface="Arial Black" pitchFamily="34" charset="0"/>
              </a:rPr>
              <a:t>Home blood sugar (glucose) testing is an important part of controlling blood sugar. </a:t>
            </a:r>
            <a:r>
              <a:rPr lang="ru-RU" sz="2000" dirty="0" smtClean="0">
                <a:solidFill>
                  <a:schemeClr val="tx1"/>
                </a:solidFill>
                <a:latin typeface="Arial Black" pitchFamily="34" charset="0"/>
              </a:rPr>
              <a:t/>
            </a:r>
            <a:br>
              <a:rPr lang="ru-RU" sz="2000" dirty="0" smtClean="0">
                <a:solidFill>
                  <a:schemeClr val="tx1"/>
                </a:solidFill>
                <a:latin typeface="Arial Black" pitchFamily="34" charset="0"/>
              </a:rPr>
            </a:br>
            <a:r>
              <a:rPr lang="en-US" sz="2000" dirty="0" smtClean="0">
                <a:solidFill>
                  <a:schemeClr val="tx1"/>
                </a:solidFill>
                <a:latin typeface="Arial Black" pitchFamily="34" charset="0"/>
              </a:rPr>
              <a:t>One important goal of diabetes treatment is to keep the blood glucose levels near the normal range of 70 to 120 mg/dl before meals and under 140 mg/dl at two hours after eating. </a:t>
            </a:r>
            <a:r>
              <a:rPr lang="ru-RU" sz="2000" dirty="0" smtClean="0">
                <a:solidFill>
                  <a:schemeClr val="tx1"/>
                </a:solidFill>
                <a:latin typeface="Arial Black" pitchFamily="34" charset="0"/>
              </a:rPr>
              <a:t/>
            </a:r>
            <a:br>
              <a:rPr lang="ru-RU" sz="2000" dirty="0" smtClean="0">
                <a:solidFill>
                  <a:schemeClr val="tx1"/>
                </a:solidFill>
                <a:latin typeface="Arial Black" pitchFamily="34" charset="0"/>
              </a:rPr>
            </a:br>
            <a:r>
              <a:rPr lang="en-US" sz="2000" dirty="0" smtClean="0">
                <a:solidFill>
                  <a:schemeClr val="tx1"/>
                </a:solidFill>
                <a:latin typeface="Arial Black" pitchFamily="34" charset="0"/>
              </a:rPr>
              <a:t>Blood glucose levels are usually tested before and after meals, and at bedtime. </a:t>
            </a:r>
            <a:r>
              <a:rPr lang="ru-RU" sz="2000" dirty="0" smtClean="0">
                <a:solidFill>
                  <a:schemeClr val="tx1"/>
                </a:solidFill>
                <a:latin typeface="Arial Black" pitchFamily="34" charset="0"/>
              </a:rPr>
              <a:t/>
            </a:r>
            <a:br>
              <a:rPr lang="ru-RU" sz="2000" dirty="0" smtClean="0">
                <a:solidFill>
                  <a:schemeClr val="tx1"/>
                </a:solidFill>
                <a:latin typeface="Arial Black" pitchFamily="34" charset="0"/>
              </a:rPr>
            </a:br>
            <a:r>
              <a:rPr lang="en-US" sz="2000" dirty="0" smtClean="0">
                <a:solidFill>
                  <a:schemeClr val="tx1"/>
                </a:solidFill>
                <a:latin typeface="Arial Black" pitchFamily="34" charset="0"/>
              </a:rPr>
              <a:t>The blood sugar level is typically determined by pricking a fingertip with a lancing device and applying the blood to a glucose meter, which reads the value. </a:t>
            </a:r>
            <a:r>
              <a:rPr lang="ru-RU" sz="2000" dirty="0" smtClean="0">
                <a:solidFill>
                  <a:schemeClr val="tx1"/>
                </a:solidFill>
                <a:latin typeface="Arial Black" pitchFamily="34" charset="0"/>
              </a:rPr>
              <a:t/>
            </a:r>
            <a:br>
              <a:rPr lang="ru-RU" sz="2000" dirty="0" smtClean="0">
                <a:solidFill>
                  <a:schemeClr val="tx1"/>
                </a:solidFill>
                <a:latin typeface="Arial Black" pitchFamily="34" charset="0"/>
              </a:rPr>
            </a:br>
            <a:r>
              <a:rPr lang="en-US" sz="2000" dirty="0" smtClean="0">
                <a:solidFill>
                  <a:schemeClr val="tx1"/>
                </a:solidFill>
                <a:latin typeface="Arial Black" pitchFamily="34" charset="0"/>
              </a:rPr>
              <a:t>There are many meters on the market, for example, Accu-Check Advantage, One Touch Ultra, Sure Step and Freestyle. </a:t>
            </a:r>
            <a:r>
              <a:rPr lang="ru-RU" sz="2000" dirty="0" smtClean="0">
                <a:solidFill>
                  <a:schemeClr val="tx1"/>
                </a:solidFill>
                <a:latin typeface="Arial Black" pitchFamily="34" charset="0"/>
              </a:rPr>
              <a:t/>
            </a:r>
            <a:br>
              <a:rPr lang="ru-RU" sz="2000" dirty="0" smtClean="0">
                <a:solidFill>
                  <a:schemeClr val="tx1"/>
                </a:solidFill>
                <a:latin typeface="Arial Black" pitchFamily="34" charset="0"/>
              </a:rPr>
            </a:br>
            <a:r>
              <a:rPr lang="en-US" sz="2000" dirty="0" smtClean="0">
                <a:solidFill>
                  <a:schemeClr val="tx1"/>
                </a:solidFill>
                <a:latin typeface="Arial Black" pitchFamily="34" charset="0"/>
              </a:rPr>
              <a:t>Each meter has its own advantages and disadvantages (some use less blood, some have a larger digital readout, some take a shorter time to give you results, etc). </a:t>
            </a:r>
            <a:r>
              <a:rPr lang="ru-RU" sz="2000" dirty="0" smtClean="0">
                <a:solidFill>
                  <a:schemeClr val="tx1"/>
                </a:solidFill>
                <a:latin typeface="Arial Black" pitchFamily="34" charset="0"/>
              </a:rPr>
              <a:t/>
            </a:r>
            <a:br>
              <a:rPr lang="ru-RU" sz="2000" dirty="0" smtClean="0">
                <a:solidFill>
                  <a:schemeClr val="tx1"/>
                </a:solidFill>
                <a:latin typeface="Arial Black" pitchFamily="34" charset="0"/>
              </a:rPr>
            </a:br>
            <a:r>
              <a:rPr lang="en-US" sz="2000" dirty="0" smtClean="0">
                <a:solidFill>
                  <a:schemeClr val="tx1"/>
                </a:solidFill>
                <a:latin typeface="Arial Black" pitchFamily="34" charset="0"/>
              </a:rPr>
              <a:t>The test results are then used to help patients make adjustments in medications, diets, and physical activities. </a:t>
            </a:r>
            <a:endParaRPr lang="ru-RU" sz="2000" dirty="0">
              <a:solidFill>
                <a:schemeClr val="tx1"/>
              </a:solidFill>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decel="50000" fill="hold">
                                          <p:stCondLst>
                                            <p:cond delay="0"/>
                                          </p:stCondLst>
                                        </p:cTn>
                                        <p:tgtEl>
                                          <p:spTgt spid="194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4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458"/>
                                        </p:tgtEl>
                                        <p:attrNameLst>
                                          <p:attrName>ppt_w</p:attrName>
                                        </p:attrNameLst>
                                      </p:cBhvr>
                                      <p:tavLst>
                                        <p:tav tm="0">
                                          <p:val>
                                            <p:strVal val="#ppt_w*.05"/>
                                          </p:val>
                                        </p:tav>
                                        <p:tav tm="100000">
                                          <p:val>
                                            <p:strVal val="#ppt_w"/>
                                          </p:val>
                                        </p:tav>
                                      </p:tavLst>
                                    </p:anim>
                                    <p:anim calcmode="lin" valueType="num">
                                      <p:cBhvr>
                                        <p:cTn id="10" dur="1000" fill="hold"/>
                                        <p:tgtEl>
                                          <p:spTgt spid="194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4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4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4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фото диабета\aedded5a0d26032dc6d750504498fd92.jpg"/>
          <p:cNvPicPr>
            <a:picLocks noChangeAspect="1" noChangeArrowheads="1"/>
          </p:cNvPicPr>
          <p:nvPr/>
        </p:nvPicPr>
        <p:blipFill>
          <a:blip r:embed="rId2" cstate="print"/>
          <a:srcRect/>
          <a:stretch>
            <a:fillRect/>
          </a:stretch>
        </p:blipFill>
        <p:spPr bwMode="auto">
          <a:xfrm>
            <a:off x="3143240" y="0"/>
            <a:ext cx="6000760" cy="6858000"/>
          </a:xfrm>
          <a:prstGeom prst="rect">
            <a:avLst/>
          </a:prstGeom>
          <a:noFill/>
        </p:spPr>
      </p:pic>
      <p:sp>
        <p:nvSpPr>
          <p:cNvPr id="3" name="Содержимое 2"/>
          <p:cNvSpPr>
            <a:spLocks noGrp="1"/>
          </p:cNvSpPr>
          <p:nvPr>
            <p:ph idx="1"/>
          </p:nvPr>
        </p:nvSpPr>
        <p:spPr>
          <a:xfrm>
            <a:off x="457200" y="7643842"/>
            <a:ext cx="8229600" cy="571504"/>
          </a:xfrm>
        </p:spPr>
        <p:txBody>
          <a:bodyPr>
            <a:normAutofit/>
          </a:bodyPr>
          <a:lstStyle/>
          <a:p>
            <a:endParaRPr lang="ru-RU" dirty="0"/>
          </a:p>
        </p:txBody>
      </p:sp>
      <p:sp>
        <p:nvSpPr>
          <p:cNvPr id="2" name="Заголовок 1"/>
          <p:cNvSpPr>
            <a:spLocks noGrp="1"/>
          </p:cNvSpPr>
          <p:nvPr>
            <p:ph type="title"/>
          </p:nvPr>
        </p:nvSpPr>
        <p:spPr>
          <a:xfrm>
            <a:off x="214282" y="267494"/>
            <a:ext cx="4214842" cy="6233340"/>
          </a:xfrm>
        </p:spPr>
        <p:txBody>
          <a:bodyPr>
            <a:noAutofit/>
          </a:bodyPr>
          <a:lstStyle/>
          <a:p>
            <a:r>
              <a:rPr lang="en-US" sz="1600" dirty="0" smtClean="0">
                <a:solidFill>
                  <a:schemeClr val="tx1"/>
                </a:solidFill>
                <a:latin typeface="Arial Black" pitchFamily="34" charset="0"/>
                <a:cs typeface="Times New Roman" pitchFamily="18" charset="0"/>
              </a:rPr>
              <a:t>The new continuous glucose sensor systems involve an implantable cannula placed just under the skin in the abdomen or in the arm. </a:t>
            </a:r>
            <a:r>
              <a:rPr lang="ru-RU" sz="1600" dirty="0" smtClean="0">
                <a:solidFill>
                  <a:schemeClr val="tx1"/>
                </a:solidFill>
                <a:latin typeface="Arial Black" pitchFamily="34" charset="0"/>
                <a:cs typeface="Times New Roman" pitchFamily="18" charset="0"/>
              </a:rPr>
              <a:t/>
            </a:r>
            <a:br>
              <a:rPr lang="ru-RU" sz="16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This cannula allows for frequent sampling of blood glucose levels. </a:t>
            </a:r>
            <a:r>
              <a:rPr lang="ru-RU" sz="1600" dirty="0" smtClean="0">
                <a:solidFill>
                  <a:schemeClr val="tx1"/>
                </a:solidFill>
                <a:latin typeface="Arial Black" pitchFamily="34" charset="0"/>
                <a:cs typeface="Times New Roman" pitchFamily="18" charset="0"/>
              </a:rPr>
              <a:t/>
            </a:r>
            <a:br>
              <a:rPr lang="ru-RU" sz="16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 This device has a visual screen that allows the wearer to see, not only the current glucose reading, but also the graphic trends. In some devices, the rate of change of blood sugar is also shown. </a:t>
            </a:r>
            <a:r>
              <a:rPr lang="ru-RU" sz="1600" dirty="0" smtClean="0">
                <a:solidFill>
                  <a:schemeClr val="tx1"/>
                </a:solidFill>
                <a:latin typeface="Arial Black" pitchFamily="34" charset="0"/>
                <a:cs typeface="Times New Roman" pitchFamily="18" charset="0"/>
              </a:rPr>
              <a:t/>
            </a:r>
            <a:br>
              <a:rPr lang="ru-RU" sz="16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There are alarms for low and high sugar levels. </a:t>
            </a:r>
            <a:r>
              <a:rPr lang="ru-RU" sz="1600" dirty="0" smtClean="0">
                <a:solidFill>
                  <a:schemeClr val="tx1"/>
                </a:solidFill>
                <a:latin typeface="Arial Black" pitchFamily="34" charset="0"/>
                <a:cs typeface="Times New Roman" pitchFamily="18" charset="0"/>
              </a:rPr>
              <a:t/>
            </a:r>
            <a:br>
              <a:rPr lang="ru-RU" sz="16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One version is specifically designed to interface with their insulin pumps</a:t>
            </a:r>
            <a:r>
              <a:rPr lang="ru-RU" sz="1600" dirty="0" smtClean="0">
                <a:solidFill>
                  <a:schemeClr val="tx1"/>
                </a:solidFill>
                <a:latin typeface="Arial Black" pitchFamily="34" charset="0"/>
                <a:cs typeface="Times New Roman" pitchFamily="18" charset="0"/>
              </a:rPr>
              <a:t>.</a:t>
            </a:r>
            <a:br>
              <a:rPr lang="ru-RU" sz="16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All of these devices need to be correlated to finger</a:t>
            </a:r>
            <a:r>
              <a:rPr lang="ru-RU" sz="1600" dirty="0" smtClean="0">
                <a:solidFill>
                  <a:schemeClr val="tx1"/>
                </a:solidFill>
                <a:latin typeface="Arial Black" pitchFamily="34" charset="0"/>
                <a:cs typeface="Times New Roman" pitchFamily="18" charset="0"/>
              </a:rPr>
              <a:t> </a:t>
            </a:r>
            <a:r>
              <a:rPr lang="en-US" sz="1600" dirty="0" smtClean="0">
                <a:solidFill>
                  <a:schemeClr val="tx1"/>
                </a:solidFill>
                <a:latin typeface="Arial Black" pitchFamily="34" charset="0"/>
                <a:cs typeface="Times New Roman" pitchFamily="18" charset="0"/>
              </a:rPr>
              <a:t>sticks for a few hours before they can function independently. </a:t>
            </a:r>
            <a:r>
              <a:rPr lang="ru-RU" sz="1600" dirty="0" smtClean="0">
                <a:solidFill>
                  <a:schemeClr val="tx1"/>
                </a:solidFill>
                <a:latin typeface="Arial Black" pitchFamily="34" charset="0"/>
                <a:cs typeface="Times New Roman" pitchFamily="18" charset="0"/>
              </a:rPr>
              <a:t/>
            </a:r>
            <a:br>
              <a:rPr lang="ru-RU" sz="16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The devices can then provide readings for 3-5 days. </a:t>
            </a:r>
            <a:endParaRPr lang="ru-RU" sz="1600" dirty="0">
              <a:solidFill>
                <a:schemeClr val="tx1"/>
              </a:solidFill>
              <a:latin typeface="Arial Black" pitchFamily="34"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20482"/>
                                        </p:tgtEl>
                                        <p:attrNameLst>
                                          <p:attrName>style.visibility</p:attrName>
                                        </p:attrNameLst>
                                      </p:cBhvr>
                                      <p:to>
                                        <p:strVal val="visible"/>
                                      </p:to>
                                    </p:set>
                                    <p:anim calcmode="lin" valueType="num">
                                      <p:cBhvr>
                                        <p:cTn id="14" dur="500" decel="50000" fill="hold">
                                          <p:stCondLst>
                                            <p:cond delay="0"/>
                                          </p:stCondLst>
                                        </p:cTn>
                                        <p:tgtEl>
                                          <p:spTgt spid="20482"/>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20482"/>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20482"/>
                                        </p:tgtEl>
                                        <p:attrNameLst>
                                          <p:attrName>ppt_w</p:attrName>
                                        </p:attrNameLst>
                                      </p:cBhvr>
                                      <p:tavLst>
                                        <p:tav tm="0">
                                          <p:val>
                                            <p:strVal val="#ppt_w*.05"/>
                                          </p:val>
                                        </p:tav>
                                        <p:tav tm="100000">
                                          <p:val>
                                            <p:strVal val="#ppt_w"/>
                                          </p:val>
                                        </p:tav>
                                      </p:tavLst>
                                    </p:anim>
                                    <p:anim calcmode="lin" valueType="num">
                                      <p:cBhvr>
                                        <p:cTn id="17" dur="1000" fill="hold"/>
                                        <p:tgtEl>
                                          <p:spTgt spid="20482"/>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20482"/>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20482"/>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20482"/>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43182"/>
            <a:ext cx="8229600" cy="3143273"/>
          </a:xfrm>
        </p:spPr>
        <p:txBody>
          <a:bodyPr/>
          <a:lstStyle/>
          <a:p>
            <a:r>
              <a:rPr lang="en-US" dirty="0" smtClean="0">
                <a:latin typeface="Arial Black" pitchFamily="34" charset="0"/>
              </a:rPr>
              <a:t>Severely elevated blood sugar levels due to an actual lack of insulin or a relative deficiency of insulin.</a:t>
            </a:r>
          </a:p>
          <a:p>
            <a:r>
              <a:rPr lang="en-US" dirty="0" smtClean="0">
                <a:latin typeface="Arial Black" pitchFamily="34" charset="0"/>
              </a:rPr>
              <a:t> Abnormally low blood sugar levels due to too much insulin or other glucose-lowering medications.</a:t>
            </a:r>
          </a:p>
          <a:p>
            <a:endParaRPr lang="ru-RU" dirty="0"/>
          </a:p>
        </p:txBody>
      </p:sp>
      <p:sp>
        <p:nvSpPr>
          <p:cNvPr id="2" name="Заголовок 1"/>
          <p:cNvSpPr>
            <a:spLocks noGrp="1"/>
          </p:cNvSpPr>
          <p:nvPr>
            <p:ph type="title"/>
          </p:nvPr>
        </p:nvSpPr>
        <p:spPr>
          <a:xfrm>
            <a:off x="500034" y="142852"/>
            <a:ext cx="8229600" cy="1857388"/>
          </a:xfrm>
        </p:spPr>
        <p:style>
          <a:lnRef idx="0">
            <a:schemeClr val="accent1"/>
          </a:lnRef>
          <a:fillRef idx="3">
            <a:schemeClr val="accent1"/>
          </a:fillRef>
          <a:effectRef idx="3">
            <a:schemeClr val="accent1"/>
          </a:effectRef>
          <a:fontRef idx="minor">
            <a:schemeClr val="lt1"/>
          </a:fontRef>
        </p:style>
        <p:txBody>
          <a:bodyPr>
            <a:normAutofit fontScale="90000"/>
          </a:bodyPr>
          <a:lstStyle/>
          <a:p>
            <a:pPr algn="ct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ru-RU" sz="800" dirty="0" smtClean="0">
                <a:latin typeface="Times New Roman" pitchFamily="18" charset="0"/>
                <a:cs typeface="Times New Roman" pitchFamily="18" charset="0"/>
              </a:rPr>
              <a:t/>
            </a:r>
            <a:br>
              <a:rPr lang="ru-RU" sz="800" dirty="0" smtClean="0">
                <a:latin typeface="Times New Roman" pitchFamily="18" charset="0"/>
                <a:cs typeface="Times New Roman" pitchFamily="18" charset="0"/>
              </a:rPr>
            </a:br>
            <a:r>
              <a:rPr lang="en-US" dirty="0" smtClean="0">
                <a:latin typeface="Times New Roman" pitchFamily="18" charset="0"/>
                <a:cs typeface="Times New Roman" pitchFamily="18" charset="0"/>
              </a:rPr>
              <a:t>What are the acute complications of diabetes?</a:t>
            </a:r>
            <a:r>
              <a:rPr lang="en-US" dirty="0" smtClean="0"/>
              <a:t/>
            </a:r>
            <a:br>
              <a:rPr lang="en-US" dirty="0" smtClean="0"/>
            </a:br>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429660"/>
            <a:ext cx="8229600" cy="214314"/>
          </a:xfrm>
        </p:spPr>
        <p:txBody>
          <a:bodyPr>
            <a:normAutofit fontScale="32500" lnSpcReduction="20000"/>
          </a:bodyPr>
          <a:lstStyle/>
          <a:p>
            <a:endParaRPr lang="ru-RU" dirty="0"/>
          </a:p>
        </p:txBody>
      </p:sp>
      <p:sp>
        <p:nvSpPr>
          <p:cNvPr id="2" name="Заголовок 1"/>
          <p:cNvSpPr>
            <a:spLocks noGrp="1"/>
          </p:cNvSpPr>
          <p:nvPr>
            <p:ph type="title"/>
          </p:nvPr>
        </p:nvSpPr>
        <p:spPr>
          <a:xfrm>
            <a:off x="428596" y="714356"/>
            <a:ext cx="8229600" cy="4643470"/>
          </a:xfrm>
          <a:blipFill>
            <a:blip r:embed="rId2" cstate="print"/>
            <a:stretch>
              <a:fillRect/>
            </a:stretch>
          </a:blipFill>
        </p:spPr>
        <p:style>
          <a:lnRef idx="1">
            <a:schemeClr val="accent6"/>
          </a:lnRef>
          <a:fillRef idx="2">
            <a:schemeClr val="accent6"/>
          </a:fillRef>
          <a:effectRef idx="1">
            <a:schemeClr val="accent6"/>
          </a:effectRef>
          <a:fontRef idx="minor">
            <a:schemeClr val="dk1"/>
          </a:fontRef>
        </p:style>
        <p:txBody>
          <a:bodyPr/>
          <a:lstStyle/>
          <a:p>
            <a:pPr algn="ctr"/>
            <a:r>
              <a:rPr lang="en-US" dirty="0" smtClean="0">
                <a:latin typeface="Times New Roman" pitchFamily="18" charset="0"/>
                <a:cs typeface="Times New Roman" pitchFamily="18" charset="0"/>
              </a:rPr>
              <a:t>Acute complications of type 2 diabetes</a:t>
            </a:r>
            <a:endParaRPr lang="ru-RU"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pic>
        <p:nvPicPr>
          <p:cNvPr id="4" name="Содержимое 3" descr="produzione_insulina.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_47537209_diabetes_prev_466_gr.gif"/>
          <p:cNvPicPr>
            <a:picLocks noGrp="1" noChangeAspect="1"/>
          </p:cNvPicPr>
          <p:nvPr>
            <p:ph idx="1"/>
          </p:nvPr>
        </p:nvPicPr>
        <p:blipFill>
          <a:blip r:embed="rId2" cstate="print"/>
          <a:srcRect b="11916"/>
          <a:stretch>
            <a:fillRect/>
          </a:stretch>
        </p:blipFill>
        <p:spPr>
          <a:xfrm>
            <a:off x="571472" y="1285860"/>
            <a:ext cx="8001056" cy="5214973"/>
          </a:xfrm>
        </p:spPr>
      </p:pic>
      <p:sp>
        <p:nvSpPr>
          <p:cNvPr id="3" name="Заголовок 2"/>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0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gerian" pitchFamily="82" charset="0"/>
                <a:cs typeface="Times New Roman" pitchFamily="18" charset="0"/>
              </a:rPr>
              <a:t>Some information …</a:t>
            </a:r>
            <a:endParaRPr lang="ru-RU" sz="60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descr="F:\фото диабета\428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7500966"/>
            <a:ext cx="8229600" cy="1428760"/>
          </a:xfrm>
        </p:spPr>
        <p:txBody>
          <a:bodyPr/>
          <a:lstStyle/>
          <a:p>
            <a:endParaRPr lang="ru-RU" dirty="0"/>
          </a:p>
        </p:txBody>
      </p:sp>
      <p:sp>
        <p:nvSpPr>
          <p:cNvPr id="2" name="Заголовок 1"/>
          <p:cNvSpPr>
            <a:spLocks noGrp="1"/>
          </p:cNvSpPr>
          <p:nvPr>
            <p:ph type="title"/>
          </p:nvPr>
        </p:nvSpPr>
        <p:spPr>
          <a:xfrm>
            <a:off x="457200" y="267494"/>
            <a:ext cx="8229600" cy="6304778"/>
          </a:xfrm>
        </p:spPr>
        <p:txBody>
          <a:bodyPr>
            <a:normAutofit/>
          </a:bodyPr>
          <a:lstStyle/>
          <a:p>
            <a:r>
              <a:rPr lang="en-US" sz="2000" dirty="0" smtClean="0">
                <a:solidFill>
                  <a:schemeClr val="tx1"/>
                </a:solidFill>
                <a:latin typeface="Times New Roman" pitchFamily="18" charset="0"/>
                <a:cs typeface="Times New Roman" pitchFamily="18" charset="0"/>
              </a:rPr>
              <a:t>In patients with type 2 diabetes, stress, infection, and medications (such as corticosteroids) can also lead to severely elevated blood sugar levels. Accompanied by dehydration, severe blood sugar elevation in patients with type 2 diabetes can lead to an increase in blood osmolality (hyperosmolar state).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This condition can worsen and lead to coma (hyperosmolar coma).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A hyperosmolar coma usually occurs in elderly patients with type 2 diabetes.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Like diabetic ketoacidosis, a hyperosmolar coma is a medical emergency. Immediate treatment with intravenous fluid and insulin is important in reversing the hyperosmolar state.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Unlike patients with type 1 diabetes, patients with type 2 diabetes do not generally develop ketoacidosis solely on the basis of their diabetes.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Since in general, type 2 diabetes occurs in an older population, concomitant medical conditions are more likely to be present, and these patients may actually be sicker overall.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The complication and death rates from hyperosmolar coma is thus higher than in DKA.</a:t>
            </a:r>
            <a:endParaRPr lang="ru-RU" sz="20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p:cTn id="7" dur="500" fill="hold"/>
                                        <p:tgtEl>
                                          <p:spTgt spid="22531"/>
                                        </p:tgtEl>
                                        <p:attrNameLst>
                                          <p:attrName>ppt_w</p:attrName>
                                        </p:attrNameLst>
                                      </p:cBhvr>
                                      <p:tavLst>
                                        <p:tav tm="0">
                                          <p:val>
                                            <p:fltVal val="0"/>
                                          </p:val>
                                        </p:tav>
                                        <p:tav tm="100000">
                                          <p:val>
                                            <p:strVal val="#ppt_w"/>
                                          </p:val>
                                        </p:tav>
                                      </p:tavLst>
                                    </p:anim>
                                    <p:anim calcmode="lin" valueType="num">
                                      <p:cBhvr>
                                        <p:cTn id="8" dur="500" fill="hold"/>
                                        <p:tgtEl>
                                          <p:spTgt spid="22531"/>
                                        </p:tgtEl>
                                        <p:attrNameLst>
                                          <p:attrName>ppt_h</p:attrName>
                                        </p:attrNameLst>
                                      </p:cBhvr>
                                      <p:tavLst>
                                        <p:tav tm="0">
                                          <p:val>
                                            <p:fltVal val="0"/>
                                          </p:val>
                                        </p:tav>
                                        <p:tav tm="100000">
                                          <p:val>
                                            <p:strVal val="#ppt_h"/>
                                          </p:val>
                                        </p:tav>
                                      </p:tavLst>
                                    </p:anim>
                                    <p:animEffect transition="in" filter="fade">
                                      <p:cBhvr>
                                        <p:cTn id="9" dur="500"/>
                                        <p:tgtEl>
                                          <p:spTgt spid="22531"/>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фото диабета\hypoglycemi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8429660"/>
            <a:ext cx="8229600" cy="714380"/>
          </a:xfrm>
        </p:spPr>
        <p:txBody>
          <a:bodyPr/>
          <a:lstStyle/>
          <a:p>
            <a:endParaRPr lang="ru-RU" dirty="0"/>
          </a:p>
        </p:txBody>
      </p:sp>
      <p:sp>
        <p:nvSpPr>
          <p:cNvPr id="2" name="Заголовок 1"/>
          <p:cNvSpPr>
            <a:spLocks noGrp="1"/>
          </p:cNvSpPr>
          <p:nvPr>
            <p:ph type="title"/>
          </p:nvPr>
        </p:nvSpPr>
        <p:spPr>
          <a:xfrm>
            <a:off x="457200" y="267494"/>
            <a:ext cx="4972056" cy="6019026"/>
          </a:xfrm>
        </p:spPr>
        <p:txBody>
          <a:bodyPr>
            <a:normAutofit fontScale="90000"/>
          </a:bodyPr>
          <a:lstStyle/>
          <a:p>
            <a:r>
              <a:rPr lang="en-US" sz="2200" b="1" i="1" dirty="0" smtClean="0">
                <a:solidFill>
                  <a:schemeClr val="bg1"/>
                </a:solidFill>
                <a:latin typeface="Arial Black" pitchFamily="34" charset="0"/>
              </a:rPr>
              <a:t>Hypoglycemia</a:t>
            </a:r>
            <a:r>
              <a:rPr lang="en-US" sz="2200" dirty="0" smtClean="0">
                <a:solidFill>
                  <a:schemeClr val="bg1"/>
                </a:solidFill>
                <a:latin typeface="Arial Black" pitchFamily="34" charset="0"/>
              </a:rPr>
              <a:t> means abnormally low blood sugar (glucose).</a:t>
            </a:r>
            <a:r>
              <a:rPr lang="ru-RU" sz="2200" dirty="0" smtClean="0">
                <a:solidFill>
                  <a:schemeClr val="bg1"/>
                </a:solidFill>
                <a:latin typeface="Arial Black" pitchFamily="34" charset="0"/>
              </a:rPr>
              <a:t/>
            </a:r>
            <a:br>
              <a:rPr lang="ru-RU" sz="2200" dirty="0" smtClean="0">
                <a:solidFill>
                  <a:schemeClr val="bg1"/>
                </a:solidFill>
                <a:latin typeface="Arial Black" pitchFamily="34" charset="0"/>
              </a:rPr>
            </a:br>
            <a:r>
              <a:rPr lang="en-US" sz="2200" dirty="0" smtClean="0">
                <a:solidFill>
                  <a:schemeClr val="bg1"/>
                </a:solidFill>
                <a:latin typeface="Arial Black" pitchFamily="34" charset="0"/>
              </a:rPr>
              <a:t>In patients with diabetes, the most common cause of low blood sugar is excessive use of insulin or other glucose-lowering medications, to lower the blood sugar level in diabetic patients in the presence of a delayed or absent meal. </a:t>
            </a:r>
            <a:r>
              <a:rPr lang="ru-RU" sz="2200" dirty="0" smtClean="0">
                <a:solidFill>
                  <a:schemeClr val="bg1"/>
                </a:solidFill>
                <a:latin typeface="Arial Black" pitchFamily="34" charset="0"/>
              </a:rPr>
              <a:t/>
            </a:r>
            <a:br>
              <a:rPr lang="ru-RU" sz="2200" dirty="0" smtClean="0">
                <a:solidFill>
                  <a:schemeClr val="bg1"/>
                </a:solidFill>
                <a:latin typeface="Arial Black" pitchFamily="34" charset="0"/>
              </a:rPr>
            </a:br>
            <a:r>
              <a:rPr lang="en-US" sz="2200" dirty="0" smtClean="0">
                <a:solidFill>
                  <a:schemeClr val="bg1"/>
                </a:solidFill>
                <a:latin typeface="Arial Black" pitchFamily="34" charset="0"/>
              </a:rPr>
              <a:t>When low blood sugar levels occur because of too much insulin, it is called an insulin reaction. </a:t>
            </a:r>
            <a:r>
              <a:rPr lang="ru-RU" sz="2200" dirty="0" smtClean="0">
                <a:solidFill>
                  <a:schemeClr val="bg1"/>
                </a:solidFill>
                <a:latin typeface="Arial Black" pitchFamily="34" charset="0"/>
              </a:rPr>
              <a:t/>
            </a:r>
            <a:br>
              <a:rPr lang="ru-RU" sz="2200" dirty="0" smtClean="0">
                <a:solidFill>
                  <a:schemeClr val="bg1"/>
                </a:solidFill>
                <a:latin typeface="Arial Black" pitchFamily="34" charset="0"/>
              </a:rPr>
            </a:br>
            <a:r>
              <a:rPr lang="en-US" sz="2200" dirty="0" smtClean="0">
                <a:solidFill>
                  <a:schemeClr val="bg1"/>
                </a:solidFill>
                <a:latin typeface="Arial Black" pitchFamily="34" charset="0"/>
              </a:rPr>
              <a:t>Sometimes, low blood sugar can be the result of an insufficient caloric intake or sudden excessive physical exertion.</a:t>
            </a:r>
            <a:r>
              <a:rPr lang="en-US" sz="2400" dirty="0" smtClean="0"/>
              <a:t/>
            </a:r>
            <a:br>
              <a:rPr lang="en-US" sz="2400" dirty="0" smtClean="0"/>
            </a:br>
            <a:endParaRPr lang="ru-RU" sz="2400"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decel="50000" fill="hold">
                                          <p:stCondLst>
                                            <p:cond delay="0"/>
                                          </p:stCondLst>
                                        </p:cTn>
                                        <p:tgtEl>
                                          <p:spTgt spid="2355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355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3554"/>
                                        </p:tgtEl>
                                        <p:attrNameLst>
                                          <p:attrName>ppt_w</p:attrName>
                                        </p:attrNameLst>
                                      </p:cBhvr>
                                      <p:tavLst>
                                        <p:tav tm="0">
                                          <p:val>
                                            <p:strVal val="#ppt_w*.05"/>
                                          </p:val>
                                        </p:tav>
                                        <p:tav tm="100000">
                                          <p:val>
                                            <p:strVal val="#ppt_w"/>
                                          </p:val>
                                        </p:tav>
                                      </p:tavLst>
                                    </p:anim>
                                    <p:anim calcmode="lin" valueType="num">
                                      <p:cBhvr>
                                        <p:cTn id="10" dur="1000" fill="hold"/>
                                        <p:tgtEl>
                                          <p:spTgt spid="2355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355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355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355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355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фото диабета\149929_tribune_fanfici_about_celebrities_and_your_storie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6858000"/>
            <a:ext cx="8229600" cy="1000156"/>
          </a:xfrm>
        </p:spPr>
        <p:txBody>
          <a:bodyPr>
            <a:normAutofit/>
          </a:bodyPr>
          <a:lstStyle/>
          <a:p>
            <a:endParaRPr lang="ru-RU" dirty="0"/>
          </a:p>
        </p:txBody>
      </p:sp>
      <p:sp>
        <p:nvSpPr>
          <p:cNvPr id="2" name="Заголовок 1"/>
          <p:cNvSpPr>
            <a:spLocks noGrp="1"/>
          </p:cNvSpPr>
          <p:nvPr>
            <p:ph type="title"/>
          </p:nvPr>
        </p:nvSpPr>
        <p:spPr>
          <a:xfrm>
            <a:off x="457200" y="267494"/>
            <a:ext cx="8229600" cy="6376216"/>
          </a:xfrm>
        </p:spPr>
        <p:txBody>
          <a:bodyPr>
            <a:normAutofit/>
          </a:bodyPr>
          <a:lstStyle/>
          <a:p>
            <a:r>
              <a:rPr lang="en-US" sz="2800" dirty="0" smtClean="0">
                <a:solidFill>
                  <a:schemeClr val="tx1"/>
                </a:solidFill>
                <a:latin typeface="Arial Black" pitchFamily="34" charset="0"/>
              </a:rPr>
              <a:t>The actual level of blood sugar at which these symptoms occur varies with each person, but usually it occurs when blood sugars are less than 65 mg/dl. </a:t>
            </a:r>
            <a:r>
              <a:rPr lang="ru-RU" sz="2800" dirty="0" smtClean="0">
                <a:solidFill>
                  <a:schemeClr val="tx1"/>
                </a:solidFill>
                <a:latin typeface="Arial Black" pitchFamily="34" charset="0"/>
              </a:rPr>
              <a:t/>
            </a:r>
            <a:br>
              <a:rPr lang="ru-RU" sz="2800" dirty="0" smtClean="0">
                <a:solidFill>
                  <a:schemeClr val="tx1"/>
                </a:solidFill>
                <a:latin typeface="Arial Black" pitchFamily="34" charset="0"/>
              </a:rPr>
            </a:br>
            <a:r>
              <a:rPr lang="en-US" sz="2800" dirty="0" smtClean="0">
                <a:solidFill>
                  <a:schemeClr val="tx1"/>
                </a:solidFill>
                <a:latin typeface="Arial Black" pitchFamily="34" charset="0"/>
              </a:rPr>
              <a:t>Untreated, severely low blood sugar levels can lead to coma, seizures and in the worse case scenario, irreversible brain death. </a:t>
            </a:r>
            <a:r>
              <a:rPr lang="ru-RU" sz="2800" dirty="0" smtClean="0">
                <a:solidFill>
                  <a:schemeClr val="tx1"/>
                </a:solidFill>
                <a:latin typeface="Arial Black" pitchFamily="34" charset="0"/>
              </a:rPr>
              <a:t/>
            </a:r>
            <a:br>
              <a:rPr lang="ru-RU" sz="2800" dirty="0" smtClean="0">
                <a:solidFill>
                  <a:schemeClr val="tx1"/>
                </a:solidFill>
                <a:latin typeface="Arial Black" pitchFamily="34" charset="0"/>
              </a:rPr>
            </a:br>
            <a:r>
              <a:rPr lang="en-US" sz="2800" dirty="0" smtClean="0">
                <a:solidFill>
                  <a:schemeClr val="tx1"/>
                </a:solidFill>
                <a:latin typeface="Arial Black" pitchFamily="34" charset="0"/>
              </a:rPr>
              <a:t>At this point, the brain is suffering from a lack of sugar, and this usually occurs somewhere around levels of &lt;40 mg/dl.</a:t>
            </a:r>
            <a:endParaRPr lang="ru-RU" sz="2800" dirty="0">
              <a:solidFill>
                <a:schemeClr val="tx1"/>
              </a:solidFill>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decel="50000" fill="hold">
                                          <p:stCondLst>
                                            <p:cond delay="0"/>
                                          </p:stCondLst>
                                        </p:cTn>
                                        <p:tgtEl>
                                          <p:spTgt spid="2457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457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4578"/>
                                        </p:tgtEl>
                                        <p:attrNameLst>
                                          <p:attrName>ppt_w</p:attrName>
                                        </p:attrNameLst>
                                      </p:cBhvr>
                                      <p:tavLst>
                                        <p:tav tm="0">
                                          <p:val>
                                            <p:strVal val="#ppt_w*.05"/>
                                          </p:val>
                                        </p:tav>
                                        <p:tav tm="100000">
                                          <p:val>
                                            <p:strVal val="#ppt_w"/>
                                          </p:val>
                                        </p:tav>
                                      </p:tavLst>
                                    </p:anim>
                                    <p:anim calcmode="lin" valueType="num">
                                      <p:cBhvr>
                                        <p:cTn id="10" dur="1000" fill="hold"/>
                                        <p:tgtEl>
                                          <p:spTgt spid="2457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457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457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457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457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Bottom)">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фото диабета\glucagon.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flipV="1">
            <a:off x="457200" y="8072470"/>
            <a:ext cx="8229600" cy="285752"/>
          </a:xfrm>
        </p:spPr>
        <p:txBody>
          <a:bodyPr>
            <a:normAutofit fontScale="55000" lnSpcReduction="20000"/>
          </a:bodyPr>
          <a:lstStyle/>
          <a:p>
            <a:endParaRPr lang="ru-RU" dirty="0"/>
          </a:p>
        </p:txBody>
      </p:sp>
      <p:sp>
        <p:nvSpPr>
          <p:cNvPr id="2" name="Заголовок 1"/>
          <p:cNvSpPr>
            <a:spLocks noGrp="1"/>
          </p:cNvSpPr>
          <p:nvPr>
            <p:ph type="title"/>
          </p:nvPr>
        </p:nvSpPr>
        <p:spPr>
          <a:xfrm>
            <a:off x="457200" y="267494"/>
            <a:ext cx="8229600" cy="6376216"/>
          </a:xfrm>
        </p:spPr>
        <p:txBody>
          <a:bodyPr>
            <a:normAutofit/>
          </a:bodyPr>
          <a:lstStyle/>
          <a:p>
            <a:r>
              <a:rPr lang="en-US" sz="2800" dirty="0" smtClean="0">
                <a:solidFill>
                  <a:schemeClr val="tx1"/>
                </a:solidFill>
                <a:latin typeface="Times New Roman" pitchFamily="18" charset="0"/>
                <a:cs typeface="Times New Roman" pitchFamily="18" charset="0"/>
              </a:rPr>
              <a:t>The treatment of low blood sugar consists of administering a quickly absorbed glucose source. </a:t>
            </a:r>
            <a:r>
              <a:rPr lang="ru-RU" sz="2800" dirty="0" smtClean="0">
                <a:solidFill>
                  <a:schemeClr val="tx1"/>
                </a:solidFill>
                <a:latin typeface="Times New Roman" pitchFamily="18" charset="0"/>
                <a:cs typeface="Times New Roman" pitchFamily="18" charset="0"/>
              </a:rPr>
              <a:t/>
            </a:r>
            <a:br>
              <a:rPr lang="ru-RU"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These include glucose containing drinks, such as orange juice, soft drinks (not sugar-free), or glucose tablets in doses of 15-20 grams at a time (for example, the equivalent of half a glass of juice).</a:t>
            </a:r>
            <a:r>
              <a:rPr lang="ru-RU" sz="2800" dirty="0" smtClean="0">
                <a:solidFill>
                  <a:schemeClr val="tx1"/>
                </a:solidFill>
                <a:latin typeface="Times New Roman" pitchFamily="18" charset="0"/>
                <a:cs typeface="Times New Roman" pitchFamily="18" charset="0"/>
              </a:rPr>
              <a:t/>
            </a:r>
            <a:br>
              <a:rPr lang="ru-RU"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Even cake frosting applied inside the cheeks can work in a pinch if patient cooperation is difficult. </a:t>
            </a:r>
            <a:r>
              <a:rPr lang="ru-RU" sz="2800" dirty="0" smtClean="0">
                <a:solidFill>
                  <a:schemeClr val="tx1"/>
                </a:solidFill>
                <a:latin typeface="Times New Roman" pitchFamily="18" charset="0"/>
                <a:cs typeface="Times New Roman" pitchFamily="18" charset="0"/>
              </a:rPr>
              <a:t/>
            </a:r>
            <a:br>
              <a:rPr lang="ru-RU"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If the individual becomes unconscious, glucagon can be given by intramuscular injection.</a:t>
            </a:r>
            <a:endParaRPr lang="ru-RU" sz="28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decel="50000" fill="hold">
                                          <p:stCondLst>
                                            <p:cond delay="0"/>
                                          </p:stCondLst>
                                        </p:cTn>
                                        <p:tgtEl>
                                          <p:spTgt spid="2560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560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5602"/>
                                        </p:tgtEl>
                                        <p:attrNameLst>
                                          <p:attrName>ppt_w</p:attrName>
                                        </p:attrNameLst>
                                      </p:cBhvr>
                                      <p:tavLst>
                                        <p:tav tm="0">
                                          <p:val>
                                            <p:strVal val="#ppt_w*.05"/>
                                          </p:val>
                                        </p:tav>
                                        <p:tav tm="100000">
                                          <p:val>
                                            <p:strVal val="#ppt_w"/>
                                          </p:val>
                                        </p:tav>
                                      </p:tavLst>
                                    </p:anim>
                                    <p:anim calcmode="lin" valueType="num">
                                      <p:cBhvr>
                                        <p:cTn id="10" dur="1000" fill="hold"/>
                                        <p:tgtEl>
                                          <p:spTgt spid="2560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560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560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560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560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strVal val="#ppt_w*0.70"/>
                                          </p:val>
                                        </p:tav>
                                        <p:tav tm="100000">
                                          <p:val>
                                            <p:strVal val="#ppt_w"/>
                                          </p:val>
                                        </p:tav>
                                      </p:tavLst>
                                    </p:anim>
                                    <p:anim calcmode="lin" valueType="num">
                                      <p:cBhvr>
                                        <p:cTn id="20" dur="1000" fill="hold"/>
                                        <p:tgtEl>
                                          <p:spTgt spid="2"/>
                                        </p:tgtEl>
                                        <p:attrNameLst>
                                          <p:attrName>ppt_h</p:attrName>
                                        </p:attrNameLst>
                                      </p:cBhvr>
                                      <p:tavLst>
                                        <p:tav tm="0">
                                          <p:val>
                                            <p:strVal val="#ppt_h"/>
                                          </p:val>
                                        </p:tav>
                                        <p:tav tm="100000">
                                          <p:val>
                                            <p:strVal val="#ppt_h"/>
                                          </p:val>
                                        </p:tav>
                                      </p:tavLst>
                                    </p:anim>
                                    <p:animEffect transition="in" filter="fade">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F:\фото диабета\Diabetic Medical Alert Bracelet.jpg"/>
          <p:cNvPicPr>
            <a:picLocks noChangeAspect="1" noChangeArrowheads="1"/>
          </p:cNvPicPr>
          <p:nvPr/>
        </p:nvPicPr>
        <p:blipFill>
          <a:blip r:embed="rId2" cstate="print">
            <a:lum bright="30000"/>
          </a:blip>
          <a:srcRect t="4166" b="12500"/>
          <a:stretch>
            <a:fillRect/>
          </a:stretch>
        </p:blipFill>
        <p:spPr bwMode="auto">
          <a:xfrm>
            <a:off x="0" y="0"/>
            <a:ext cx="9144000" cy="6286520"/>
          </a:xfrm>
          <a:prstGeom prst="rect">
            <a:avLst/>
          </a:prstGeom>
          <a:noFill/>
        </p:spPr>
      </p:pic>
      <p:sp>
        <p:nvSpPr>
          <p:cNvPr id="3" name="Содержимое 2"/>
          <p:cNvSpPr>
            <a:spLocks noGrp="1"/>
          </p:cNvSpPr>
          <p:nvPr>
            <p:ph idx="1"/>
          </p:nvPr>
        </p:nvSpPr>
        <p:spPr>
          <a:xfrm flipV="1">
            <a:off x="457200" y="8358222"/>
            <a:ext cx="8229600" cy="71438"/>
          </a:xfrm>
        </p:spPr>
        <p:txBody>
          <a:bodyPr>
            <a:normAutofit fontScale="25000" lnSpcReduction="20000"/>
          </a:bodyPr>
          <a:lstStyle/>
          <a:p>
            <a:endParaRPr lang="ru-RU" dirty="0"/>
          </a:p>
        </p:txBody>
      </p:sp>
      <p:sp>
        <p:nvSpPr>
          <p:cNvPr id="2" name="Заголовок 1"/>
          <p:cNvSpPr>
            <a:spLocks noGrp="1"/>
          </p:cNvSpPr>
          <p:nvPr>
            <p:ph type="title"/>
          </p:nvPr>
        </p:nvSpPr>
        <p:spPr>
          <a:xfrm>
            <a:off x="457200" y="267494"/>
            <a:ext cx="7115196" cy="5733274"/>
          </a:xfrm>
        </p:spPr>
        <p:txBody>
          <a:bodyPr>
            <a:normAutofit/>
          </a:bodyPr>
          <a:lstStyle/>
          <a:p>
            <a:r>
              <a:rPr lang="en-US" sz="2400" dirty="0" smtClean="0">
                <a:solidFill>
                  <a:schemeClr val="tx1"/>
                </a:solidFill>
                <a:latin typeface="Times New Roman" pitchFamily="18" charset="0"/>
                <a:cs typeface="Times New Roman" pitchFamily="18" charset="0"/>
              </a:rPr>
              <a:t>Glucagon is a hormone that causes the release of glucose from the liver (for example, it promotes gluconeogenesis).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Glucagon can be lifesaving and every patient with diabetes who has a history of hypoglycemia (particularly those on insulin) should have a glucagon kit.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Families and friends of those with diabetes need to be taught how to administer glucagon, since obviously the patients will not be able to do it themselves in an emergency situation.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Another lifesaving device that should be mentioned is very simple; a medic alert bracelet should be worn by all patients with diabetes. </a:t>
            </a:r>
            <a:endParaRPr lang="ru-RU" sz="2400" dirty="0">
              <a:solidFill>
                <a:schemeClr val="tx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decel="50000" fill="hold">
                                          <p:stCondLst>
                                            <p:cond delay="0"/>
                                          </p:stCondLst>
                                        </p:cTn>
                                        <p:tgtEl>
                                          <p:spTgt spid="2662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662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6626"/>
                                        </p:tgtEl>
                                        <p:attrNameLst>
                                          <p:attrName>ppt_w</p:attrName>
                                        </p:attrNameLst>
                                      </p:cBhvr>
                                      <p:tavLst>
                                        <p:tav tm="0">
                                          <p:val>
                                            <p:strVal val="#ppt_w*.05"/>
                                          </p:val>
                                        </p:tav>
                                        <p:tav tm="100000">
                                          <p:val>
                                            <p:strVal val="#ppt_w"/>
                                          </p:val>
                                        </p:tav>
                                      </p:tavLst>
                                    </p:anim>
                                    <p:anim calcmode="lin" valueType="num">
                                      <p:cBhvr>
                                        <p:cTn id="10" dur="1000" fill="hold"/>
                                        <p:tgtEl>
                                          <p:spTgt spid="2662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662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662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662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6626"/>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457200" y="8072470"/>
            <a:ext cx="8229600" cy="285752"/>
          </a:xfrm>
        </p:spPr>
        <p:txBody>
          <a:bodyPr>
            <a:normAutofit fontScale="55000" lnSpcReduction="20000"/>
          </a:bodyPr>
          <a:lstStyle/>
          <a:p>
            <a:endParaRPr lang="ru-RU" dirty="0"/>
          </a:p>
        </p:txBody>
      </p:sp>
      <p:sp>
        <p:nvSpPr>
          <p:cNvPr id="2" name="Заголовок 1"/>
          <p:cNvSpPr>
            <a:spLocks noGrp="1"/>
          </p:cNvSpPr>
          <p:nvPr>
            <p:ph type="title"/>
          </p:nvPr>
        </p:nvSpPr>
        <p:spPr>
          <a:xfrm>
            <a:off x="428596" y="2143116"/>
            <a:ext cx="8229600" cy="2286016"/>
          </a:xfrm>
        </p:spPr>
        <p:style>
          <a:lnRef idx="0">
            <a:schemeClr val="accent2"/>
          </a:lnRef>
          <a:fillRef idx="3">
            <a:schemeClr val="accent2"/>
          </a:fillRef>
          <a:effectRef idx="3">
            <a:schemeClr val="accent2"/>
          </a:effectRef>
          <a:fontRef idx="minor">
            <a:schemeClr val="lt1"/>
          </a:fontRef>
        </p:style>
        <p:txBody>
          <a:bodyPr>
            <a:noAutofit/>
          </a:bodyPr>
          <a:lstStyle/>
          <a:p>
            <a:pPr algn="ctr"/>
            <a:r>
              <a:rPr lang="en-US" sz="7200" dirty="0" smtClean="0">
                <a:latin typeface="Algerian" pitchFamily="82" charset="0"/>
              </a:rPr>
              <a:t>Eye Complications</a:t>
            </a:r>
            <a:endParaRPr lang="ru-RU" sz="7200"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858000"/>
            <a:ext cx="8229600" cy="357214"/>
          </a:xfrm>
        </p:spPr>
        <p:txBody>
          <a:bodyPr>
            <a:normAutofit fontScale="77500" lnSpcReduction="20000"/>
          </a:bodyPr>
          <a:lstStyle/>
          <a:p>
            <a:endParaRPr lang="ru-RU" dirty="0"/>
          </a:p>
        </p:txBody>
      </p:sp>
      <p:sp>
        <p:nvSpPr>
          <p:cNvPr id="2" name="Заголовок 1"/>
          <p:cNvSpPr>
            <a:spLocks noGrp="1"/>
          </p:cNvSpPr>
          <p:nvPr>
            <p:ph type="title"/>
          </p:nvPr>
        </p:nvSpPr>
        <p:spPr>
          <a:xfrm>
            <a:off x="1142976" y="500042"/>
            <a:ext cx="7500990" cy="5572164"/>
          </a:xfrm>
        </p:spPr>
        <p:txBody>
          <a:bodyPr>
            <a:normAutofit fontScale="90000"/>
          </a:bodyPr>
          <a:lstStyle/>
          <a:p>
            <a:r>
              <a:rPr lang="en-US" sz="2400" dirty="0" smtClean="0">
                <a:solidFill>
                  <a:schemeClr val="tx1"/>
                </a:solidFill>
                <a:latin typeface="Arial Black" pitchFamily="34" charset="0"/>
              </a:rPr>
              <a:t>The major eye complication of diabetes is called diabetic retinopathy. </a:t>
            </a:r>
            <a:br>
              <a:rPr lang="en-US" sz="2400" dirty="0" smtClean="0">
                <a:solidFill>
                  <a:schemeClr val="tx1"/>
                </a:solidFill>
                <a:latin typeface="Arial Black" pitchFamily="34" charset="0"/>
              </a:rPr>
            </a:br>
            <a:r>
              <a:rPr lang="en-US" sz="2400" dirty="0" smtClean="0">
                <a:solidFill>
                  <a:schemeClr val="tx1"/>
                </a:solidFill>
                <a:latin typeface="Arial Black" pitchFamily="34" charset="0"/>
              </a:rPr>
              <a:t>Diabetic retinopathy occurs in patients who have had diabetes for at least five years. </a:t>
            </a:r>
            <a:br>
              <a:rPr lang="en-US" sz="2400" dirty="0" smtClean="0">
                <a:solidFill>
                  <a:schemeClr val="tx1"/>
                </a:solidFill>
                <a:latin typeface="Arial Black" pitchFamily="34" charset="0"/>
              </a:rPr>
            </a:br>
            <a:r>
              <a:rPr lang="en-US" sz="2400" dirty="0" smtClean="0">
                <a:solidFill>
                  <a:schemeClr val="tx1"/>
                </a:solidFill>
                <a:latin typeface="Arial Black" pitchFamily="34" charset="0"/>
              </a:rPr>
              <a:t>Diseased small blood vessels in the back of the eye cause the leakage of protein and blood in the retina. Disease in these blood vessels also causes the formation of small aneurysms (microaneurysms) and new but brittle blood vessels (neovascularization). Spontaneous bleeding from the new and brittle blood vessels can lead to retinal scarring and retinal detachment, thus impairing vision.</a:t>
            </a:r>
            <a:endParaRPr lang="ru-RU" sz="2400" dirty="0">
              <a:solidFill>
                <a:schemeClr val="tx1"/>
              </a:solidFill>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F:\фото диабета\seker-hastaligi_clip_image00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Содержимое 7"/>
          <p:cNvSpPr>
            <a:spLocks noGrp="1"/>
          </p:cNvSpPr>
          <p:nvPr>
            <p:ph sz="half" idx="1"/>
          </p:nvPr>
        </p:nvSpPr>
        <p:spPr>
          <a:xfrm>
            <a:off x="642910" y="2071678"/>
            <a:ext cx="2928958" cy="3935613"/>
          </a:xfrm>
        </p:spPr>
        <p:txBody>
          <a:bodyPr>
            <a:normAutofit fontScale="70000" lnSpcReduction="20000"/>
          </a:bodyPr>
          <a:lstStyle/>
          <a:p>
            <a:r>
              <a:rPr lang="en-US" dirty="0" smtClean="0">
                <a:solidFill>
                  <a:schemeClr val="bg1"/>
                </a:solidFill>
                <a:latin typeface="Arial Black" pitchFamily="34" charset="0"/>
              </a:rPr>
              <a:t>To treat diabetic retinopathy a laser is used to destroy and prevent the recurrence of the development of these small aneurysms and brittle blood vessels.</a:t>
            </a:r>
            <a:endParaRPr lang="ru-RU" dirty="0">
              <a:solidFill>
                <a:schemeClr val="bg1"/>
              </a:solidFill>
            </a:endParaRPr>
          </a:p>
        </p:txBody>
      </p:sp>
      <p:sp>
        <p:nvSpPr>
          <p:cNvPr id="9" name="Содержимое 8"/>
          <p:cNvSpPr>
            <a:spLocks noGrp="1"/>
          </p:cNvSpPr>
          <p:nvPr>
            <p:ph sz="half" idx="2"/>
          </p:nvPr>
        </p:nvSpPr>
        <p:spPr>
          <a:xfrm>
            <a:off x="5214942" y="1481328"/>
            <a:ext cx="3214710" cy="4525963"/>
          </a:xfrm>
        </p:spPr>
        <p:txBody>
          <a:bodyPr>
            <a:normAutofit fontScale="70000" lnSpcReduction="20000"/>
          </a:bodyPr>
          <a:lstStyle/>
          <a:p>
            <a:r>
              <a:rPr lang="en-US" dirty="0" smtClean="0">
                <a:latin typeface="Arial Black" pitchFamily="34" charset="0"/>
              </a:rPr>
              <a:t>Approximately 50% of patients with diabetes will develop some degree of diabetic retinopathy after 10 years of diabetes and 80% of diabetics have retinopathy after 15 years of the disease. </a:t>
            </a:r>
            <a:br>
              <a:rPr lang="en-US" dirty="0" smtClean="0">
                <a:latin typeface="Arial Black" pitchFamily="34" charset="0"/>
              </a:rPr>
            </a:br>
            <a:r>
              <a:rPr lang="en-US" dirty="0" smtClean="0">
                <a:latin typeface="Arial Black" pitchFamily="34" charset="0"/>
              </a:rPr>
              <a:t>Poor control of blood sugar and blood pressure further aggravates eye disease in diabetes.</a:t>
            </a:r>
            <a:endParaRPr lang="ru-RU" dirty="0"/>
          </a:p>
        </p:txBody>
      </p:sp>
      <p:sp>
        <p:nvSpPr>
          <p:cNvPr id="7" name="Заголовок 6"/>
          <p:cNvSpPr>
            <a:spLocks noGrp="1"/>
          </p:cNvSpPr>
          <p:nvPr>
            <p:ph type="title"/>
          </p:nvPr>
        </p:nvSpPr>
        <p:spPr/>
        <p:txBody>
          <a:bodyPr/>
          <a:lstStyle/>
          <a:p>
            <a:r>
              <a:rPr lang="en-US"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Black" pitchFamily="34" charset="0"/>
              </a:rPr>
              <a:t>Diabetic retinopathy</a:t>
            </a:r>
            <a:endParaRPr lang="ru-RU"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70" decel="100000"/>
                                        <p:tgtEl>
                                          <p:spTgt spid="7"/>
                                        </p:tgtEl>
                                      </p:cBhvr>
                                    </p:animEffect>
                                    <p:animScale>
                                      <p:cBhvr>
                                        <p:cTn id="8" dur="770" decel="100000"/>
                                        <p:tgtEl>
                                          <p:spTgt spid="7"/>
                                        </p:tgtEl>
                                      </p:cBhvr>
                                      <p:from x="10000" y="10000"/>
                                      <p:to x="200000" y="450000"/>
                                    </p:animScale>
                                    <p:animScale>
                                      <p:cBhvr>
                                        <p:cTn id="9" dur="1230" accel="100000" fill="hold">
                                          <p:stCondLst>
                                            <p:cond delay="770"/>
                                          </p:stCondLst>
                                        </p:cTn>
                                        <p:tgtEl>
                                          <p:spTgt spid="7"/>
                                        </p:tgtEl>
                                      </p:cBhvr>
                                      <p:from x="200000" y="450000"/>
                                      <p:to x="100000" y="100000"/>
                                    </p:animScale>
                                    <p:set>
                                      <p:cBhvr>
                                        <p:cTn id="10" dur="770" fill="hold"/>
                                        <p:tgtEl>
                                          <p:spTgt spid="7"/>
                                        </p:tgtEl>
                                        <p:attrNameLst>
                                          <p:attrName>ppt_x</p:attrName>
                                        </p:attrNameLst>
                                      </p:cBhvr>
                                      <p:to>
                                        <p:strVal val="(0.5)"/>
                                      </p:to>
                                    </p:set>
                                    <p:anim from="(0.5)" to="(#ppt_x)" calcmode="lin" valueType="num">
                                      <p:cBhvr>
                                        <p:cTn id="11" dur="1230" accel="100000" fill="hold">
                                          <p:stCondLst>
                                            <p:cond delay="770"/>
                                          </p:stCondLst>
                                        </p:cTn>
                                        <p:tgtEl>
                                          <p:spTgt spid="7"/>
                                        </p:tgtEl>
                                        <p:attrNameLst>
                                          <p:attrName>ppt_x</p:attrName>
                                        </p:attrNameLst>
                                      </p:cBhvr>
                                    </p:anim>
                                    <p:set>
                                      <p:cBhvr>
                                        <p:cTn id="12" dur="770" fill="hold"/>
                                        <p:tgtEl>
                                          <p:spTgt spid="7"/>
                                        </p:tgtEl>
                                        <p:attrNameLst>
                                          <p:attrName>ppt_y</p:attrName>
                                        </p:attrNameLst>
                                      </p:cBhvr>
                                      <p:to>
                                        <p:strVal val="(#ppt_y+0.4)"/>
                                      </p:to>
                                    </p:set>
                                    <p:anim from="(#ppt_y+0.4)" to="(#ppt_y)" calcmode="lin" valueType="num">
                                      <p:cBhvr>
                                        <p:cTn id="13" dur="1230" accel="100000" fill="hold">
                                          <p:stCondLst>
                                            <p:cond delay="770"/>
                                          </p:stCondLst>
                                        </p:cTn>
                                        <p:tgtEl>
                                          <p:spTgt spid="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 calcmode="lin" valueType="num">
                                      <p:cBhvr>
                                        <p:cTn id="18" dur="1000" fill="hold"/>
                                        <p:tgtEl>
                                          <p:spTgt spid="8">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p:cTn id="25"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фото диабета\2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8358222"/>
            <a:ext cx="8229600" cy="214314"/>
          </a:xfrm>
        </p:spPr>
        <p:txBody>
          <a:bodyPr>
            <a:normAutofit fontScale="32500" lnSpcReduction="20000"/>
          </a:bodyPr>
          <a:lstStyle/>
          <a:p>
            <a:endParaRPr lang="ru-RU" dirty="0"/>
          </a:p>
        </p:txBody>
      </p:sp>
      <p:sp>
        <p:nvSpPr>
          <p:cNvPr id="2" name="Заголовок 1"/>
          <p:cNvSpPr>
            <a:spLocks noGrp="1"/>
          </p:cNvSpPr>
          <p:nvPr>
            <p:ph type="title"/>
          </p:nvPr>
        </p:nvSpPr>
        <p:spPr>
          <a:xfrm>
            <a:off x="457200" y="267494"/>
            <a:ext cx="7472386" cy="6090464"/>
          </a:xfrm>
        </p:spPr>
        <p:txBody>
          <a:bodyPr>
            <a:normAutofit/>
          </a:bodyPr>
          <a:lstStyle/>
          <a:p>
            <a:r>
              <a:rPr lang="en-US" sz="2800" dirty="0" smtClean="0">
                <a:solidFill>
                  <a:schemeClr val="bg1"/>
                </a:solidFill>
                <a:latin typeface="Times New Roman" pitchFamily="18" charset="0"/>
                <a:cs typeface="Times New Roman" pitchFamily="18" charset="0"/>
              </a:rPr>
              <a:t>Cataracts and glaucoma are also more common among diabetics. </a:t>
            </a:r>
            <a:br>
              <a:rPr lang="en-US" sz="2800" dirty="0" smtClean="0">
                <a:solidFill>
                  <a:schemeClr val="bg1"/>
                </a:solidFill>
                <a:latin typeface="Times New Roman" pitchFamily="18" charset="0"/>
                <a:cs typeface="Times New Roman" pitchFamily="18" charset="0"/>
              </a:rPr>
            </a:br>
            <a:r>
              <a:rPr lang="en-US" sz="2800" dirty="0" smtClean="0">
                <a:solidFill>
                  <a:schemeClr val="bg1"/>
                </a:solidFill>
                <a:latin typeface="Times New Roman" pitchFamily="18" charset="0"/>
                <a:cs typeface="Times New Roman" pitchFamily="18" charset="0"/>
              </a:rPr>
              <a:t>It is also important to note that since the lens of the eye lets water through, if blood sugar concentrations vary a lot, the lens of the eye will shrink and swell </a:t>
            </a:r>
            <a:r>
              <a:rPr lang="en-US" sz="2800" dirty="0" smtClean="0">
                <a:solidFill>
                  <a:schemeClr val="tx1"/>
                </a:solidFill>
                <a:latin typeface="Times New Roman" pitchFamily="18" charset="0"/>
                <a:cs typeface="Times New Roman" pitchFamily="18" charset="0"/>
              </a:rPr>
              <a:t>with</a:t>
            </a:r>
            <a:r>
              <a:rPr lang="en-US" sz="2800" dirty="0" smtClean="0">
                <a:solidFill>
                  <a:schemeClr val="bg1"/>
                </a:solidFill>
                <a:latin typeface="Times New Roman" pitchFamily="18" charset="0"/>
                <a:cs typeface="Times New Roman" pitchFamily="18" charset="0"/>
              </a:rPr>
              <a:t> </a:t>
            </a:r>
            <a:r>
              <a:rPr lang="en-US" sz="2800" dirty="0" smtClean="0">
                <a:solidFill>
                  <a:schemeClr val="tx1"/>
                </a:solidFill>
                <a:latin typeface="Times New Roman" pitchFamily="18" charset="0"/>
                <a:cs typeface="Times New Roman" pitchFamily="18" charset="0"/>
              </a:rPr>
              <a:t>fluid accordingly</a:t>
            </a:r>
            <a:r>
              <a:rPr lang="en-US" sz="2800" dirty="0" smtClean="0">
                <a:solidFill>
                  <a:schemeClr val="bg1"/>
                </a:solidFill>
                <a:latin typeface="Times New Roman" pitchFamily="18" charset="0"/>
                <a:cs typeface="Times New Roman" pitchFamily="18" charset="0"/>
              </a:rPr>
              <a:t>. </a:t>
            </a:r>
            <a:br>
              <a:rPr lang="en-US" sz="2800" dirty="0" smtClean="0">
                <a:solidFill>
                  <a:schemeClr val="bg1"/>
                </a:solidFill>
                <a:latin typeface="Times New Roman" pitchFamily="18" charset="0"/>
                <a:cs typeface="Times New Roman" pitchFamily="18" charset="0"/>
              </a:rPr>
            </a:br>
            <a:r>
              <a:rPr lang="en-US" sz="2800" dirty="0" smtClean="0">
                <a:solidFill>
                  <a:schemeClr val="bg1"/>
                </a:solidFill>
                <a:latin typeface="Times New Roman" pitchFamily="18" charset="0"/>
                <a:cs typeface="Times New Roman" pitchFamily="18" charset="0"/>
              </a:rPr>
              <a:t>As a result, blurry vision is very common in poorly controlled diabetes. </a:t>
            </a:r>
            <a:br>
              <a:rPr lang="en-US" sz="2800" dirty="0" smtClean="0">
                <a:solidFill>
                  <a:schemeClr val="bg1"/>
                </a:solidFill>
                <a:latin typeface="Times New Roman" pitchFamily="18" charset="0"/>
                <a:cs typeface="Times New Roman" pitchFamily="18" charset="0"/>
              </a:rPr>
            </a:br>
            <a:r>
              <a:rPr lang="en-US" sz="2800" dirty="0" smtClean="0">
                <a:solidFill>
                  <a:schemeClr val="bg1"/>
                </a:solidFill>
                <a:latin typeface="Times New Roman" pitchFamily="18" charset="0"/>
                <a:cs typeface="Times New Roman" pitchFamily="18" charset="0"/>
              </a:rPr>
              <a:t>Patients are usually discouraged from getting a new eyeglass prescription until their blood sugar is controlled. </a:t>
            </a:r>
            <a:br>
              <a:rPr lang="en-US" sz="2800" dirty="0" smtClean="0">
                <a:solidFill>
                  <a:schemeClr val="bg1"/>
                </a:solidFill>
                <a:latin typeface="Times New Roman" pitchFamily="18" charset="0"/>
                <a:cs typeface="Times New Roman" pitchFamily="18" charset="0"/>
              </a:rPr>
            </a:br>
            <a:r>
              <a:rPr lang="en-US" sz="2800" dirty="0" smtClean="0">
                <a:solidFill>
                  <a:schemeClr val="bg1"/>
                </a:solidFill>
                <a:latin typeface="Times New Roman" pitchFamily="18" charset="0"/>
                <a:cs typeface="Times New Roman" pitchFamily="18" charset="0"/>
              </a:rPr>
              <a:t>This allows for a more accurate assessment of what kind of glasses prescription is required. </a:t>
            </a:r>
            <a:endParaRPr lang="ru-RU" sz="2800" dirty="0">
              <a:solidFill>
                <a:schemeClr val="bg1"/>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decel="50000" fill="hold">
                                          <p:stCondLst>
                                            <p:cond delay="0"/>
                                          </p:stCondLst>
                                        </p:cTn>
                                        <p:tgtEl>
                                          <p:spTgt spid="3174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74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746"/>
                                        </p:tgtEl>
                                        <p:attrNameLst>
                                          <p:attrName>ppt_w</p:attrName>
                                        </p:attrNameLst>
                                      </p:cBhvr>
                                      <p:tavLst>
                                        <p:tav tm="0">
                                          <p:val>
                                            <p:strVal val="#ppt_w*.05"/>
                                          </p:val>
                                        </p:tav>
                                        <p:tav tm="100000">
                                          <p:val>
                                            <p:strVal val="#ppt_w"/>
                                          </p:val>
                                        </p:tav>
                                      </p:tavLst>
                                    </p:anim>
                                    <p:anim calcmode="lin" valueType="num">
                                      <p:cBhvr>
                                        <p:cTn id="10" dur="1000" fill="hold"/>
                                        <p:tgtEl>
                                          <p:spTgt spid="3174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74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74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74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746"/>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flipV="1">
            <a:off x="457200" y="8072470"/>
            <a:ext cx="8229600" cy="285752"/>
          </a:xfrm>
        </p:spPr>
        <p:txBody>
          <a:bodyPr>
            <a:normAutofit fontScale="55000" lnSpcReduction="20000"/>
          </a:bodyPr>
          <a:lstStyle/>
          <a:p>
            <a:endParaRPr lang="ru-RU" dirty="0"/>
          </a:p>
        </p:txBody>
      </p:sp>
      <p:sp>
        <p:nvSpPr>
          <p:cNvPr id="2" name="Заголовок 1"/>
          <p:cNvSpPr>
            <a:spLocks noGrp="1"/>
          </p:cNvSpPr>
          <p:nvPr>
            <p:ph type="title"/>
          </p:nvPr>
        </p:nvSpPr>
        <p:spPr>
          <a:xfrm>
            <a:off x="428596" y="2143116"/>
            <a:ext cx="8229600" cy="2286016"/>
          </a:xfrm>
        </p:spPr>
        <p:style>
          <a:lnRef idx="0">
            <a:schemeClr val="accent2"/>
          </a:lnRef>
          <a:fillRef idx="3">
            <a:schemeClr val="accent2"/>
          </a:fillRef>
          <a:effectRef idx="3">
            <a:schemeClr val="accent2"/>
          </a:effectRef>
          <a:fontRef idx="minor">
            <a:schemeClr val="lt1"/>
          </a:fontRef>
        </p:style>
        <p:txBody>
          <a:bodyPr>
            <a:noAutofit/>
          </a:bodyPr>
          <a:lstStyle/>
          <a:p>
            <a:pPr algn="ctr"/>
            <a:r>
              <a:rPr lang="en-US" sz="7200" dirty="0" smtClean="0">
                <a:latin typeface="Algerian" pitchFamily="82" charset="0"/>
              </a:rPr>
              <a:t>leg Complications</a:t>
            </a:r>
            <a:endParaRPr lang="ru-RU" sz="7200"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7000" r="-27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072470"/>
            <a:ext cx="8229600" cy="714380"/>
          </a:xfrm>
        </p:spPr>
        <p:txBody>
          <a:bodyPr/>
          <a:lstStyle/>
          <a:p>
            <a:endParaRPr lang="ru-RU" dirty="0"/>
          </a:p>
        </p:txBody>
      </p:sp>
      <p:sp>
        <p:nvSpPr>
          <p:cNvPr id="2" name="Заголовок 1"/>
          <p:cNvSpPr>
            <a:spLocks noGrp="1"/>
          </p:cNvSpPr>
          <p:nvPr>
            <p:ph type="title"/>
          </p:nvPr>
        </p:nvSpPr>
        <p:spPr>
          <a:xfrm>
            <a:off x="714348" y="357166"/>
            <a:ext cx="7429552" cy="4714908"/>
          </a:xfrm>
        </p:spPr>
        <p:txBody>
          <a:bodyPr>
            <a:noAutofit/>
          </a:bodyPr>
          <a:lstStyle/>
          <a:p>
            <a:pPr algn="ctr"/>
            <a:r>
              <a:rPr lang="en-US" sz="3200" dirty="0" smtClean="0">
                <a:solidFill>
                  <a:schemeClr val="bg1"/>
                </a:solidFill>
                <a:latin typeface="Times New Roman" pitchFamily="18" charset="0"/>
                <a:cs typeface="Times New Roman" pitchFamily="18" charset="0"/>
              </a:rPr>
              <a:t>Insulin produced by the pancreas lowers blood glucose.</a:t>
            </a:r>
            <a:br>
              <a:rPr lang="en-US" sz="3200" dirty="0" smtClean="0">
                <a:solidFill>
                  <a:schemeClr val="bg1"/>
                </a:solidFill>
                <a:latin typeface="Times New Roman" pitchFamily="18" charset="0"/>
                <a:cs typeface="Times New Roman" pitchFamily="18" charset="0"/>
              </a:rPr>
            </a:br>
            <a:r>
              <a:rPr lang="en-US" sz="3200" dirty="0" smtClean="0">
                <a:solidFill>
                  <a:schemeClr val="bg1"/>
                </a:solidFill>
                <a:latin typeface="Times New Roman" pitchFamily="18" charset="0"/>
                <a:cs typeface="Times New Roman" pitchFamily="18" charset="0"/>
              </a:rPr>
              <a:t/>
            </a:r>
            <a:br>
              <a:rPr lang="en-US" sz="3200" dirty="0" smtClean="0">
                <a:solidFill>
                  <a:schemeClr val="bg1"/>
                </a:solidFill>
                <a:latin typeface="Times New Roman" pitchFamily="18" charset="0"/>
                <a:cs typeface="Times New Roman" pitchFamily="18" charset="0"/>
              </a:rPr>
            </a:br>
            <a:r>
              <a:rPr lang="en-US" sz="800" dirty="0" smtClean="0">
                <a:solidFill>
                  <a:schemeClr val="bg1"/>
                </a:solidFill>
                <a:latin typeface="Times New Roman" pitchFamily="18" charset="0"/>
                <a:cs typeface="Times New Roman" pitchFamily="18" charset="0"/>
              </a:rPr>
              <a:t/>
            </a:r>
            <a:br>
              <a:rPr lang="en-US" sz="800" dirty="0" smtClean="0">
                <a:solidFill>
                  <a:schemeClr val="bg1"/>
                </a:solidFill>
                <a:latin typeface="Times New Roman" pitchFamily="18" charset="0"/>
                <a:cs typeface="Times New Roman" pitchFamily="18" charset="0"/>
              </a:rPr>
            </a:br>
            <a:r>
              <a:rPr lang="en-US" sz="800" dirty="0" smtClean="0">
                <a:solidFill>
                  <a:schemeClr val="bg1"/>
                </a:solidFill>
                <a:latin typeface="Times New Roman" pitchFamily="18" charset="0"/>
                <a:cs typeface="Times New Roman" pitchFamily="18" charset="0"/>
              </a:rPr>
              <a:t/>
            </a:r>
            <a:br>
              <a:rPr lang="en-US" sz="800" dirty="0" smtClean="0">
                <a:solidFill>
                  <a:schemeClr val="bg1"/>
                </a:solidFill>
                <a:latin typeface="Times New Roman" pitchFamily="18" charset="0"/>
                <a:cs typeface="Times New Roman" pitchFamily="18" charset="0"/>
              </a:rPr>
            </a:br>
            <a:r>
              <a:rPr lang="en-US" sz="800" dirty="0" smtClean="0">
                <a:solidFill>
                  <a:schemeClr val="bg1"/>
                </a:solidFill>
                <a:latin typeface="Times New Roman" pitchFamily="18" charset="0"/>
                <a:cs typeface="Times New Roman" pitchFamily="18" charset="0"/>
              </a:rPr>
              <a:t/>
            </a:r>
            <a:br>
              <a:rPr lang="en-US" sz="800" dirty="0" smtClean="0">
                <a:solidFill>
                  <a:schemeClr val="bg1"/>
                </a:solidFill>
                <a:latin typeface="Times New Roman" pitchFamily="18" charset="0"/>
                <a:cs typeface="Times New Roman" pitchFamily="18" charset="0"/>
              </a:rPr>
            </a:br>
            <a:r>
              <a:rPr lang="en-US" sz="800" dirty="0" smtClean="0">
                <a:solidFill>
                  <a:schemeClr val="bg1"/>
                </a:solidFill>
                <a:latin typeface="Times New Roman" pitchFamily="18" charset="0"/>
                <a:cs typeface="Times New Roman" pitchFamily="18" charset="0"/>
              </a:rPr>
              <a:t/>
            </a:r>
            <a:br>
              <a:rPr lang="en-US" sz="800" dirty="0" smtClean="0">
                <a:solidFill>
                  <a:schemeClr val="bg1"/>
                </a:solidFill>
                <a:latin typeface="Times New Roman" pitchFamily="18" charset="0"/>
                <a:cs typeface="Times New Roman" pitchFamily="18" charset="0"/>
              </a:rPr>
            </a:br>
            <a:r>
              <a:rPr lang="en-US" sz="800" dirty="0" smtClean="0">
                <a:solidFill>
                  <a:schemeClr val="bg1"/>
                </a:solidFill>
                <a:latin typeface="Times New Roman" pitchFamily="18" charset="0"/>
                <a:cs typeface="Times New Roman" pitchFamily="18" charset="0"/>
              </a:rPr>
              <a:t/>
            </a:r>
            <a:br>
              <a:rPr lang="en-US" sz="800" dirty="0" smtClean="0">
                <a:solidFill>
                  <a:schemeClr val="bg1"/>
                </a:solidFill>
                <a:latin typeface="Times New Roman" pitchFamily="18" charset="0"/>
                <a:cs typeface="Times New Roman" pitchFamily="18" charset="0"/>
              </a:rPr>
            </a:br>
            <a:r>
              <a:rPr lang="en-US" sz="3200" dirty="0" smtClean="0">
                <a:solidFill>
                  <a:schemeClr val="bg1"/>
                </a:solidFill>
                <a:latin typeface="Times New Roman" pitchFamily="18" charset="0"/>
                <a:cs typeface="Times New Roman" pitchFamily="18" charset="0"/>
              </a:rPr>
              <a:t/>
            </a:r>
            <a:br>
              <a:rPr lang="en-US" sz="3200" dirty="0" smtClean="0">
                <a:solidFill>
                  <a:schemeClr val="bg1"/>
                </a:solidFill>
                <a:latin typeface="Times New Roman" pitchFamily="18" charset="0"/>
                <a:cs typeface="Times New Roman" pitchFamily="18" charset="0"/>
              </a:rPr>
            </a:br>
            <a:r>
              <a:rPr lang="en-US" sz="3200" dirty="0" smtClean="0">
                <a:solidFill>
                  <a:schemeClr val="bg1"/>
                </a:solidFill>
                <a:latin typeface="Times New Roman" pitchFamily="18" charset="0"/>
                <a:cs typeface="Times New Roman" pitchFamily="18" charset="0"/>
              </a:rPr>
              <a:t/>
            </a:r>
            <a:br>
              <a:rPr lang="en-US" sz="3200" dirty="0" smtClean="0">
                <a:solidFill>
                  <a:schemeClr val="bg1"/>
                </a:solidFill>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n>
                  <a:solidFill>
                    <a:schemeClr val="tx1"/>
                  </a:solidFill>
                </a:ln>
                <a:solidFill>
                  <a:srgbClr val="FF0000"/>
                </a:solidFill>
                <a:latin typeface="Times New Roman" pitchFamily="18" charset="0"/>
                <a:cs typeface="Times New Roman" pitchFamily="18" charset="0"/>
              </a:rPr>
              <a:t>Absence or insufficient production of insulin causes diabetes.</a:t>
            </a:r>
            <a:endParaRPr lang="ru-RU" sz="3200" dirty="0">
              <a:ln>
                <a:solidFill>
                  <a:schemeClr val="tx1"/>
                </a:solidFill>
              </a:ln>
              <a:solidFill>
                <a:srgbClr val="FF0000"/>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3000" b="-23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sz="4400" dirty="0" smtClean="0">
                <a:latin typeface="Arial Black" pitchFamily="34" charset="0"/>
              </a:rPr>
              <a:t>The most horror compilations of diabetes is diabetic foot ulcers, that can be difficult to treat and occasionally require amputation. </a:t>
            </a:r>
            <a:endParaRPr lang="ru-RU" sz="4400" dirty="0">
              <a:latin typeface="Arial Black" pitchFamily="34" charset="0"/>
            </a:endParaRPr>
          </a:p>
        </p:txBody>
      </p:sp>
      <p:sp>
        <p:nvSpPr>
          <p:cNvPr id="3" name="Заголовок 2"/>
          <p:cNvSpPr>
            <a:spLocks noGrp="1"/>
          </p:cNvSpPr>
          <p:nvPr>
            <p:ph type="title"/>
          </p:nvPr>
        </p:nvSpPr>
        <p:spPr/>
        <p:txBody>
          <a:bodyPr>
            <a:normAutofit/>
          </a:bodyPr>
          <a:lstStyle/>
          <a:p>
            <a:r>
              <a:rPr lang="en-US" sz="6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Black" pitchFamily="34" charset="0"/>
              </a:rPr>
              <a:t>Diabetic foot</a:t>
            </a:r>
            <a:endParaRPr lang="ru-RU" sz="6000"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8156"/>
            <a:ext cx="8229600" cy="214314"/>
          </a:xfrm>
        </p:spPr>
        <p:txBody>
          <a:bodyPr>
            <a:normAutofit fontScale="32500" lnSpcReduction="20000"/>
          </a:bodyPr>
          <a:lstStyle/>
          <a:p>
            <a:endParaRPr lang="ru-RU" dirty="0"/>
          </a:p>
        </p:txBody>
      </p:sp>
      <p:sp>
        <p:nvSpPr>
          <p:cNvPr id="2" name="Заголовок 1"/>
          <p:cNvSpPr>
            <a:spLocks noGrp="1"/>
          </p:cNvSpPr>
          <p:nvPr>
            <p:ph type="title"/>
          </p:nvPr>
        </p:nvSpPr>
        <p:spPr>
          <a:xfrm>
            <a:off x="428596" y="857232"/>
            <a:ext cx="8229600" cy="3429024"/>
          </a:xfrm>
          <a:blipFill>
            <a:blip r:embed="rId2" cstate="print"/>
            <a:stretch>
              <a:fillRect/>
            </a:stretch>
          </a:blipFill>
        </p:spPr>
        <p:style>
          <a:lnRef idx="1">
            <a:schemeClr val="accent1"/>
          </a:lnRef>
          <a:fillRef idx="3">
            <a:schemeClr val="accent1"/>
          </a:fillRef>
          <a:effectRef idx="2">
            <a:schemeClr val="accent1"/>
          </a:effectRef>
          <a:fontRef idx="minor">
            <a:schemeClr val="lt1"/>
          </a:fontRef>
        </p:style>
        <p:txBody>
          <a:bodyPr>
            <a:normAutofit/>
          </a:bodyPr>
          <a:lstStyle/>
          <a:p>
            <a:pPr algn="ctr"/>
            <a:r>
              <a:rPr lang="en-US" sz="6600" dirty="0" smtClean="0">
                <a:latin typeface="Times New Roman" pitchFamily="18" charset="0"/>
                <a:cs typeface="Times New Roman" pitchFamily="18" charset="0"/>
              </a:rPr>
              <a:t>Prevention</a:t>
            </a:r>
            <a:endParaRPr lang="ru-RU" sz="6600"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lgn="ctr"/>
            <a:r>
              <a:rPr lang="en-US" dirty="0" smtClean="0">
                <a:latin typeface="Arial Black" pitchFamily="34" charset="0"/>
              </a:rPr>
              <a:t>There is no known preventive measure for type 1 diabetes. </a:t>
            </a:r>
          </a:p>
          <a:p>
            <a:pPr algn="ctr"/>
            <a:endParaRPr lang="en-US" dirty="0" smtClean="0">
              <a:latin typeface="Arial Black" pitchFamily="34" charset="0"/>
            </a:endParaRPr>
          </a:p>
          <a:p>
            <a:pPr algn="ctr"/>
            <a:r>
              <a:rPr lang="en-US" dirty="0" smtClean="0">
                <a:latin typeface="Arial Black" pitchFamily="34" charset="0"/>
              </a:rPr>
              <a:t>Type 2 diabetes can often be prevented by a person being a normal body weight and physical exercise.</a:t>
            </a:r>
            <a:endParaRPr lang="ru-RU" dirty="0">
              <a:latin typeface="Arial Black" pitchFamily="34" charset="0"/>
            </a:endParaRPr>
          </a:p>
        </p:txBody>
      </p:sp>
      <p:sp>
        <p:nvSpPr>
          <p:cNvPr id="3" name="Заголовок 2"/>
          <p:cNvSpPr>
            <a:spLocks noGrp="1"/>
          </p:cNvSpPr>
          <p:nvPr>
            <p:ph type="title"/>
          </p:nvPr>
        </p:nvSpPr>
        <p:spPr/>
        <p:txBody>
          <a:bodyPr/>
          <a:lstStyle/>
          <a:p>
            <a:endParaRPr lang="ru-R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32000" b="-32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lgn="ctr"/>
            <a:r>
              <a:rPr lang="en-US" dirty="0" smtClean="0">
                <a:latin typeface="Arial Black" pitchFamily="34" charset="0"/>
              </a:rPr>
              <a:t>There are roles for patient education, dietetic support, and sensible exercise, with the goal of keeping both short-term and long-term blood glucose levels within acceptable bounds. </a:t>
            </a:r>
          </a:p>
          <a:p>
            <a:pPr algn="ctr"/>
            <a:r>
              <a:rPr lang="en-US" dirty="0" smtClean="0">
                <a:latin typeface="Arial Black" pitchFamily="34" charset="0"/>
              </a:rPr>
              <a:t>In addition, given the associated higher risks of cardiovascular disease, lifestyle modifications are recommended to control blood pressure.</a:t>
            </a:r>
            <a:endParaRPr lang="ru-RU" dirty="0" smtClean="0">
              <a:latin typeface="Arial Black" pitchFamily="34" charset="0"/>
            </a:endParaRPr>
          </a:p>
          <a:p>
            <a:endParaRPr lang="ru-RU" dirty="0"/>
          </a:p>
        </p:txBody>
      </p:sp>
      <p:sp>
        <p:nvSpPr>
          <p:cNvPr id="3" name="Заголовок 2"/>
          <p:cNvSpPr>
            <a:spLocks noGrp="1"/>
          </p:cNvSpPr>
          <p:nvPr>
            <p:ph type="title"/>
          </p:nvPr>
        </p:nvSpPr>
        <p:spPr/>
        <p:txBody>
          <a:bodyPr>
            <a:normAutofit/>
          </a:bodyPr>
          <a:lstStyle/>
          <a:p>
            <a:pPr algn="ctr"/>
            <a:r>
              <a:rPr lang="en-US" sz="6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Black" pitchFamily="34" charset="0"/>
              </a:rPr>
              <a:t>Lifestyle</a:t>
            </a:r>
            <a:endParaRPr lang="ru-RU" sz="6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slide(fromBottom)">
                                      <p:cBhvr>
                                        <p:cTn id="14" dur="20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slide(fromBottom)">
                                      <p:cBhvr>
                                        <p:cTn id="19"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pic>
        <p:nvPicPr>
          <p:cNvPr id="4" name="Содержимое 3" descr="Exercise_and_Type_2_DiabetesType-2-Diabetes.png"/>
          <p:cNvPicPr>
            <a:picLocks noGrp="1" noChangeAspect="1"/>
          </p:cNvPicPr>
          <p:nvPr>
            <p:ph idx="1"/>
          </p:nvPr>
        </p:nvPicPr>
        <p:blipFill>
          <a:blip r:embed="rId2" cstate="print"/>
          <a:stretch>
            <a:fillRect/>
          </a:stretch>
        </p:blipFill>
        <p:spPr>
          <a:xfrm>
            <a:off x="357158" y="214290"/>
            <a:ext cx="8643998" cy="6429420"/>
          </a:xfrm>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79395-horoshiy-krem-dlya-ruk-otzyvy.jpg"/>
          <p:cNvPicPr>
            <a:picLocks noGrp="1" noChangeAspect="1"/>
          </p:cNvPicPr>
          <p:nvPr>
            <p:ph idx="1"/>
          </p:nvPr>
        </p:nvPicPr>
        <p:blipFill>
          <a:blip r:embed="rId2" cstate="print"/>
          <a:srcRect b="2632"/>
          <a:stretch>
            <a:fillRect/>
          </a:stretch>
        </p:blipFill>
        <p:spPr>
          <a:xfrm>
            <a:off x="642910" y="1071546"/>
            <a:ext cx="7858180" cy="5286412"/>
          </a:xfrm>
        </p:spPr>
      </p:pic>
      <p:sp>
        <p:nvSpPr>
          <p:cNvPr id="3" name="Заголовок 2"/>
          <p:cNvSpPr>
            <a:spLocks noGrp="1"/>
          </p:cNvSpPr>
          <p:nvPr>
            <p:ph type="title"/>
          </p:nvPr>
        </p:nvSpPr>
        <p:spPr/>
        <p:txBody>
          <a:bodyPr>
            <a:normAutofit/>
          </a:bodyPr>
          <a:lstStyle/>
          <a:p>
            <a:r>
              <a:rPr lang="en-US" sz="6000"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Diabetic diet</a:t>
            </a:r>
            <a:endParaRPr lang="ru-RU" sz="6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pic>
        <p:nvPicPr>
          <p:cNvPr id="4" name="Содержимое 3" descr="2724392_f520.jpg"/>
          <p:cNvPicPr>
            <a:picLocks noGrp="1" noChangeAspect="1"/>
          </p:cNvPicPr>
          <p:nvPr>
            <p:ph idx="1"/>
          </p:nvPr>
        </p:nvPicPr>
        <p:blipFill>
          <a:blip r:embed="rId2" cstate="print"/>
          <a:stretch>
            <a:fillRect/>
          </a:stretch>
        </p:blipFill>
        <p:spPr>
          <a:xfrm>
            <a:off x="500034" y="285728"/>
            <a:ext cx="8358246" cy="6072230"/>
          </a:xfrm>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10000"/>
          </a:bodyPr>
          <a:lstStyle/>
          <a:p>
            <a:r>
              <a:rPr lang="en-US" b="1" dirty="0" smtClean="0">
                <a:solidFill>
                  <a:srgbClr val="FF0000"/>
                </a:solidFill>
                <a:latin typeface="Arial Black" pitchFamily="34" charset="0"/>
                <a:cs typeface="Times New Roman" pitchFamily="18" charset="0"/>
              </a:rPr>
              <a:t>Metformin is generally recommended as a first line treatment for type 2 diabetes, as there is good evidence that it decreases mortality.</a:t>
            </a:r>
          </a:p>
          <a:p>
            <a:r>
              <a:rPr lang="en-US" b="1" dirty="0" smtClean="0">
                <a:solidFill>
                  <a:srgbClr val="FF0000"/>
                </a:solidFill>
                <a:latin typeface="Arial Black" pitchFamily="34" charset="0"/>
                <a:cs typeface="Times New Roman" pitchFamily="18" charset="0"/>
              </a:rPr>
              <a:t> Routine use of aspirin, however, has not been found to improve outcomes in uncomplicated diabetes.</a:t>
            </a:r>
            <a:endParaRPr lang="ru-RU" b="1" dirty="0" smtClean="0">
              <a:solidFill>
                <a:srgbClr val="FF0000"/>
              </a:solidFill>
              <a:latin typeface="Arial Black" pitchFamily="34" charset="0"/>
              <a:cs typeface="Times New Roman" pitchFamily="18" charset="0"/>
            </a:endParaRPr>
          </a:p>
          <a:p>
            <a:r>
              <a:rPr lang="en-US" b="1" dirty="0" smtClean="0">
                <a:solidFill>
                  <a:srgbClr val="FF0000"/>
                </a:solidFill>
                <a:latin typeface="Arial Black" pitchFamily="34" charset="0"/>
                <a:cs typeface="Times New Roman" pitchFamily="18" charset="0"/>
              </a:rPr>
              <a:t>Type 1 diabetes is typically treated with a combinations of regular and NPH insulin, or synthetic insulin analogs. </a:t>
            </a:r>
          </a:p>
          <a:p>
            <a:r>
              <a:rPr lang="en-US" b="1" dirty="0" smtClean="0">
                <a:solidFill>
                  <a:srgbClr val="FF0000"/>
                </a:solidFill>
                <a:latin typeface="Arial Black" pitchFamily="34" charset="0"/>
                <a:cs typeface="Times New Roman" pitchFamily="18" charset="0"/>
              </a:rPr>
              <a:t>When insulin is used in type 2 diabetes, a long-acting formulation is usually added initially, while continuing oral medications.</a:t>
            </a:r>
            <a:r>
              <a:rPr lang="ru-RU" b="1" dirty="0" smtClean="0">
                <a:solidFill>
                  <a:srgbClr val="FF0000"/>
                </a:solidFill>
                <a:latin typeface="Arial Black" pitchFamily="34" charset="0"/>
                <a:cs typeface="Times New Roman" pitchFamily="18" charset="0"/>
              </a:rPr>
              <a:t> </a:t>
            </a:r>
            <a:endParaRPr lang="en-US" b="1" dirty="0" smtClean="0">
              <a:solidFill>
                <a:srgbClr val="FF0000"/>
              </a:solidFill>
              <a:latin typeface="Arial Black" pitchFamily="34" charset="0"/>
              <a:cs typeface="Times New Roman" pitchFamily="18" charset="0"/>
            </a:endParaRPr>
          </a:p>
          <a:p>
            <a:r>
              <a:rPr lang="ru-RU" b="1" dirty="0" smtClean="0">
                <a:solidFill>
                  <a:srgbClr val="FF0000"/>
                </a:solidFill>
                <a:latin typeface="Arial Black" pitchFamily="34" charset="0"/>
                <a:cs typeface="Times New Roman" pitchFamily="18" charset="0"/>
              </a:rPr>
              <a:t>Doses of insulin are then increased to effect.</a:t>
            </a:r>
            <a:endParaRPr lang="ru-RU" b="1" dirty="0">
              <a:solidFill>
                <a:srgbClr val="FF0000"/>
              </a:solidFill>
              <a:latin typeface="Arial Black" pitchFamily="34" charset="0"/>
              <a:cs typeface="Times New Roman" pitchFamily="18" charset="0"/>
            </a:endParaRPr>
          </a:p>
        </p:txBody>
      </p:sp>
      <p:sp>
        <p:nvSpPr>
          <p:cNvPr id="3" name="Заголовок 2"/>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6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rPr>
              <a:t>Medications</a:t>
            </a:r>
            <a:endParaRPr lang="ru-RU" sz="66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slide(fromBottom)">
                                      <p:cBhvr>
                                        <p:cTn id="19" dur="2000"/>
                                        <p:tgtEl>
                                          <p:spTgt spid="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slide(fromBottom)">
                                      <p:cBhvr>
                                        <p:cTn id="24" dur="2000"/>
                                        <p:tgtEl>
                                          <p:spTgt spid="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slide(fromBottom)">
                                      <p:cBhvr>
                                        <p:cTn id="29" dur="2000"/>
                                        <p:tgtEl>
                                          <p:spTgt spid="2">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slide(fromBottom)">
                                      <p:cBhvr>
                                        <p:cTn id="34" dur="20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slide(fromBottom)">
                                      <p:cBhvr>
                                        <p:cTn id="39"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714620"/>
            <a:ext cx="8229600" cy="3292671"/>
          </a:xfrm>
        </p:spPr>
        <p:txBody>
          <a:bodyPr/>
          <a:lstStyle/>
          <a:p>
            <a:pPr algn="ctr"/>
            <a:r>
              <a:rPr lang="ru-RU" dirty="0" smtClean="0">
                <a:latin typeface="Arial Black" pitchFamily="34" charset="0"/>
              </a:rPr>
              <a:t>В презентации использованы материалы с информационных порталов: </a:t>
            </a:r>
            <a:endParaRPr lang="en-US" dirty="0" smtClean="0">
              <a:latin typeface="Arial Black" pitchFamily="34" charset="0"/>
            </a:endParaRPr>
          </a:p>
          <a:p>
            <a:pPr algn="ctr">
              <a:buNone/>
            </a:pPr>
            <a:r>
              <a:rPr lang="en-US" dirty="0" smtClean="0">
                <a:latin typeface="Arial Black" pitchFamily="34" charset="0"/>
                <a:hlinkClick r:id="rId3"/>
              </a:rPr>
              <a:t>www.yandex.ru</a:t>
            </a:r>
            <a:r>
              <a:rPr lang="en-US" dirty="0" smtClean="0">
                <a:latin typeface="Arial Black" pitchFamily="34" charset="0"/>
              </a:rPr>
              <a:t> </a:t>
            </a:r>
            <a:r>
              <a:rPr lang="ru-RU" dirty="0" smtClean="0">
                <a:latin typeface="Arial Black" pitchFamily="34" charset="0"/>
              </a:rPr>
              <a:t>и </a:t>
            </a:r>
            <a:r>
              <a:rPr lang="en-US" dirty="0" smtClean="0">
                <a:latin typeface="Arial Black" pitchFamily="34" charset="0"/>
                <a:hlinkClick r:id="rId4"/>
              </a:rPr>
              <a:t>www.youtube.com</a:t>
            </a:r>
            <a:r>
              <a:rPr lang="en-US" dirty="0" smtClean="0">
                <a:latin typeface="Arial Black" pitchFamily="34" charset="0"/>
              </a:rPr>
              <a:t> </a:t>
            </a:r>
            <a:endParaRPr lang="ru-RU" dirty="0">
              <a:latin typeface="Arial Black" pitchFamily="34" charset="0"/>
            </a:endParaRPr>
          </a:p>
        </p:txBody>
      </p:sp>
      <p:sp>
        <p:nvSpPr>
          <p:cNvPr id="3" name="Заголовок 2"/>
          <p:cNvSpPr>
            <a:spLocks noGrp="1"/>
          </p:cNvSpPr>
          <p:nvPr>
            <p:ph type="title"/>
          </p:nvPr>
        </p:nvSpPr>
        <p:spPr/>
        <p:txBody>
          <a:bodyPr/>
          <a:lstStyle/>
          <a:p>
            <a:endParaRPr lang="ru-RU" dirty="0"/>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142984"/>
            <a:ext cx="6858048" cy="1928826"/>
          </a:xfrm>
          <a:noFill/>
        </p:spPr>
        <p:txBody>
          <a:bodyPr>
            <a:normAutofit/>
          </a:bodyPr>
          <a:lstStyle/>
          <a:p>
            <a:endParaRPr lang="ru-RU"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pic>
        <p:nvPicPr>
          <p:cNvPr id="2050" name="Picture 2" descr="F:\фото диабета\79408337_3970017_3559360_f496.jpg"/>
          <p:cNvPicPr>
            <a:picLocks noChangeAspect="1" noChangeArrowheads="1"/>
          </p:cNvPicPr>
          <p:nvPr/>
        </p:nvPicPr>
        <p:blipFill>
          <a:blip r:embed="rId2" cstate="print"/>
          <a:stretch>
            <a:fillRect/>
          </a:stretch>
        </p:blipFill>
        <p:spPr bwMode="auto">
          <a:xfrm>
            <a:off x="0" y="0"/>
            <a:ext cx="9144000" cy="6858000"/>
          </a:xfrm>
          <a:prstGeom prst="rect">
            <a:avLst/>
          </a:prstGeom>
          <a:noFill/>
        </p:spPr>
      </p:pic>
      <p:sp>
        <p:nvSpPr>
          <p:cNvPr id="5" name="Содержимое 4"/>
          <p:cNvSpPr>
            <a:spLocks noGrp="1"/>
          </p:cNvSpPr>
          <p:nvPr>
            <p:ph idx="1"/>
          </p:nvPr>
        </p:nvSpPr>
        <p:spPr/>
        <p:txBody>
          <a:bodyPr/>
          <a:lstStyle/>
          <a:p>
            <a:endParaRPr lang="ru-RU" dirty="0"/>
          </a:p>
        </p:txBody>
      </p:sp>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00364" y="2571744"/>
            <a:ext cx="5072098" cy="2357454"/>
          </a:xfrm>
        </p:spPr>
        <p:txBody>
          <a:bodyPr>
            <a:normAutofit fontScale="92500" lnSpcReduction="20000"/>
          </a:bodyPr>
          <a:lstStyle/>
          <a:p>
            <a:pPr>
              <a:buNone/>
            </a:pPr>
            <a:r>
              <a:rPr lang="en-US" sz="2400" b="1" dirty="0" smtClean="0">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Former names for these conditions were insulin-dependent and non-insulin-dependent diabetes, or juvenile onset and adult onset diabetes.</a:t>
            </a:r>
            <a:endParaRPr lang="ru-RU" sz="3200" b="1" dirty="0">
              <a:solidFill>
                <a:schemeClr val="bg1"/>
              </a:solidFill>
              <a:latin typeface="Times New Roman" pitchFamily="18" charset="0"/>
              <a:cs typeface="Times New Roman" pitchFamily="18" charset="0"/>
            </a:endParaRPr>
          </a:p>
        </p:txBody>
      </p:sp>
      <p:sp>
        <p:nvSpPr>
          <p:cNvPr id="2" name="Заголовок 1"/>
          <p:cNvSpPr>
            <a:spLocks noGrp="1"/>
          </p:cNvSpPr>
          <p:nvPr>
            <p:ph type="title"/>
          </p:nvPr>
        </p:nvSpPr>
        <p:spPr>
          <a:xfrm>
            <a:off x="500034" y="1071546"/>
            <a:ext cx="8358246" cy="142876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400" dirty="0" smtClean="0">
                <a:ln w="11430"/>
                <a:solidFill>
                  <a:sysClr val="windowText" lastClr="000000"/>
                </a:solidFill>
                <a:effectLst>
                  <a:outerShdw blurRad="80000" dist="40000" dir="5040000" algn="tl">
                    <a:srgbClr val="000000">
                      <a:alpha val="30000"/>
                    </a:srgbClr>
                  </a:outerShdw>
                </a:effectLst>
                <a:latin typeface="Times New Roman" pitchFamily="18" charset="0"/>
                <a:cs typeface="Times New Roman" pitchFamily="18" charset="0"/>
              </a:rPr>
              <a:t>The two types of diabetes are referred to </a:t>
            </a:r>
            <a:r>
              <a:rPr lang="en-US" sz="3200" dirty="0" smtClean="0">
                <a:ln w="11430"/>
                <a:solidFill>
                  <a:sysClr val="windowText" lastClr="000000"/>
                </a:solidFill>
                <a:effectLst>
                  <a:outerShdw blurRad="80000" dist="40000" dir="5040000" algn="tl">
                    <a:srgbClr val="000000">
                      <a:alpha val="30000"/>
                    </a:srgbClr>
                  </a:outerShdw>
                </a:effectLst>
                <a:latin typeface="Times New Roman" pitchFamily="18" charset="0"/>
                <a:cs typeface="Times New Roman" pitchFamily="18" charset="0"/>
              </a:rPr>
              <a:t/>
            </a:r>
            <a:br>
              <a:rPr lang="en-US" sz="3200" dirty="0" smtClean="0">
                <a:ln w="11430"/>
                <a:solidFill>
                  <a:sysClr val="windowText" lastClr="000000"/>
                </a:solidFill>
                <a:effectLst>
                  <a:outerShdw blurRad="80000" dist="40000" dir="5040000" algn="tl">
                    <a:srgbClr val="000000">
                      <a:alpha val="30000"/>
                    </a:srgbClr>
                  </a:outerShdw>
                </a:effectLst>
                <a:latin typeface="Times New Roman" pitchFamily="18" charset="0"/>
                <a:cs typeface="Times New Roman" pitchFamily="18" charset="0"/>
              </a:rPr>
            </a:br>
            <a:r>
              <a:rPr lang="en-US" sz="3200" dirty="0" smtClean="0">
                <a:ln w="11430"/>
                <a:solidFill>
                  <a:sysClr val="windowText" lastClr="000000"/>
                </a:solidFill>
                <a:effectLst>
                  <a:outerShdw blurRad="80000" dist="40000" dir="5040000" algn="tl">
                    <a:srgbClr val="000000">
                      <a:alpha val="30000"/>
                    </a:srgbClr>
                  </a:outerShdw>
                </a:effectLst>
                <a:latin typeface="Times New Roman" pitchFamily="18" charset="0"/>
                <a:cs typeface="Times New Roman" pitchFamily="18" charset="0"/>
              </a:rPr>
              <a:t>as type 1 and type 2.</a:t>
            </a:r>
            <a:endParaRPr lang="ru-RU" sz="3200" dirty="0">
              <a:ln w="11430"/>
              <a:solidFill>
                <a:sysClr val="windowText" lastClr="000000"/>
              </a:solidFill>
              <a:effectLst>
                <a:outerShdw blurRad="80000" dist="40000" dir="5040000" algn="tl">
                  <a:srgbClr val="000000">
                    <a:alpha val="30000"/>
                  </a:srgbClr>
                </a:outerShdw>
              </a:effectLst>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ssolv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7786718"/>
            <a:ext cx="7772400" cy="1000132"/>
          </a:xfrm>
        </p:spPr>
        <p:txBody>
          <a:bodyPr/>
          <a:lstStyle/>
          <a:p>
            <a:endParaRPr lang="ru-RU" dirty="0"/>
          </a:p>
        </p:txBody>
      </p:sp>
      <p:sp>
        <p:nvSpPr>
          <p:cNvPr id="2" name="Заголовок 1"/>
          <p:cNvSpPr>
            <a:spLocks noGrp="1"/>
          </p:cNvSpPr>
          <p:nvPr>
            <p:ph type="title"/>
          </p:nvPr>
        </p:nvSpPr>
        <p:spPr>
          <a:xfrm>
            <a:off x="928662" y="214290"/>
            <a:ext cx="7772400" cy="1368436"/>
          </a:xfrm>
        </p:spPr>
        <p:txBody>
          <a:bodyPr>
            <a:normAutofit fontScale="90000"/>
          </a:bodyPr>
          <a:lstStyle/>
          <a:p>
            <a:r>
              <a:rPr lang="en-US" sz="3600" dirty="0" smtClean="0">
                <a:solidFill>
                  <a:schemeClr val="tx1"/>
                </a:solidFill>
                <a:latin typeface="Times New Roman" pitchFamily="18" charset="0"/>
                <a:cs typeface="Times New Roman" pitchFamily="18" charset="0"/>
              </a:rPr>
              <a:t>Symptoms of diabetes include increased urine output, thirst, hunger and fatigue.</a:t>
            </a:r>
            <a:endParaRPr lang="ru-RU" sz="3600" dirty="0">
              <a:solidFill>
                <a:schemeClr val="tx1"/>
              </a:solidFill>
              <a:latin typeface="Times New Roman" pitchFamily="18" charset="0"/>
              <a:cs typeface="Times New Roman" pitchFamily="18" charset="0"/>
            </a:endParaRPr>
          </a:p>
        </p:txBody>
      </p:sp>
      <p:pic>
        <p:nvPicPr>
          <p:cNvPr id="6146" name="Picture 2" descr="F:\фото диабета\714319.jpg"/>
          <p:cNvPicPr>
            <a:picLocks noChangeAspect="1" noChangeArrowheads="1"/>
          </p:cNvPicPr>
          <p:nvPr/>
        </p:nvPicPr>
        <p:blipFill>
          <a:blip r:embed="rId2" cstate="print"/>
          <a:srcRect/>
          <a:stretch>
            <a:fillRect/>
          </a:stretch>
        </p:blipFill>
        <p:spPr bwMode="auto">
          <a:xfrm>
            <a:off x="4000496" y="1571612"/>
            <a:ext cx="4857784" cy="3216341"/>
          </a:xfrm>
          <a:prstGeom prst="rect">
            <a:avLst/>
          </a:prstGeom>
          <a:noFill/>
        </p:spPr>
      </p:pic>
      <p:pic>
        <p:nvPicPr>
          <p:cNvPr id="6147" name="Picture 3" descr="F:\фото диабета\1331242401_82118728_88203237.jpg"/>
          <p:cNvPicPr>
            <a:picLocks noChangeAspect="1" noChangeArrowheads="1"/>
          </p:cNvPicPr>
          <p:nvPr/>
        </p:nvPicPr>
        <p:blipFill>
          <a:blip r:embed="rId3" cstate="print"/>
          <a:srcRect/>
          <a:stretch>
            <a:fillRect/>
          </a:stretch>
        </p:blipFill>
        <p:spPr bwMode="auto">
          <a:xfrm>
            <a:off x="571472" y="1714488"/>
            <a:ext cx="3429024" cy="4438137"/>
          </a:xfrm>
          <a:prstGeom prst="rect">
            <a:avLst/>
          </a:prstGeom>
          <a:noFill/>
        </p:spPr>
      </p:pic>
      <p:pic>
        <p:nvPicPr>
          <p:cNvPr id="6148" name="Picture 4" descr="F:\фото диабета\55df7f4dcaaa35d2d5679c8a0bdff3a1.jpg"/>
          <p:cNvPicPr>
            <a:picLocks noChangeAspect="1" noChangeArrowheads="1"/>
          </p:cNvPicPr>
          <p:nvPr/>
        </p:nvPicPr>
        <p:blipFill>
          <a:blip r:embed="rId4" cstate="print"/>
          <a:srcRect/>
          <a:stretch>
            <a:fillRect/>
          </a:stretch>
        </p:blipFill>
        <p:spPr bwMode="auto">
          <a:xfrm>
            <a:off x="3714744" y="4000504"/>
            <a:ext cx="3643338" cy="2422566"/>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slide(fromBottom)">
                                      <p:cBhvr>
                                        <p:cTn id="14" dur="500"/>
                                        <p:tgtEl>
                                          <p:spTgt spid="614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slide(fromBottom)">
                                      <p:cBhvr>
                                        <p:cTn id="19" dur="500"/>
                                        <p:tgtEl>
                                          <p:spTgt spid="614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147"/>
                                        </p:tgtEl>
                                        <p:attrNameLst>
                                          <p:attrName>style.visibility</p:attrName>
                                        </p:attrNameLst>
                                      </p:cBhvr>
                                      <p:to>
                                        <p:strVal val="visible"/>
                                      </p:to>
                                    </p:set>
                                    <p:animEffect transition="in" filter="slide(fromBottom)">
                                      <p:cBhvr>
                                        <p:cTn id="24"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346</TotalTime>
  <Words>1311</Words>
  <Application>Microsoft Office PowerPoint</Application>
  <PresentationFormat>Экран (4:3)</PresentationFormat>
  <Paragraphs>88</Paragraphs>
  <Slides>68</Slides>
  <Notes>0</Notes>
  <HiddenSlides>1</HiddenSlides>
  <MMClips>1</MMClips>
  <ScaleCrop>false</ScaleCrop>
  <HeadingPairs>
    <vt:vector size="4" baseType="variant">
      <vt:variant>
        <vt:lpstr>Тема</vt:lpstr>
      </vt:variant>
      <vt:variant>
        <vt:i4>1</vt:i4>
      </vt:variant>
      <vt:variant>
        <vt:lpstr>Заголовки слайдов</vt:lpstr>
      </vt:variant>
      <vt:variant>
        <vt:i4>68</vt:i4>
      </vt:variant>
    </vt:vector>
  </HeadingPairs>
  <TitlesOfParts>
    <vt:vector size="69" baseType="lpstr">
      <vt:lpstr>Открытая</vt:lpstr>
      <vt:lpstr>How то live with it?</vt:lpstr>
      <vt:lpstr>Diabetes Mellitus Symptoms </vt:lpstr>
      <vt:lpstr>Diabetes is a chronic condition associated with abnormally high levels of sugar (glucose) in the blood.</vt:lpstr>
      <vt:lpstr>Слайд 4</vt:lpstr>
      <vt:lpstr>Some information …</vt:lpstr>
      <vt:lpstr>Insulin produced by the pancreas lowers blood glucose.          Absence or insufficient production of insulin causes diabetes.</vt:lpstr>
      <vt:lpstr>Слайд 7</vt:lpstr>
      <vt:lpstr>The two types of diabetes are referred to  as type 1 and type 2.</vt:lpstr>
      <vt:lpstr>Symptoms of diabetes include increased urine output, thirst, hunger and fatigue.</vt:lpstr>
      <vt:lpstr>Symptoms of diabetes:</vt:lpstr>
      <vt:lpstr>Симптомы сахарного диабета:</vt:lpstr>
      <vt:lpstr>Diabetes is diagnosed by blood sugar (glucose) testing.  The major complications of diabetes are both acute and chronic. </vt:lpstr>
      <vt:lpstr> Acute complications: dangerously elevated blood sugar (hyperglycemia), abnormally low blood sugar (hypoglycemia) due to diabetes medications may occur. </vt:lpstr>
      <vt:lpstr>Chronic complications: disease of the blood vessels (both small and large) which can damage the feet, eyes, kidneys, nerves, and heart may occur.</vt:lpstr>
      <vt:lpstr>Слайд 15</vt:lpstr>
      <vt:lpstr>Risk factors:</vt:lpstr>
      <vt:lpstr>Слайд 17</vt:lpstr>
      <vt:lpstr>Diabetes treatment depends on the type and severity of the diabetes.  Type 1 diabetes is treated with insulin, exercise, and a diabetic diet.</vt:lpstr>
      <vt:lpstr>Слайд 19</vt:lpstr>
      <vt:lpstr>Type 2 diabetes is first treated with weight reduction, a diabetic diet, and exercise.  When these measures fail to control the elevated blood sugars, oral medications are used.  If oral medications are still insufficient, insulin medications and other injectables medications are considered. </vt:lpstr>
      <vt:lpstr>What is diabetes?</vt:lpstr>
      <vt:lpstr>Diabetes mellitus is a group of metabolic diseases characterized by high blood sugar (glucose) levels that result from defects in insulin secretion, or its action, or both. Diabetes mellitus, commonly referred to as diabetes  was first identified as a disease associated with "sweet urine," and excessive muscle loss in the ancient world.  Elevated levels of blood glucose (hyperglycemia) lead to spillage of glucose into the urine, hence the term sweet urine. </vt:lpstr>
      <vt:lpstr>Normally, blood glucose levels are tightly controlled by insulin, a hormone produced by the pancreas. Insulin lowers the blood glucose level. When the blood glucose elevates (for example, after eating food), insulin is released from the pancreas to normalize the glucose level. In patients with diabetes, the absence or insufficient production of insulin causes hyperglycemia. Diabetes is a chronic medical condition, meaning that although it can be controlled, it lasts a lifetime. </vt:lpstr>
      <vt:lpstr>What is the impact of diabetes?</vt:lpstr>
      <vt:lpstr>Over time, diabetes can lead to blindness, kidney failure, and nerve damage.  These types of damage are the result of damage to small vessels, referred to as micro vascular disease.</vt:lpstr>
      <vt:lpstr>Diabetes is also an important factor in accelerating the hardening and narrowing of the arteries (atherosclerosis), leading to strokes, coronary heart disease and other large blood vessel diseases.  This is referred to as macro vascular disease.</vt:lpstr>
      <vt:lpstr>Diabetes affects approximately  26 million people in the United States, while another 79 million gave prediabetes.  In addition, an estimated additional  7 million people in the United States have diabetes and don't even know it.</vt:lpstr>
      <vt:lpstr>From an economic perspective, the total annual cost of diabetes in 2011 was estimated to be 174 billion dollars in the United States. This included 116 billion in direct medical costs (healthcare costs) for people with diabetes and another 58 billion in other costs due to disability, premature death, or work loss. Medical expenses for people with diabetes ate over two times higher than those for people who do not have diabetes. Remember, these numbers reflect only the population in the United States. Globally, the statistics are staggering… Diabetes was the 7th leading cause of death in the United States listed on death certificates in 2011. </vt:lpstr>
      <vt:lpstr>What causes diabetes?</vt:lpstr>
      <vt:lpstr>Insufficient production of insulin, production of defective insulin or the inability of cells to use insulin properly and efficiently leads to hyperglycemia and diabetes.  This latter condition affects mostly the cells of muscle and fat tissues, and results in a condition known as insulin resistance. This is the primary problem in type 2 diabetes.  The absolute lack of insulin, usually secondary to a destructive process affecting the insulin-producing beta cells in the pancreas, is the main disorder in type 1 diabetes.  In type 2 diabetes, there also is a steady decline of beta cells that adds to the process of elevated blood sugars.  Essentially, if someone is resistant to insulin, the body can, to some degree, increase production of insulin and overcome the level of resistance.  After time, if production decreases and insulin cannot be released as vigorously, hyperglycemia develops.</vt:lpstr>
      <vt:lpstr>Glucose is a simple sugar found in food.  Glucose is an essential nutrient that provides energy for the proper functioning of the body cells. Carbohydrates are broken down in the small intestine and the glucose in digested food is then absorbed by the intestinal cells into the bloodstream and is carried by the bloodstream to all the cells in the body where it is utilized.  However, glucose cannot enter the cells alone and needs insulin to aid in its transport into the cells. Without insulin, the cells become starved of glucose energy despite the presence of abundant glucose in the bloodstream. In certain types of diabetes, the cells' inability to utilize glucose gives rise to the ironic situation of "starvation in the midst of plenty".  The abundant, unutilized glucose is wastefully excreted in the urine.</vt:lpstr>
      <vt:lpstr>Insulin is a hormone that is produced by specialized cells (beta cells) of the pancreas.  In addition to helping glucose enter the cells, insulin is also important in tightly regulating the level of glucose in the blood.  After a meal, the blood glucose level rises.  In response to the increased glucose level, the pancreas normally releases more insulin into the bloodstream to help glucose enter the cells and lower blood glucose levels after a meal.  When the blood glucose levels are lowered, the insulin release from the pancreas is turned down.  It is important to note that even in the fasting state there is a low steady release of insulin than fluctuates a bit and helps to maintain a steady blood sugar level during fasting. In normal individuals, such a regulatory system helps to keep blood glucose levels in a tightly controlled range.  As outlined above, in patients with diabetes, the insulin is either absent, relatively insufficient for the body's needs or not used properly by the body.  All of these factors cause elevated levels of blood glucose (hyperglycemia). </vt:lpstr>
      <vt:lpstr>Слайд 33</vt:lpstr>
      <vt:lpstr>What are the different types of diabetes?</vt:lpstr>
      <vt:lpstr>There are two major types of diabetes, called type 1 and type 2.  Type 1 diabetes was also formerly called insulin dependent diabetes mellitus (IDDM) or juvenile onset diabetes mellitus.  In type 1 diabetes, the pancreas undergoes an autoimmune attack by the body itself and is rendered incapable of making insulin. Abnormal antibodies have been found in the majority of patients with type 1 diabetes. Antibodies are proteins in the blood that are part of the body's immune system.  The patient with type 1 diabetes must rely on insulin medication for survival.</vt:lpstr>
      <vt:lpstr>Exposure to certain viral infections (mumps and Coxsackie viruses) or other environmental toxins may serve to trigger abnormal antibody responses that cause damage to the pancreas cells where insulin is made.  Some of the antibodies seen in type 1 diabetes include anti-islet cell antibodies, anti-insulin antibodies and antiglutamic decarboxylase antibodies.  These antibodies can be detected in the majority of patients and may help determine which individuals are at risk for developing type 1 diabetes. </vt:lpstr>
      <vt:lpstr>At present, the American Diabetes Association does not recommend general screening of the population for type 1 diabetes, though screening of high risk individuals, such as those with a first degree relative (sibling or parent) with type 1 diabetes should be encouraged.  Type 1 diabetes tends to occur in young, lean individuals, usually before 30 years of age, however, older patients do present with this form of diabetes on occasion.  This subgroup is referred to as latent autoimmune diabetes in adults (LADA).  LADA is a slow, progressive form of type 1 diabetes. </vt:lpstr>
      <vt:lpstr>Types of diabetes in the world:</vt:lpstr>
      <vt:lpstr>How is diabetes diagnosed?</vt:lpstr>
      <vt:lpstr>The fasting blood glucose (sugar) test is the preferred way to diagnose diabetes. It is easy to perform and convenient. After the person has fasted overnight (at least 8 hours), a single sample of blood is drawn and sent to the laboratory for analysis. This can also be done accurately in a doctor's office using a glucose meter.      Normal fasting plasma glucose levels are less than 100 milligrams per deciliter (mg/dl).     Fasting plasma glucose levels of more than 126 mg/dl on two or more tests on different days indicate diabetes.     A random blood glucose test can also be used to diagnose diabetes. A blood glucose level of 200 mg/dl or higher indicates diabetes.  When fasting blood glucose stays above 100mg/dl, but in the range of 100-126mg/dl, this is known as impaired fasting glucose (IFG). While patients with IFG do not have the diagnosis of diabetes, this condition carries with it its own risks and concerns, and is addressed elsewhere. </vt:lpstr>
      <vt:lpstr>For the test to give reliable results:</vt:lpstr>
      <vt:lpstr>Diabetes:</vt:lpstr>
      <vt:lpstr>Gestational diabetes:</vt:lpstr>
      <vt:lpstr>Why is blood sugar checked at home?</vt:lpstr>
      <vt:lpstr> Home blood sugar (glucose) testing is an important part of controlling blood sugar.  One important goal of diabetes treatment is to keep the blood glucose levels near the normal range of 70 to 120 mg/dl before meals and under 140 mg/dl at two hours after eating.  Blood glucose levels are usually tested before and after meals, and at bedtime.  The blood sugar level is typically determined by pricking a fingertip with a lancing device and applying the blood to a glucose meter, which reads the value.  There are many meters on the market, for example, Accu-Check Advantage, One Touch Ultra, Sure Step and Freestyle.  Each meter has its own advantages and disadvantages (some use less blood, some have a larger digital readout, some take a shorter time to give you results, etc).  The test results are then used to help patients make adjustments in medications, diets, and physical activities. </vt:lpstr>
      <vt:lpstr>The new continuous glucose sensor systems involve an implantable cannula placed just under the skin in the abdomen or in the arm.  This cannula allows for frequent sampling of blood glucose levels.   This device has a visual screen that allows the wearer to see, not only the current glucose reading, but also the graphic trends. In some devices, the rate of change of blood sugar is also shown.  There are alarms for low and high sugar levels.  One version is specifically designed to interface with their insulin pumps. All of these devices need to be correlated to finger sticks for a few hours before they can function independently.  The devices can then provide readings for 3-5 days. </vt:lpstr>
      <vt:lpstr>    What are the acute complications of diabetes? </vt:lpstr>
      <vt:lpstr>Acute complications of type 2 diabetes</vt:lpstr>
      <vt:lpstr>Слайд 49</vt:lpstr>
      <vt:lpstr>In patients with type 2 diabetes, stress, infection, and medications (such as corticosteroids) can also lead to severely elevated blood sugar levels. Accompanied by dehydration, severe blood sugar elevation in patients with type 2 diabetes can lead to an increase in blood osmolality (hyperosmolar state).  This condition can worsen and lead to coma (hyperosmolar coma).  A hyperosmolar coma usually occurs in elderly patients with type 2 diabetes.  Like diabetic ketoacidosis, a hyperosmolar coma is a medical emergency. Immediate treatment with intravenous fluid and insulin is important in reversing the hyperosmolar state.  Unlike patients with type 1 diabetes, patients with type 2 diabetes do not generally develop ketoacidosis solely on the basis of their diabetes.  Since in general, type 2 diabetes occurs in an older population, concomitant medical conditions are more likely to be present, and these patients may actually be sicker overall.  The complication and death rates from hyperosmolar coma is thus higher than in DKA.</vt:lpstr>
      <vt:lpstr>Hypoglycemia means abnormally low blood sugar (glucose). In patients with diabetes, the most common cause of low blood sugar is excessive use of insulin or other glucose-lowering medications, to lower the blood sugar level in diabetic patients in the presence of a delayed or absent meal.  When low blood sugar levels occur because of too much insulin, it is called an insulin reaction.  Sometimes, low blood sugar can be the result of an insufficient caloric intake or sudden excessive physical exertion. </vt:lpstr>
      <vt:lpstr>The actual level of blood sugar at which these symptoms occur varies with each person, but usually it occurs when blood sugars are less than 65 mg/dl.  Untreated, severely low blood sugar levels can lead to coma, seizures and in the worse case scenario, irreversible brain death.  At this point, the brain is suffering from a lack of sugar, and this usually occurs somewhere around levels of &lt;40 mg/dl.</vt:lpstr>
      <vt:lpstr>The treatment of low blood sugar consists of administering a quickly absorbed glucose source.  These include glucose containing drinks, such as orange juice, soft drinks (not sugar-free), or glucose tablets in doses of 15-20 grams at a time (for example, the equivalent of half a glass of juice). Even cake frosting applied inside the cheeks can work in a pinch if patient cooperation is difficult.  If the individual becomes unconscious, glucagon can be given by intramuscular injection.</vt:lpstr>
      <vt:lpstr>Glucagon is a hormone that causes the release of glucose from the liver (for example, it promotes gluconeogenesis).  Glucagon can be lifesaving and every patient with diabetes who has a history of hypoglycemia (particularly those on insulin) should have a glucagon kit.  Families and friends of those with diabetes need to be taught how to administer glucagon, since obviously the patients will not be able to do it themselves in an emergency situation.  Another lifesaving device that should be mentioned is very simple; a medic alert bracelet should be worn by all patients with diabetes. </vt:lpstr>
      <vt:lpstr>Eye Complications</vt:lpstr>
      <vt:lpstr>The major eye complication of diabetes is called diabetic retinopathy.  Diabetic retinopathy occurs in patients who have had diabetes for at least five years.  Diseased small blood vessels in the back of the eye cause the leakage of protein and blood in the retina. Disease in these blood vessels also causes the formation of small aneurysms (microaneurysms) and new but brittle blood vessels (neovascularization). Spontaneous bleeding from the new and brittle blood vessels can lead to retinal scarring and retinal detachment, thus impairing vision.</vt:lpstr>
      <vt:lpstr>Diabetic retinopathy</vt:lpstr>
      <vt:lpstr>Cataracts and glaucoma are also more common among diabetics.  It is also important to note that since the lens of the eye lets water through, if blood sugar concentrations vary a lot, the lens of the eye will shrink and swell with fluid accordingly.  As a result, blurry vision is very common in poorly controlled diabetes.  Patients are usually discouraged from getting a new eyeglass prescription until their blood sugar is controlled.  This allows for a more accurate assessment of what kind of glasses prescription is required. </vt:lpstr>
      <vt:lpstr>leg Complications</vt:lpstr>
      <vt:lpstr>Diabetic foot</vt:lpstr>
      <vt:lpstr>Prevention</vt:lpstr>
      <vt:lpstr>Слайд 62</vt:lpstr>
      <vt:lpstr>Lifestyle</vt:lpstr>
      <vt:lpstr>Слайд 64</vt:lpstr>
      <vt:lpstr>Diabetic diet</vt:lpstr>
      <vt:lpstr>Слайд 66</vt:lpstr>
      <vt:lpstr>Medications</vt:lpstr>
      <vt:lpstr>Слайд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Diabetes</dc:title>
  <dc:creator>Ангела</dc:creator>
  <cp:lastModifiedBy>user</cp:lastModifiedBy>
  <cp:revision>48</cp:revision>
  <dcterms:modified xsi:type="dcterms:W3CDTF">2015-01-29T17:00:30Z</dcterms:modified>
</cp:coreProperties>
</file>