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45" d="100"/>
          <a:sy n="45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B2E70-D228-4A72-90F2-F371CA4FF442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32F23-C9D5-401A-BE6B-572D3BEEF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A2B55-9BFC-4576-8A8B-44AE8B14B4BB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CEA3C-A0B5-48E0-BBD2-38C4E6039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2BBF1-D543-47C6-B653-86D4E5FAFDD6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B81EF-AF9F-4C18-9022-EF2B07E81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AFC09-F5D1-41BF-BCE0-26EC93D84F91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7AA03-4423-4D54-B0C6-2D255FD18E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F210-85C5-4F70-A6C9-028696EA0039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BC8DA-E10B-4799-9942-52A7FAC46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1150F-D631-4E01-9C16-2CC5E231C2BC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A69A9-F4A9-40D1-8650-BF294E5CD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E98D3-F709-4AB5-ABF1-8E99368C57CA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B9740-F6A4-4A85-84D4-5F6492BDE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5C4D4-9A65-4535-9687-8AA90D91097E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68690-9FBC-4C64-9C2C-E78ADE6F6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ED38F-A96C-47A4-B566-7BFC1BC42E74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F7753-C4C4-4F84-B56B-489877DCAD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F50D2-4C82-4E41-990A-D19F02690704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040C2-4289-4E39-A56E-EA2E2D160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2DA34-8B41-4D8E-A0DA-E01EB4E12B97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F606E-1444-444C-AD9D-892D13D33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2110C12-5577-41B5-93EA-8FA204785AF9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A9454EA-5BC5-430A-8CD0-8948F0E86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1">
                <a:solidFill>
                  <a:schemeClr val="folHlink"/>
                </a:solidFill>
              </a:rPr>
              <a:t>Веб-сайт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1371600" y="4059238"/>
            <a:ext cx="6400800" cy="809625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3600" b="1">
                <a:solidFill>
                  <a:schemeClr val="folHlink"/>
                </a:solidFill>
              </a:rPr>
              <a:t>Создание сайта</a:t>
            </a:r>
            <a:endParaRPr lang="ru-RU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960438"/>
          </a:xfrm>
        </p:spPr>
        <p:txBody>
          <a:bodyPr/>
          <a:lstStyle/>
          <a:p>
            <a:pPr eaLnBrk="1" hangingPunct="1">
              <a:defRPr/>
            </a:pPr>
            <a:r>
              <a:rPr lang="ru-RU">
                <a:solidFill>
                  <a:schemeClr val="folHlink"/>
                </a:solidFill>
              </a:rPr>
              <a:t>Конструктор сайтов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45354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Общедоступный и бесплатный инструмент для редактирования и создания вашего собственного сайта. Он даёт пользователям возможность </a:t>
            </a:r>
            <a:r>
              <a:rPr lang="ru-RU" sz="2800">
                <a:solidFill>
                  <a:schemeClr val="folHlink"/>
                </a:solidFill>
              </a:rPr>
              <a:t>быстро и легко создать свой интернет-сайт</a:t>
            </a:r>
            <a:r>
              <a:rPr lang="ru-RU" sz="2800"/>
              <a:t> на основе готового шаблона, путём добавления готовых блоков на вашу страницу (например, фотогалерея, новости и прочее). Также в его функции входит </a:t>
            </a:r>
            <a:r>
              <a:rPr lang="ru-RU" sz="2800">
                <a:solidFill>
                  <a:schemeClr val="folHlink"/>
                </a:solidFill>
              </a:rPr>
              <a:t>настройка собственного дизайна</a:t>
            </a:r>
            <a:r>
              <a:rPr lang="ru-RU" sz="2800"/>
              <a:t> или </a:t>
            </a:r>
            <a:r>
              <a:rPr lang="ru-RU" sz="2800">
                <a:solidFill>
                  <a:schemeClr val="folHlink"/>
                </a:solidFill>
              </a:rPr>
              <a:t>изменение внешнего вида</a:t>
            </a:r>
            <a:r>
              <a:rPr lang="ru-RU" sz="2800"/>
              <a:t> вашего сайта.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121400"/>
          </a:xfrm>
        </p:spPr>
        <p:txBody>
          <a:bodyPr/>
          <a:lstStyle/>
          <a:p>
            <a:pPr eaLnBrk="1" hangingPunct="1">
              <a:defRPr/>
            </a:pPr>
            <a:r>
              <a:rPr lang="ru-RU" sz="2600"/>
              <a:t>Чтобы воспользоваться конструктором сайтов, не нужно обладать какими-то специальными знаниями и техническими навыками, не нужно устанавливать никакого специального программного обеспечения и дополнительного оборудования. </a:t>
            </a:r>
            <a:r>
              <a:rPr lang="ru-RU" sz="2600">
                <a:solidFill>
                  <a:schemeClr val="folHlink"/>
                </a:solidFill>
              </a:rPr>
              <a:t>Единственное необходимое - это веб-браузер</a:t>
            </a:r>
            <a:r>
              <a:rPr lang="ru-RU" sz="2600"/>
              <a:t>.  </a:t>
            </a:r>
          </a:p>
          <a:p>
            <a:pPr eaLnBrk="1" hangingPunct="1">
              <a:defRPr/>
            </a:pPr>
            <a:r>
              <a:rPr lang="ru-RU" sz="2600"/>
              <a:t>Главный принцип работы конструктора сайтов – сайт создаётся моментально, а позже редактируется и наполняется контентом благодаря размещению и настройке готовых блоков. Любой из этих блоков может быть размещён на конкретной странице сайта или же быть продублированным на всех. Их можно настраивать, перемещать, редактировать.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7413"/>
          </a:xfrm>
        </p:spPr>
        <p:txBody>
          <a:bodyPr/>
          <a:lstStyle/>
          <a:p>
            <a:pPr eaLnBrk="1" hangingPunct="1">
              <a:defRPr/>
            </a:pPr>
            <a:r>
              <a:rPr lang="ru-RU">
                <a:solidFill>
                  <a:schemeClr val="folHlink"/>
                </a:solidFill>
              </a:rPr>
              <a:t>Вопросы для повторения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895850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1. Что такое сайт?</a:t>
            </a:r>
          </a:p>
          <a:p>
            <a:pPr eaLnBrk="1" hangingPunct="1">
              <a:defRPr/>
            </a:pPr>
            <a:r>
              <a:rPr lang="ru-RU"/>
              <a:t>2. Какие виды сайтов вы знаете?</a:t>
            </a:r>
          </a:p>
          <a:p>
            <a:pPr eaLnBrk="1" hangingPunct="1">
              <a:defRPr/>
            </a:pPr>
            <a:r>
              <a:rPr lang="ru-RU"/>
              <a:t>3. Какие способы создания сайта вам известны?</a:t>
            </a:r>
          </a:p>
          <a:p>
            <a:pPr eaLnBrk="1" hangingPunct="1">
              <a:defRPr/>
            </a:pPr>
            <a:r>
              <a:rPr lang="ru-RU"/>
              <a:t>4. В чем состоят особенности создания сайта с помощью языка </a:t>
            </a:r>
            <a:r>
              <a:rPr lang="en-US"/>
              <a:t>HTML</a:t>
            </a:r>
            <a:r>
              <a:rPr lang="ru-RU"/>
              <a:t> и с помощью конструктора сайтов? Какие достоинства и недостатки есть у каждого способа?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4294967295"/>
          </p:nvPr>
        </p:nvSpPr>
        <p:spPr>
          <a:xfrm>
            <a:off x="457200" y="671513"/>
            <a:ext cx="8229600" cy="1185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>
                <a:solidFill>
                  <a:schemeClr val="folHlink"/>
                </a:solidFill>
                <a:effectLst/>
              </a:rPr>
              <a:t>Гипертекст</a:t>
            </a:r>
            <a:r>
              <a:rPr lang="ru-RU"/>
              <a:t> (англ. </a:t>
            </a:r>
            <a:r>
              <a:rPr lang="en-US" i="1"/>
              <a:t>hypertext</a:t>
            </a:r>
            <a:r>
              <a:rPr lang="ru-RU"/>
              <a:t>) – это текст,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содержащий гиперссылки.</a:t>
            </a:r>
            <a:r>
              <a:rPr lang="ru-RU" b="1"/>
              <a:t> </a:t>
            </a:r>
            <a:endParaRPr lang="ru-RU"/>
          </a:p>
        </p:txBody>
      </p:sp>
      <p:sp>
        <p:nvSpPr>
          <p:cNvPr id="14338" name="Содержимое 2"/>
          <p:cNvSpPr txBox="1">
            <a:spLocks/>
          </p:cNvSpPr>
          <p:nvPr/>
        </p:nvSpPr>
        <p:spPr bwMode="auto">
          <a:xfrm>
            <a:off x="428625" y="2141538"/>
            <a:ext cx="8229600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sz="3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Гиперссылка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(англ.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hyper reference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) 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+mn-cs"/>
              </a:rPr>
              <a:t>–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это 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+mn-cs"/>
              </a:rPr>
              <a:t>«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активная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+mn-cs"/>
              </a:rPr>
              <a:t>»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ссылка на другой объект (часть того же документа, другой документ, файл, каталог, программу и т.д.).</a:t>
            </a:r>
          </a:p>
        </p:txBody>
      </p:sp>
      <p:sp>
        <p:nvSpPr>
          <p:cNvPr id="14339" name="Содержимое 2"/>
          <p:cNvSpPr txBox="1">
            <a:spLocks/>
          </p:cNvSpPr>
          <p:nvPr/>
        </p:nvSpPr>
        <p:spPr bwMode="auto">
          <a:xfrm>
            <a:off x="428625" y="5051425"/>
            <a:ext cx="822960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sz="3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Веб-страница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+mn-cs"/>
              </a:rPr>
              <a:t>–</a:t>
            </a: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это гипертекстовый документ в Интернете.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14338" grpId="0"/>
      <p:bldP spid="143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4294967295"/>
          </p:nvPr>
        </p:nvSpPr>
        <p:spPr>
          <a:xfrm>
            <a:off x="457200" y="646113"/>
            <a:ext cx="8229600" cy="5519737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>
                <a:solidFill>
                  <a:schemeClr val="folHlink"/>
                </a:solidFill>
              </a:rPr>
              <a:t>1.</a:t>
            </a:r>
            <a:r>
              <a:rPr lang="ru-RU" sz="2400"/>
              <a:t> </a:t>
            </a:r>
            <a:r>
              <a:rPr lang="ru-RU" sz="2400" b="1">
                <a:solidFill>
                  <a:schemeClr val="folHlink"/>
                </a:solidFill>
              </a:rPr>
              <a:t>Сайт</a:t>
            </a:r>
            <a:r>
              <a:rPr lang="ru-RU" sz="2400"/>
              <a:t> - это система электронных документов (файлов данных и кода) частного лица или организации в компьютерной сети под общим адресом (доменным именем или </a:t>
            </a:r>
            <a:r>
              <a:rPr lang="en-US" sz="2400"/>
              <a:t>IP</a:t>
            </a:r>
            <a:r>
              <a:rPr lang="ru-RU" sz="2400"/>
              <a:t>-адресом)</a:t>
            </a:r>
          </a:p>
          <a:p>
            <a:pPr eaLnBrk="1" hangingPunct="1">
              <a:defRPr/>
            </a:pPr>
            <a:r>
              <a:rPr lang="ru-RU" sz="2400" b="1">
                <a:solidFill>
                  <a:schemeClr val="folHlink"/>
                </a:solidFill>
              </a:rPr>
              <a:t>2. Сайт</a:t>
            </a:r>
            <a:r>
              <a:rPr lang="ru-RU" sz="2400"/>
              <a:t>  – некая совокупность файлов, расположенных на электронном адресе в компьютерной сети и принадлежащая конкретному лицу или организации.</a:t>
            </a:r>
          </a:p>
          <a:p>
            <a:pPr eaLnBrk="1" hangingPunct="1">
              <a:defRPr/>
            </a:pPr>
            <a:r>
              <a:rPr lang="ru-RU" sz="2400" b="1">
                <a:solidFill>
                  <a:schemeClr val="folHlink"/>
                </a:solidFill>
              </a:rPr>
              <a:t>3. Сайт</a:t>
            </a:r>
            <a:r>
              <a:rPr lang="ru-RU" sz="2400"/>
              <a:t> – это онлайн представительство одного человека, группы людей или организации в Интернете.</a:t>
            </a:r>
          </a:p>
          <a:p>
            <a:pPr eaLnBrk="1" hangingPunct="1">
              <a:defRPr/>
            </a:pPr>
            <a:r>
              <a:rPr lang="ru-RU" sz="2400" b="1">
                <a:solidFill>
                  <a:schemeClr val="folHlink"/>
                </a:solidFill>
              </a:rPr>
              <a:t>4. Сайт</a:t>
            </a:r>
            <a:r>
              <a:rPr lang="ru-RU" sz="2400"/>
              <a:t> – группа веб-страниц, которые объединены общей темой и оформлением, связаны гиперссылками.</a:t>
            </a:r>
            <a:r>
              <a:rPr lang="ru-RU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71438"/>
            <a:ext cx="8229600" cy="11096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 b="1" dirty="0">
                <a:solidFill>
                  <a:schemeClr val="folHlink"/>
                </a:solidFill>
              </a:rPr>
              <a:t>Виды сайтов</a:t>
            </a:r>
            <a:endParaRPr lang="ru-RU" sz="4000" dirty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779463" y="2236788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Тематический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172075" y="2176463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Авторский блог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79463" y="3306763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Авторско-тематический</a:t>
            </a:r>
            <a:r>
              <a:rPr lang="ru-RU">
                <a:solidFill>
                  <a:srgbClr val="FFFFFF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5219700" y="3306763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Новостной портал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779463" y="4386263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Портал широкого профиля</a:t>
            </a:r>
            <a:r>
              <a:rPr lang="ru-RU">
                <a:solidFill>
                  <a:srgbClr val="FFFFFF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5224463" y="4386263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Форум 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5172075" y="1146175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Интернет-магазин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785813" y="1165225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folHlink"/>
                </a:solidFill>
                <a:latin typeface="Calibri" pitchFamily="34" charset="0"/>
              </a:rPr>
              <a:t>Сайт-визитка</a:t>
            </a:r>
            <a:r>
              <a:rPr lang="ru-RU">
                <a:solidFill>
                  <a:srgbClr val="FFFFFF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011488" y="5586413"/>
            <a:ext cx="3000375" cy="9144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chemeClr val="folHlink"/>
                </a:solidFill>
                <a:latin typeface="Calibri" pitchFamily="34" charset="0"/>
              </a:rPr>
              <a:t>Социальная сеть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1928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>
                <a:solidFill>
                  <a:schemeClr val="folHlink"/>
                </a:solidFill>
              </a:rPr>
              <a:t>Тематический</a:t>
            </a:r>
            <a:r>
              <a:rPr lang="ru-RU" sz="2800"/>
              <a:t> – раскрывает одну или несколько тематик без высказывания личного мнения.</a:t>
            </a:r>
          </a:p>
          <a:p>
            <a:pPr eaLnBrk="1" hangingPunct="1">
              <a:defRPr/>
            </a:pPr>
            <a:r>
              <a:rPr lang="ru-RU" sz="2800">
                <a:solidFill>
                  <a:schemeClr val="folHlink"/>
                </a:solidFill>
              </a:rPr>
              <a:t>Авторский блог</a:t>
            </a:r>
            <a:r>
              <a:rPr lang="ru-RU" sz="2800"/>
              <a:t> – ведется от первого лица.  Автор, как личность, высказывает свое мнение по различным вопросам.</a:t>
            </a:r>
          </a:p>
          <a:p>
            <a:pPr eaLnBrk="1" hangingPunct="1">
              <a:defRPr/>
            </a:pPr>
            <a:r>
              <a:rPr lang="ru-RU" sz="2800">
                <a:solidFill>
                  <a:schemeClr val="folHlink"/>
                </a:solidFill>
              </a:rPr>
              <a:t>Авторско-тематический</a:t>
            </a:r>
            <a:r>
              <a:rPr lang="ru-RU" sz="2800"/>
              <a:t> – ведется от первого лица и раскрывает какую-то определенную тематику.</a:t>
            </a:r>
          </a:p>
          <a:p>
            <a:pPr eaLnBrk="1" hangingPunct="1">
              <a:defRPr/>
            </a:pPr>
            <a:r>
              <a:rPr lang="ru-RU" sz="2800">
                <a:solidFill>
                  <a:schemeClr val="folHlink"/>
                </a:solidFill>
              </a:rPr>
              <a:t>Новостной портал</a:t>
            </a:r>
            <a:r>
              <a:rPr lang="ru-RU" sz="2800"/>
              <a:t> – большой сайт, который раскрывает много тематик. Освещает происходящие новости, в которых непосредственно участвует.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6480175"/>
          </a:xfrm>
        </p:spPr>
        <p:txBody>
          <a:bodyPr/>
          <a:lstStyle/>
          <a:p>
            <a:pPr eaLnBrk="1" hangingPunct="1">
              <a:defRPr/>
            </a:pPr>
            <a:r>
              <a:rPr lang="ru-RU" sz="2500">
                <a:solidFill>
                  <a:schemeClr val="folHlink"/>
                </a:solidFill>
              </a:rPr>
              <a:t>Портал широкого профиля</a:t>
            </a:r>
            <a:r>
              <a:rPr lang="ru-RU" sz="2500"/>
              <a:t> – мужские и женские, которые освещают много тематик на одном ресурсе.</a:t>
            </a:r>
          </a:p>
          <a:p>
            <a:pPr eaLnBrk="1" hangingPunct="1">
              <a:defRPr/>
            </a:pPr>
            <a:r>
              <a:rPr lang="ru-RU" sz="2500">
                <a:solidFill>
                  <a:schemeClr val="folHlink"/>
                </a:solidFill>
              </a:rPr>
              <a:t>Форум</a:t>
            </a:r>
            <a:r>
              <a:rPr lang="ru-RU" sz="2500"/>
              <a:t> – представляет собой небольшую социальную сеть, где общаются люди на различные темы.</a:t>
            </a:r>
          </a:p>
          <a:p>
            <a:pPr eaLnBrk="1" hangingPunct="1">
              <a:defRPr/>
            </a:pPr>
            <a:r>
              <a:rPr lang="ru-RU" sz="2500">
                <a:solidFill>
                  <a:schemeClr val="folHlink"/>
                </a:solidFill>
              </a:rPr>
              <a:t>Интернет-магазин</a:t>
            </a:r>
            <a:r>
              <a:rPr lang="ru-RU" sz="2500"/>
              <a:t> – занимается продажей товаров и услуг со своих страниц.</a:t>
            </a:r>
          </a:p>
          <a:p>
            <a:pPr eaLnBrk="1" hangingPunct="1">
              <a:defRPr/>
            </a:pPr>
            <a:r>
              <a:rPr lang="ru-RU" sz="2500">
                <a:solidFill>
                  <a:schemeClr val="folHlink"/>
                </a:solidFill>
              </a:rPr>
              <a:t>Сайт-визитка</a:t>
            </a:r>
            <a:r>
              <a:rPr lang="ru-RU" sz="2500"/>
              <a:t> – ресурс, на котором размещается общая информация об услугах и товарах, а так же ценах, акциях, скидках. Должен быть у каждого предпринимателя для демонстрации своим клиентам.</a:t>
            </a:r>
          </a:p>
          <a:p>
            <a:pPr eaLnBrk="1" hangingPunct="1">
              <a:defRPr/>
            </a:pPr>
            <a:r>
              <a:rPr lang="ru-RU" sz="2500">
                <a:solidFill>
                  <a:schemeClr val="folHlink"/>
                </a:solidFill>
              </a:rPr>
              <a:t>Социальная сеть</a:t>
            </a:r>
            <a:r>
              <a:rPr lang="ru-RU" sz="2500"/>
              <a:t> – без тематической направленности, объединяет огромное количество людей с разными увлечениями.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9563"/>
            <a:ext cx="8229600" cy="815975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chemeClr val="folHlink"/>
                </a:solidFill>
              </a:rPr>
              <a:t>HTML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446405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/>
              <a:t>HTML</a:t>
            </a:r>
            <a:r>
              <a:rPr lang="ru-RU" sz="2800"/>
              <a:t> по своей сути не является языком программирования. Он является </a:t>
            </a:r>
            <a:r>
              <a:rPr lang="ru-RU" sz="2800">
                <a:solidFill>
                  <a:schemeClr val="folHlink"/>
                </a:solidFill>
              </a:rPr>
              <a:t>языком разметки гипертекстовых документов</a:t>
            </a:r>
            <a:r>
              <a:rPr lang="ru-RU" sz="2800"/>
              <a:t>, иными словами - отвечает за расположение в документе ваших текстов, рисунков, таблиц, предназначенных для выкладки в сети Интернет. Заставить его произвести арифметические подсчеты, даже такие простые, как дважды два, невозможно,  поскольку в нем нет логических функций.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229600" cy="43195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Зато с его помощью можно легко выложить информацию о том, что дважды два равняется четырем. </a:t>
            </a:r>
          </a:p>
          <a:p>
            <a:pPr eaLnBrk="1" hangingPunct="1">
              <a:defRPr/>
            </a:pPr>
            <a:r>
              <a:rPr lang="ru-RU" sz="2800"/>
              <a:t>Читается этот язык при помощи браузеров (обозревателей), которые "знают" стандартные команды html языка, и "осмысливая" их, выводят на монитор компьютера документы в том виде, в котором хочет представить их составитель документа.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5975"/>
          </a:xfrm>
        </p:spPr>
        <p:txBody>
          <a:bodyPr/>
          <a:lstStyle/>
          <a:p>
            <a:pPr eaLnBrk="1" hangingPunct="1">
              <a:defRPr/>
            </a:pPr>
            <a:r>
              <a:rPr lang="ru-RU" b="1">
                <a:solidFill>
                  <a:schemeClr val="folHlink"/>
                </a:solidFill>
              </a:rPr>
              <a:t>Структура HTML-страницы:</a:t>
            </a:r>
            <a:endParaRPr lang="ru-RU">
              <a:solidFill>
                <a:schemeClr val="folHlink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6713" y="1628775"/>
            <a:ext cx="3609975" cy="4467225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  <a:defRPr/>
            </a:pPr>
            <a:r>
              <a:rPr lang="ru-RU" b="1"/>
              <a:t>&lt;HTML&gt;</a:t>
            </a:r>
            <a:endParaRPr lang="ru-RU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 b="1"/>
              <a:t>&lt;HEAD&gt;</a:t>
            </a:r>
            <a:endParaRPr lang="ru-RU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/>
              <a:t>описание заголовка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 b="1"/>
              <a:t>&lt;/HEAD&gt;</a:t>
            </a:r>
            <a:endParaRPr lang="ru-RU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 b="1"/>
              <a:t>&lt;BODY&gt;</a:t>
            </a:r>
            <a:endParaRPr lang="ru-RU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/>
              <a:t>текст документа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 b="1"/>
              <a:t>&lt;/BODY&gt;</a:t>
            </a:r>
            <a:endParaRPr lang="ru-RU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ru-RU" b="1"/>
              <a:t>&lt;/HTML&gt;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148</TotalTime>
  <Words>560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Tahoma</vt:lpstr>
      <vt:lpstr>Arial</vt:lpstr>
      <vt:lpstr>Wingdings</vt:lpstr>
      <vt:lpstr>Calibri</vt:lpstr>
      <vt:lpstr>Times New Roman</vt:lpstr>
      <vt:lpstr>Текстура</vt:lpstr>
      <vt:lpstr>Веб-сайт</vt:lpstr>
      <vt:lpstr>Слайд 2</vt:lpstr>
      <vt:lpstr>Слайд 3</vt:lpstr>
      <vt:lpstr>Виды сайтов</vt:lpstr>
      <vt:lpstr>Слайд 5</vt:lpstr>
      <vt:lpstr>Слайд 6</vt:lpstr>
      <vt:lpstr>HTML</vt:lpstr>
      <vt:lpstr>Слайд 8</vt:lpstr>
      <vt:lpstr>Структура HTML-страницы:</vt:lpstr>
      <vt:lpstr>Конструктор сайтов</vt:lpstr>
      <vt:lpstr>Слайд 11</vt:lpstr>
      <vt:lpstr>Вопросы для повторения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Веб-сайт</dc:title>
  <dc:creator>Алаверанн</dc:creator>
  <cp:lastModifiedBy>re</cp:lastModifiedBy>
  <cp:revision>12</cp:revision>
  <dcterms:created xsi:type="dcterms:W3CDTF">2015-01-28T11:50:27Z</dcterms:created>
  <dcterms:modified xsi:type="dcterms:W3CDTF">2015-04-03T19:50:34Z</dcterms:modified>
</cp:coreProperties>
</file>