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1"/>
  </p:notesMasterIdLst>
  <p:handoutMasterIdLst>
    <p:handoutMasterId r:id="rId52"/>
  </p:handoutMasterIdLst>
  <p:sldIdLst>
    <p:sldId id="257" r:id="rId2"/>
    <p:sldId id="358" r:id="rId3"/>
    <p:sldId id="357" r:id="rId4"/>
    <p:sldId id="373" r:id="rId5"/>
    <p:sldId id="363" r:id="rId6"/>
    <p:sldId id="361" r:id="rId7"/>
    <p:sldId id="360" r:id="rId8"/>
    <p:sldId id="362" r:id="rId9"/>
    <p:sldId id="364" r:id="rId10"/>
    <p:sldId id="287" r:id="rId11"/>
    <p:sldId id="288" r:id="rId12"/>
    <p:sldId id="261" r:id="rId13"/>
    <p:sldId id="289" r:id="rId14"/>
    <p:sldId id="347" r:id="rId15"/>
    <p:sldId id="365" r:id="rId16"/>
    <p:sldId id="375" r:id="rId17"/>
    <p:sldId id="376" r:id="rId18"/>
    <p:sldId id="378" r:id="rId19"/>
    <p:sldId id="379" r:id="rId20"/>
    <p:sldId id="380" r:id="rId21"/>
    <p:sldId id="300" r:id="rId22"/>
    <p:sldId id="351" r:id="rId23"/>
    <p:sldId id="366" r:id="rId24"/>
    <p:sldId id="367" r:id="rId25"/>
    <p:sldId id="345" r:id="rId26"/>
    <p:sldId id="353" r:id="rId27"/>
    <p:sldId id="306" r:id="rId28"/>
    <p:sldId id="372" r:id="rId29"/>
    <p:sldId id="370" r:id="rId30"/>
    <p:sldId id="371" r:id="rId31"/>
    <p:sldId id="382" r:id="rId32"/>
    <p:sldId id="383" r:id="rId33"/>
    <p:sldId id="385" r:id="rId34"/>
    <p:sldId id="384" r:id="rId35"/>
    <p:sldId id="387" r:id="rId36"/>
    <p:sldId id="386" r:id="rId37"/>
    <p:sldId id="323" r:id="rId38"/>
    <p:sldId id="388" r:id="rId39"/>
    <p:sldId id="389" r:id="rId40"/>
    <p:sldId id="326" r:id="rId41"/>
    <p:sldId id="391" r:id="rId42"/>
    <p:sldId id="390" r:id="rId43"/>
    <p:sldId id="316" r:id="rId44"/>
    <p:sldId id="343" r:id="rId45"/>
    <p:sldId id="356" r:id="rId46"/>
    <p:sldId id="286" r:id="rId47"/>
    <p:sldId id="392" r:id="rId48"/>
    <p:sldId id="267" r:id="rId49"/>
    <p:sldId id="266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0C05B03F-D111-4F11-85F4-8E3A42CBBDAB}">
          <p14:sldIdLst>
            <p14:sldId id="257"/>
            <p14:sldId id="358"/>
            <p14:sldId id="357"/>
            <p14:sldId id="373"/>
            <p14:sldId id="363"/>
            <p14:sldId id="361"/>
            <p14:sldId id="360"/>
            <p14:sldId id="362"/>
            <p14:sldId id="364"/>
            <p14:sldId id="287"/>
            <p14:sldId id="288"/>
            <p14:sldId id="261"/>
            <p14:sldId id="289"/>
            <p14:sldId id="347"/>
            <p14:sldId id="365"/>
            <p14:sldId id="375"/>
            <p14:sldId id="376"/>
            <p14:sldId id="378"/>
            <p14:sldId id="379"/>
            <p14:sldId id="380"/>
            <p14:sldId id="300"/>
            <p14:sldId id="351"/>
            <p14:sldId id="366"/>
            <p14:sldId id="367"/>
            <p14:sldId id="345"/>
            <p14:sldId id="353"/>
            <p14:sldId id="306"/>
            <p14:sldId id="372"/>
            <p14:sldId id="370"/>
            <p14:sldId id="371"/>
            <p14:sldId id="382"/>
            <p14:sldId id="383"/>
            <p14:sldId id="385"/>
            <p14:sldId id="384"/>
            <p14:sldId id="387"/>
            <p14:sldId id="386"/>
            <p14:sldId id="323"/>
            <p14:sldId id="388"/>
            <p14:sldId id="389"/>
            <p14:sldId id="326"/>
            <p14:sldId id="391"/>
            <p14:sldId id="390"/>
            <p14:sldId id="316"/>
            <p14:sldId id="343"/>
            <p14:sldId id="356"/>
            <p14:sldId id="286"/>
            <p14:sldId id="392"/>
            <p14:sldId id="267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EDAE0"/>
    <a:srgbClr val="1C1F0F"/>
    <a:srgbClr val="00CC66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416"/>
    </p:cViewPr>
  </p:sorterViewPr>
  <p:notesViewPr>
    <p:cSldViewPr>
      <p:cViewPr varScale="1">
        <p:scale>
          <a:sx n="62" d="100"/>
          <a:sy n="62" d="100"/>
        </p:scale>
        <p:origin x="-2702" y="-8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5DAB5-7F03-48B2-B5DE-A4D2253DBFD1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482DE-C6F7-41EF-A9FC-70ED990BED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9632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77812-522C-4C10-85F3-427D4FAB15C7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C9B3E-67E8-44A9-BA4B-E2BE3D508D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0078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9B3E-67E8-44A9-BA4B-E2BE3D508D9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5169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9423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9B3E-67E8-44A9-BA4B-E2BE3D508D9A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3942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9B3E-67E8-44A9-BA4B-E2BE3D508D9A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9473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468F-6ABA-418D-9688-BAB77FB3C9FC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4F92-BBB0-47D2-8A0B-2B359EACE7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468F-6ABA-418D-9688-BAB77FB3C9FC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4F92-BBB0-47D2-8A0B-2B359EACE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468F-6ABA-418D-9688-BAB77FB3C9FC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4F92-BBB0-47D2-8A0B-2B359EACE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144CE-4352-4909-8575-370EE92DF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6946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99FD3-F8B6-4B50-99FC-E5BA977FF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937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6F306-C3C2-4949-AE2F-98F3302B5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138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468F-6ABA-418D-9688-BAB77FB3C9FC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4F92-BBB0-47D2-8A0B-2B359EACE7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468F-6ABA-418D-9688-BAB77FB3C9FC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4F92-BBB0-47D2-8A0B-2B359EACE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468F-6ABA-418D-9688-BAB77FB3C9FC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4F92-BBB0-47D2-8A0B-2B359EACE7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468F-6ABA-418D-9688-BAB77FB3C9FC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4F92-BBB0-47D2-8A0B-2B359EACE7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468F-6ABA-418D-9688-BAB77FB3C9FC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4F92-BBB0-47D2-8A0B-2B359EACE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468F-6ABA-418D-9688-BAB77FB3C9FC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4F92-BBB0-47D2-8A0B-2B359EACE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468F-6ABA-418D-9688-BAB77FB3C9FC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4F92-BBB0-47D2-8A0B-2B359EACE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468F-6ABA-418D-9688-BAB77FB3C9FC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4F92-BBB0-47D2-8A0B-2B359EACE7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27468F-6ABA-418D-9688-BAB77FB3C9FC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CF44F92-BBB0-47D2-8A0B-2B359EACE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gi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1101465" y="3933056"/>
            <a:ext cx="6512511" cy="1143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dirty="0" smtClean="0">
                <a:solidFill>
                  <a:srgbClr val="FF0000"/>
                </a:solidFill>
              </a:rPr>
              <a:t>Обобщающий  урок –  в  </a:t>
            </a:r>
            <a:r>
              <a:rPr lang="ru-RU" dirty="0">
                <a:solidFill>
                  <a:srgbClr val="FF0000"/>
                </a:solidFill>
              </a:rPr>
              <a:t>9</a:t>
            </a:r>
            <a:r>
              <a:rPr lang="ru-RU" dirty="0" smtClean="0">
                <a:solidFill>
                  <a:srgbClr val="FF0000"/>
                </a:solidFill>
              </a:rPr>
              <a:t>  классе</a:t>
            </a:r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1403648" y="980728"/>
            <a:ext cx="6210328" cy="203994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Тема </a:t>
            </a:r>
            <a:r>
              <a:rPr lang="ru-RU" sz="3600" kern="2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урока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: Функции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61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776" y="4077072"/>
            <a:ext cx="13906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77072"/>
            <a:ext cx="1728192" cy="177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39472"/>
            <a:ext cx="1720393" cy="139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8517" y="1365841"/>
            <a:ext cx="1409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1449" y="4091334"/>
            <a:ext cx="2412614" cy="149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404722" y="4077072"/>
            <a:ext cx="1713098" cy="152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одержимое 1"/>
          <p:cNvSpPr>
            <a:spLocks noGrp="1"/>
          </p:cNvSpPr>
          <p:nvPr>
            <p:ph sz="quarter" idx="13"/>
          </p:nvPr>
        </p:nvSpPr>
        <p:spPr>
          <a:xfrm>
            <a:off x="467544" y="188640"/>
            <a:ext cx="8280920" cy="11017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000" dirty="0" smtClean="0">
                <a:solidFill>
                  <a:schemeClr val="tx1"/>
                </a:solidFill>
              </a:rPr>
              <a:t>Для каждой функции укажите соответствующий график</a:t>
            </a:r>
          </a:p>
          <a:p>
            <a:pPr marL="45720" indent="0">
              <a:buNone/>
            </a:pP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486931" y="3142745"/>
                <a:ext cx="142249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𝑘𝑥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31" y="3142745"/>
                <a:ext cx="1422495" cy="369332"/>
              </a:xfrm>
              <a:prstGeom prst="rect">
                <a:avLst/>
              </a:prstGeom>
              <a:blipFill rotWithShape="1">
                <a:blip r:embed="rId8" cstate="email"/>
                <a:stretch>
                  <a:fillRect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Box 19"/>
              <p:cNvSpPr txBox="1"/>
              <p:nvPr/>
            </p:nvSpPr>
            <p:spPr>
              <a:xfrm>
                <a:off x="523441" y="5852829"/>
                <a:ext cx="142249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41" y="5852829"/>
                <a:ext cx="1422495" cy="369332"/>
              </a:xfrm>
              <a:prstGeom prst="rect">
                <a:avLst/>
              </a:prstGeom>
              <a:blipFill rotWithShape="1">
                <a:blip r:embed="rId9" cstate="email"/>
                <a:stretch>
                  <a:fillRect b="-65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Box 20"/>
              <p:cNvSpPr txBox="1"/>
              <p:nvPr/>
            </p:nvSpPr>
            <p:spPr>
              <a:xfrm>
                <a:off x="6806509" y="3142745"/>
                <a:ext cx="142249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509" y="3142745"/>
                <a:ext cx="1422495" cy="369332"/>
              </a:xfrm>
              <a:prstGeom prst="rect">
                <a:avLst/>
              </a:prstGeom>
              <a:blipFill rotWithShape="1">
                <a:blip r:embed="rId10" cstate="email"/>
                <a:stretch>
                  <a:fillRect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TextBox 21"/>
              <p:cNvSpPr txBox="1"/>
              <p:nvPr/>
            </p:nvSpPr>
            <p:spPr>
              <a:xfrm>
                <a:off x="4508824" y="3046006"/>
                <a:ext cx="1422495" cy="3724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824" y="3046006"/>
                <a:ext cx="1422495" cy="372410"/>
              </a:xfrm>
              <a:prstGeom prst="rect">
                <a:avLst/>
              </a:prstGeom>
              <a:blipFill rotWithShape="1">
                <a:blip r:embed="rId11" cstate="email"/>
                <a:stretch>
                  <a:fillRect b="-81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TextBox 22"/>
              <p:cNvSpPr txBox="1"/>
              <p:nvPr/>
            </p:nvSpPr>
            <p:spPr>
              <a:xfrm>
                <a:off x="2345592" y="3046006"/>
                <a:ext cx="1422495" cy="634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592" y="3046006"/>
                <a:ext cx="1422495" cy="634789"/>
              </a:xfrm>
              <a:prstGeom prst="rect">
                <a:avLst/>
              </a:prstGeom>
              <a:blipFill rotWithShape="1">
                <a:blip r:embed="rId12" cstate="email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/>
              <p:cNvSpPr txBox="1"/>
              <p:nvPr/>
            </p:nvSpPr>
            <p:spPr>
              <a:xfrm>
                <a:off x="2404722" y="5949280"/>
                <a:ext cx="142249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𝑘𝑥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722" y="5949280"/>
                <a:ext cx="1422495" cy="369332"/>
              </a:xfrm>
              <a:prstGeom prst="rect">
                <a:avLst/>
              </a:prstGeom>
              <a:blipFill rotWithShape="1">
                <a:blip r:embed="rId13" cstate="email"/>
                <a:stretch>
                  <a:fillRect b="-65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TextBox 24"/>
              <p:cNvSpPr txBox="1"/>
              <p:nvPr/>
            </p:nvSpPr>
            <p:spPr>
              <a:xfrm>
                <a:off x="4355976" y="6039489"/>
                <a:ext cx="142249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6039489"/>
                <a:ext cx="1422495" cy="369332"/>
              </a:xfrm>
              <a:prstGeom prst="rect">
                <a:avLst/>
              </a:prstGeom>
              <a:blipFill rotWithShape="1">
                <a:blip r:embed="rId14" cstate="email"/>
                <a:stretch>
                  <a:fillRect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TextBox 25"/>
              <p:cNvSpPr txBox="1"/>
              <p:nvPr/>
            </p:nvSpPr>
            <p:spPr>
              <a:xfrm>
                <a:off x="6756525" y="6015352"/>
                <a:ext cx="142249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525" y="6015352"/>
                <a:ext cx="1422495" cy="369332"/>
              </a:xfrm>
              <a:prstGeom prst="rect">
                <a:avLst/>
              </a:prstGeom>
              <a:blipFill rotWithShape="1">
                <a:blip r:embed="rId15" cstate="email"/>
                <a:stretch>
                  <a:fillRect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441" y="1268760"/>
            <a:ext cx="15906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8203" y="1298743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7356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Карточка 1</a:t>
            </a:r>
          </a:p>
          <a:p>
            <a:pPr marL="45720" indent="0" algn="ctr"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ru-RU" dirty="0" smtClean="0"/>
              <a:t>Вариант 1 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smtClean="0"/>
              <a:t>Вариант 2    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smtClean="0"/>
              <a:t>Вариант 3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9525315"/>
              </p:ext>
            </p:extLst>
          </p:nvPr>
        </p:nvGraphicFramePr>
        <p:xfrm>
          <a:off x="3563888" y="1628800"/>
          <a:ext cx="259228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648072"/>
                <a:gridCol w="648072"/>
                <a:gridCol w="64807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5856793"/>
              </p:ext>
            </p:extLst>
          </p:nvPr>
        </p:nvGraphicFramePr>
        <p:xfrm>
          <a:off x="3563889" y="2708920"/>
          <a:ext cx="259228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864096"/>
                <a:gridCol w="864096"/>
              </a:tblGrid>
              <a:tr h="211048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6172600"/>
              </p:ext>
            </p:extLst>
          </p:nvPr>
        </p:nvGraphicFramePr>
        <p:xfrm>
          <a:off x="3491880" y="3717032"/>
          <a:ext cx="268796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987"/>
                <a:gridCol w="895987"/>
                <a:gridCol w="89598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2251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Ответь   на   вопрос: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323528" y="1196752"/>
            <a:ext cx="8229600" cy="4976834"/>
          </a:xfrm>
        </p:spPr>
        <p:txBody>
          <a:bodyPr>
            <a:normAutofit/>
          </a:bodyPr>
          <a:lstStyle/>
          <a:p>
            <a:pPr marL="590550" indent="-590550"/>
            <a:endParaRPr lang="ru-RU" sz="39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900" dirty="0" smtClean="0">
                <a:solidFill>
                  <a:schemeClr val="tx1"/>
                </a:solidFill>
              </a:rPr>
              <a:t>Что называется функцией?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8304" y="2089555"/>
            <a:ext cx="1519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y = f(x)</a:t>
            </a:r>
            <a:endParaRPr lang="ru-RU" sz="2400" i="1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179" y="3429000"/>
            <a:ext cx="906517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4522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0" i="1" dirty="0" smtClean="0">
                <a:latin typeface="Monotype Corsiva" panose="03010101010201010101" pitchFamily="66" charset="0"/>
              </a:rPr>
              <a:t>ОТВЕТ: в)</a:t>
            </a:r>
            <a:endParaRPr lang="ru-RU" b="0" i="1" dirty="0">
              <a:latin typeface="Monotype Corsiva" panose="03010101010201010101" pitchFamily="66" charset="0"/>
            </a:endParaRPr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6705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3287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Ответь   на   вопрос: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395536" y="1588655"/>
            <a:ext cx="8229600" cy="4976834"/>
          </a:xfrm>
        </p:spPr>
        <p:txBody>
          <a:bodyPr>
            <a:normAutofit/>
          </a:bodyPr>
          <a:lstStyle/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3900" dirty="0" smtClean="0">
                <a:solidFill>
                  <a:schemeClr val="tx1"/>
                </a:solidFill>
              </a:rPr>
              <a:t>Что называется областью определения функции?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32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 </a:t>
            </a:r>
            <a:r>
              <a:rPr lang="ru-RU" sz="40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Все значения независимой переменной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40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3900" dirty="0" smtClean="0">
                <a:solidFill>
                  <a:schemeClr val="tx1"/>
                </a:solidFill>
              </a:rPr>
              <a:t>Что называется областью значения функции?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4000" i="1" dirty="0">
                <a:solidFill>
                  <a:schemeClr val="tx1"/>
                </a:solidFill>
                <a:latin typeface="Monotype Corsiva" panose="03010101010201010101" pitchFamily="66" charset="0"/>
              </a:rPr>
              <a:t>Все значения </a:t>
            </a:r>
            <a:r>
              <a:rPr lang="ru-RU" sz="40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зависимой </a:t>
            </a:r>
            <a:r>
              <a:rPr lang="ru-RU" sz="4000" i="1" dirty="0">
                <a:solidFill>
                  <a:schemeClr val="tx1"/>
                </a:solidFill>
                <a:latin typeface="Monotype Corsiva" panose="03010101010201010101" pitchFamily="66" charset="0"/>
              </a:rPr>
              <a:t>переменной </a:t>
            </a:r>
          </a:p>
          <a:p>
            <a:pPr marL="0" indent="0">
              <a:lnSpc>
                <a:spcPct val="90000"/>
              </a:lnSpc>
              <a:buNone/>
            </a:pPr>
            <a:endParaRPr lang="ru-RU" sz="3900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8303" y="2204864"/>
            <a:ext cx="1026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D (f)</a:t>
            </a:r>
            <a:endParaRPr lang="ru-RU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386048" y="4369459"/>
            <a:ext cx="870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E(f)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xmlns="" val="67364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067944" y="1315007"/>
                <a:ext cx="3960440" cy="5195530"/>
              </a:xfrm>
            </p:spPr>
            <p:txBody>
              <a:bodyPr>
                <a:normAutofit/>
              </a:bodyPr>
              <a:lstStyle/>
              <a:p>
                <a:pPr marL="45720" indent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ru-RU" sz="1800" dirty="0" smtClean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effectLst/>
                        <a:latin typeface="Cambria Math"/>
                        <a:ea typeface="Times New Roman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effectLst/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&gt;2</m:t>
                    </m:r>
                  </m:oMath>
                </a14:m>
                <a:endParaRPr lang="ru-RU" sz="4800" dirty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marL="45720" indent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ru-RU" sz="3200" dirty="0" smtClean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ru-RU" sz="32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х∈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endParaRPr lang="ru-RU" sz="32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" indent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effectLst/>
                        <a:latin typeface="Cambria Math"/>
                        <a:ea typeface="Times New Roman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effectLst/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≠3</m:t>
                    </m:r>
                  </m:oMath>
                </a14:m>
                <a:endParaRPr lang="ru-RU" sz="2800" dirty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marL="45720" indent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ru-RU" sz="3200" i="1">
                        <a:latin typeface="Cambria Math"/>
                        <a:ea typeface="Times New Roman"/>
                        <a:cs typeface="Times New Roman" panose="02020603050405020304" pitchFamily="18" charset="0"/>
                      </a:rPr>
                      <m:t>х</m:t>
                    </m:r>
                    <m:r>
                      <a:rPr lang="ru-RU" sz="32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endParaRPr lang="en-US" sz="2800" dirty="0" smtClean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marL="45720" indent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endParaRPr lang="ru-RU" sz="2800" dirty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marL="45720" indent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effectLst/>
                        <a:latin typeface="Cambria Math"/>
                        <a:ea typeface="Times New Roman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effectLst/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&gt;3</m:t>
                    </m:r>
                  </m:oMath>
                </a14:m>
                <a:endParaRPr lang="ru-RU" sz="1400" dirty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067944" y="1315007"/>
                <a:ext cx="3960440" cy="5195530"/>
              </a:xfrm>
              <a:blipFill rotWithShape="1">
                <a:blip r:embed="rId2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49263" y="307975"/>
            <a:ext cx="8694737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3200" dirty="0" smtClean="0">
                <a:solidFill>
                  <a:srgbClr val="006600"/>
                </a:solidFill>
              </a:rPr>
              <a:t>Найдите область определения функции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Объект 2"/>
              <p:cNvSpPr txBox="1">
                <a:spLocks/>
              </p:cNvSpPr>
              <p:nvPr/>
            </p:nvSpPr>
            <p:spPr>
              <a:xfrm>
                <a:off x="827584" y="1268760"/>
                <a:ext cx="4240088" cy="50405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2286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66420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965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587752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02920" indent="-4572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sz="14400" dirty="0" smtClean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2800" i="1" smtClean="0">
                        <a:solidFill>
                          <a:srgbClr val="333333"/>
                        </a:solidFill>
                        <a:latin typeface="Cambria Math"/>
                        <a:ea typeface="Times New Roman"/>
                      </a:rPr>
                      <m:t>𝑦</m:t>
                    </m:r>
                    <m:r>
                      <a:rPr lang="ru-RU" sz="12800" i="1" smtClean="0">
                        <a:solidFill>
                          <a:srgbClr val="333333"/>
                        </a:solidFill>
                        <a:latin typeface="Cambria Math"/>
                        <a:ea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12800" i="1">
                            <a:solidFill>
                              <a:srgbClr val="333333"/>
                            </a:solidFill>
                            <a:latin typeface="Cambria Math"/>
                            <a:ea typeface="Times New Roman"/>
                          </a:rPr>
                        </m:ctrlPr>
                      </m:radPr>
                      <m:deg/>
                      <m:e>
                        <m:r>
                          <a:rPr lang="ru-RU" sz="12800" i="1">
                            <a:solidFill>
                              <a:srgbClr val="333333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  <m:r>
                          <a:rPr lang="ru-RU" sz="12800" i="1">
                            <a:solidFill>
                              <a:srgbClr val="333333"/>
                            </a:solidFill>
                            <a:latin typeface="Cambria Math"/>
                            <a:ea typeface="Times New Roman"/>
                          </a:rPr>
                          <m:t>−2</m:t>
                        </m:r>
                      </m:e>
                    </m:rad>
                  </m:oMath>
                </a14:m>
                <a:r>
                  <a:rPr lang="ru-RU" sz="4400" dirty="0" smtClean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		</a:t>
                </a:r>
                <a:endParaRPr lang="ru-RU" sz="12800" dirty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marL="502920" indent="-4572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2800" i="1" smtClean="0">
                        <a:solidFill>
                          <a:srgbClr val="333333"/>
                        </a:solidFill>
                        <a:latin typeface="Cambria Math"/>
                        <a:ea typeface="Times New Roman"/>
                      </a:rPr>
                      <m:t> </m:t>
                    </m:r>
                    <m:r>
                      <a:rPr lang="ru-RU" sz="12800" i="1">
                        <a:solidFill>
                          <a:srgbClr val="333333"/>
                        </a:solidFill>
                        <a:latin typeface="Cambria Math"/>
                        <a:ea typeface="Times New Roman"/>
                      </a:rPr>
                      <m:t>𝑦</m:t>
                    </m:r>
                    <m:r>
                      <a:rPr lang="ru-RU" sz="12800" i="1">
                        <a:solidFill>
                          <a:srgbClr val="333333"/>
                        </a:solidFill>
                        <a:latin typeface="Cambria Math"/>
                        <a:ea typeface="Times New Roman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sz="12800" i="1">
                            <a:solidFill>
                              <a:srgbClr val="333333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ru-RU" sz="12800" i="1">
                            <a:solidFill>
                              <a:srgbClr val="333333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12800" dirty="0" smtClean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	</a:t>
                </a:r>
                <a:endParaRPr lang="ru-RU" sz="12800" dirty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marL="502920" indent="-4572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2800" i="1" smtClean="0">
                        <a:solidFill>
                          <a:srgbClr val="333333"/>
                        </a:solidFill>
                        <a:latin typeface="Cambria Math"/>
                        <a:ea typeface="Times New Roman"/>
                      </a:rPr>
                      <m:t> </m:t>
                    </m:r>
                    <m:r>
                      <a:rPr lang="ru-RU" sz="12800" i="1">
                        <a:solidFill>
                          <a:srgbClr val="333333"/>
                        </a:solidFill>
                        <a:latin typeface="Cambria Math"/>
                        <a:ea typeface="Times New Roman"/>
                      </a:rPr>
                      <m:t>𝑦</m:t>
                    </m:r>
                    <m:r>
                      <a:rPr lang="ru-RU" sz="12800" i="1">
                        <a:solidFill>
                          <a:srgbClr val="333333"/>
                        </a:solidFill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ru-RU" sz="12800" i="1">
                            <a:solidFill>
                              <a:srgbClr val="333333"/>
                            </a:solidFill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ru-RU" sz="12800" i="1">
                            <a:solidFill>
                              <a:srgbClr val="333333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num>
                      <m:den>
                        <m:r>
                          <a:rPr lang="ru-RU" sz="12800" i="1">
                            <a:solidFill>
                              <a:srgbClr val="333333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  <m:r>
                          <a:rPr lang="ru-RU" sz="12800" i="1">
                            <a:solidFill>
                              <a:srgbClr val="333333"/>
                            </a:solidFill>
                            <a:latin typeface="Cambria Math"/>
                            <a:ea typeface="Times New Roman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12800" dirty="0" smtClean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		</a:t>
                </a:r>
                <a:endParaRPr lang="ru-RU" sz="12800" dirty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marL="502920" indent="-4572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2800" i="1" smtClean="0">
                        <a:solidFill>
                          <a:srgbClr val="333333"/>
                        </a:solidFill>
                        <a:latin typeface="Cambria Math"/>
                        <a:ea typeface="Times New Roman"/>
                      </a:rPr>
                      <m:t> </m:t>
                    </m:r>
                    <m:r>
                      <a:rPr lang="ru-RU" sz="12800" i="1">
                        <a:solidFill>
                          <a:srgbClr val="333333"/>
                        </a:solidFill>
                        <a:latin typeface="Cambria Math"/>
                        <a:ea typeface="Times New Roman"/>
                      </a:rPr>
                      <m:t>𝑦</m:t>
                    </m:r>
                    <m:r>
                      <a:rPr lang="ru-RU" sz="12800" i="1">
                        <a:solidFill>
                          <a:srgbClr val="333333"/>
                        </a:solidFill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ru-RU" sz="12800" i="1">
                            <a:solidFill>
                              <a:srgbClr val="333333"/>
                            </a:solidFill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ru-RU" sz="12800" i="1">
                            <a:solidFill>
                              <a:srgbClr val="333333"/>
                            </a:solidFill>
                            <a:latin typeface="Cambria Math"/>
                            <a:ea typeface="Times New Roman"/>
                          </a:rPr>
                          <m:t>𝑥</m:t>
                        </m:r>
                        <m:r>
                          <a:rPr lang="ru-RU" sz="12800" i="1">
                            <a:solidFill>
                              <a:srgbClr val="333333"/>
                            </a:solidFill>
                            <a:latin typeface="Cambria Math"/>
                            <a:ea typeface="Times New Roman"/>
                          </a:rPr>
                          <m:t>−4</m:t>
                        </m:r>
                      </m:num>
                      <m:den>
                        <m:r>
                          <a:rPr lang="ru-RU" sz="12800" i="1">
                            <a:solidFill>
                              <a:srgbClr val="333333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2800" dirty="0" smtClean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		</a:t>
                </a:r>
              </a:p>
              <a:p>
                <a:pPr marL="502920" indent="-4572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2800" i="1" smtClean="0">
                        <a:solidFill>
                          <a:srgbClr val="333333"/>
                        </a:solidFill>
                        <a:latin typeface="Cambria Math"/>
                        <a:ea typeface="Times New Roman"/>
                      </a:rPr>
                      <m:t> </m:t>
                    </m:r>
                    <m:r>
                      <a:rPr lang="ru-RU" sz="12800" i="1">
                        <a:solidFill>
                          <a:srgbClr val="333333"/>
                        </a:solidFill>
                        <a:latin typeface="Cambria Math"/>
                        <a:ea typeface="Times New Roman"/>
                      </a:rPr>
                      <m:t>𝑦</m:t>
                    </m:r>
                    <m:r>
                      <a:rPr lang="ru-RU" sz="12800" i="1">
                        <a:solidFill>
                          <a:srgbClr val="333333"/>
                        </a:solidFill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ru-RU" sz="12800" i="1">
                            <a:solidFill>
                              <a:srgbClr val="333333"/>
                            </a:solidFill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ru-RU" sz="12800" i="1">
                            <a:solidFill>
                              <a:srgbClr val="333333"/>
                            </a:solidFill>
                            <a:latin typeface="Cambria Math"/>
                            <a:ea typeface="Times New Roman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12800" i="1">
                                <a:solidFill>
                                  <a:srgbClr val="333333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ru-RU" sz="12800" i="1">
                                <a:solidFill>
                                  <a:srgbClr val="333333"/>
                                </a:solidFill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  <m:r>
                              <a:rPr lang="ru-RU" sz="12800" i="1">
                                <a:solidFill>
                                  <a:srgbClr val="333333"/>
                                </a:solidFill>
                                <a:latin typeface="Cambria Math"/>
                                <a:ea typeface="Times New Roman"/>
                              </a:rPr>
                              <m:t>−3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4400" dirty="0" smtClean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			</a:t>
                </a:r>
                <a:endParaRPr lang="ru-RU" sz="1400" dirty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268760"/>
                <a:ext cx="4240088" cy="5040560"/>
              </a:xfrm>
              <a:prstGeom prst="rect">
                <a:avLst/>
              </a:prstGeom>
              <a:blipFill rotWithShape="1">
                <a:blip r:embed="rId3" cstate="email"/>
                <a:stretch>
                  <a:fillRect l="-4460" t="-20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83117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116632"/>
            <a:ext cx="9107848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0820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4684" y="116632"/>
            <a:ext cx="8929803" cy="66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3046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3" name="Picture 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8"/>
          <a:stretch/>
        </p:blipFill>
        <p:spPr bwMode="auto">
          <a:xfrm>
            <a:off x="107504" y="116632"/>
            <a:ext cx="8877470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5814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9008497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0695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5857" y="2851820"/>
            <a:ext cx="5136399" cy="2088232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измерения артериального давления человека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4" name="Picture 2" descr="C:\Users\Tanti\Desktop\функции в профессиях\5f2dac340581acf39cd04fc2ed3e27f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425504"/>
            <a:ext cx="2839142" cy="231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3" descr="C:\Users\Tanti\Desktop\функции в профессиях\information_items_11860343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35" y="0"/>
            <a:ext cx="3140968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C:\Users\Tanti\Desktop\функции в профессиях\примерный график измерения артериального давлени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6201" y="0"/>
            <a:ext cx="570937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919" name="Picture 7" descr="C:\Users\Tanti\Desktop\функции в профессиях\At104touch1b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47423"/>
            <a:ext cx="3277784" cy="327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C:\Users\Tanti\Desktop\функции в профессиях\0004-005-Kardiologija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3" y="2518383"/>
            <a:ext cx="1636787" cy="140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43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548680"/>
            <a:ext cx="7848872" cy="556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620" lvl="0" indent="-3429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Какая </a:t>
            </a:r>
            <a: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функция называется линейной</a:t>
            </a: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?</a:t>
            </a:r>
            <a:endParaRPr lang="en-US" sz="32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88620" lvl="0" indent="-3429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Назовите </a:t>
            </a:r>
            <a: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область определения функции. </a:t>
            </a:r>
            <a:endParaRPr lang="en-US" sz="32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88620" lvl="0" indent="-3429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Назовите </a:t>
            </a:r>
            <a: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область значений функции. </a:t>
            </a:r>
            <a:endParaRPr lang="ru-RU" sz="32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88620" lvl="0" indent="-3429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Что является графиком линейной функции?</a:t>
            </a:r>
          </a:p>
          <a:p>
            <a:pPr marL="388620" lvl="0" indent="-3429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Сколько </a:t>
            </a:r>
            <a: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точек достаточно брать для построения? </a:t>
            </a:r>
          </a:p>
        </p:txBody>
      </p:sp>
    </p:spTree>
    <p:extLst>
      <p:ext uri="{BB962C8B-B14F-4D97-AF65-F5344CB8AC3E}">
        <p14:creationId xmlns:p14="http://schemas.microsoft.com/office/powerpoint/2010/main" xmlns="" val="214274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579437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000" b="1" dirty="0" smtClean="0">
                <a:solidFill>
                  <a:srgbClr val="006600"/>
                </a:solidFill>
              </a:rPr>
              <a:t>Линейная</a:t>
            </a:r>
            <a:r>
              <a:rPr lang="ru-RU" sz="3200" dirty="0" smtClean="0"/>
              <a:t> </a:t>
            </a:r>
            <a:r>
              <a:rPr lang="ru-RU" sz="4000" b="1" dirty="0" smtClean="0">
                <a:solidFill>
                  <a:srgbClr val="006600"/>
                </a:solidFill>
              </a:rPr>
              <a:t>функция </a:t>
            </a:r>
            <a:r>
              <a:rPr lang="en-US" sz="4000" b="1" dirty="0" smtClean="0">
                <a:solidFill>
                  <a:srgbClr val="006600"/>
                </a:solidFill>
              </a:rPr>
              <a:t>y</a:t>
            </a:r>
            <a:r>
              <a:rPr lang="ru-RU" sz="4000" b="1" dirty="0" smtClean="0">
                <a:solidFill>
                  <a:srgbClr val="006600"/>
                </a:solidFill>
              </a:rPr>
              <a:t>=</a:t>
            </a:r>
            <a:r>
              <a:rPr lang="en-US" sz="4000" b="1" dirty="0" smtClean="0">
                <a:solidFill>
                  <a:srgbClr val="006600"/>
                </a:solidFill>
              </a:rPr>
              <a:t>k</a:t>
            </a:r>
            <a:r>
              <a:rPr lang="ru-RU" sz="4000" b="1" dirty="0" smtClean="0">
                <a:solidFill>
                  <a:srgbClr val="006600"/>
                </a:solidFill>
              </a:rPr>
              <a:t>х+</a:t>
            </a:r>
            <a:r>
              <a:rPr lang="en-US" sz="4000" dirty="0" smtClean="0">
                <a:solidFill>
                  <a:srgbClr val="006600"/>
                </a:solidFill>
              </a:rPr>
              <a:t>b</a:t>
            </a:r>
            <a:endParaRPr lang="ru-RU" sz="4000" b="1" dirty="0" smtClean="0">
              <a:solidFill>
                <a:srgbClr val="006600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897484" y="1196975"/>
            <a:ext cx="405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990000"/>
                </a:solidFill>
              </a:rPr>
              <a:t>График функции</a:t>
            </a:r>
            <a:r>
              <a:rPr lang="ru-RU" sz="2400" dirty="0">
                <a:solidFill>
                  <a:srgbClr val="990000"/>
                </a:solidFill>
              </a:rPr>
              <a:t> - прямая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48064" y="5733255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6600"/>
                </a:solidFill>
              </a:rPr>
              <a:t>k&lt;0, b&lt;0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2570" y="5733255"/>
            <a:ext cx="26183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</a:rPr>
              <a:t>k&gt;0</a:t>
            </a:r>
            <a:r>
              <a:rPr lang="ru-RU" sz="3600" b="1" dirty="0" smtClean="0">
                <a:solidFill>
                  <a:srgbClr val="006600"/>
                </a:solidFill>
              </a:rPr>
              <a:t>, </a:t>
            </a:r>
            <a:r>
              <a:rPr lang="en-US" sz="3600" b="1" dirty="0" smtClean="0">
                <a:solidFill>
                  <a:srgbClr val="006600"/>
                </a:solidFill>
              </a:rPr>
              <a:t>b&gt;0</a:t>
            </a:r>
            <a:r>
              <a:rPr lang="ru-RU" sz="3600" b="1" dirty="0" smtClean="0">
                <a:solidFill>
                  <a:srgbClr val="006600"/>
                </a:solidFill>
              </a:rPr>
              <a:t> </a:t>
            </a:r>
            <a:endParaRPr lang="ru-RU" sz="3600" dirty="0"/>
          </a:p>
          <a:p>
            <a:endParaRPr lang="ru-RU" sz="3600" dirty="0"/>
          </a:p>
        </p:txBody>
      </p:sp>
      <p:pic>
        <p:nvPicPr>
          <p:cNvPr id="11" name="Рисунок 10"/>
          <p:cNvPicPr/>
          <p:nvPr/>
        </p:nvPicPr>
        <p:blipFill rotWithShape="1">
          <a:blip r:embed="rId2" cstate="email"/>
          <a:srcRect/>
          <a:stretch/>
        </p:blipFill>
        <p:spPr bwMode="auto">
          <a:xfrm>
            <a:off x="811132" y="2120483"/>
            <a:ext cx="3112796" cy="33979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3" cstate="email"/>
          <a:srcRect/>
          <a:stretch/>
        </p:blipFill>
        <p:spPr bwMode="auto">
          <a:xfrm>
            <a:off x="4549530" y="2120482"/>
            <a:ext cx="3334837" cy="33247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58170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27584" y="548680"/>
                <a:ext cx="7533456" cy="5433784"/>
              </a:xfrm>
            </p:spPr>
            <p:txBody>
              <a:bodyPr>
                <a:normAutofit/>
              </a:bodyPr>
              <a:lstStyle/>
              <a:p>
                <a:pPr marL="590550" indent="-590550">
                  <a:lnSpc>
                    <a:spcPct val="90000"/>
                  </a:lnSpc>
                  <a:buFont typeface="Wingdings" panose="05000000000000000000" pitchFamily="2" charset="2"/>
                  <a:buChar char="Ø"/>
                </a:pPr>
                <a:r>
                  <a:rPr lang="ru-RU" sz="3000" dirty="0" smtClean="0">
                    <a:solidFill>
                      <a:schemeClr val="tx1"/>
                    </a:solidFill>
                  </a:rPr>
                  <a:t>От чего зависит положение прямой в системе координат ?</a:t>
                </a:r>
              </a:p>
              <a:p>
                <a:pPr marL="590550" indent="-590550">
                  <a:lnSpc>
                    <a:spcPct val="90000"/>
                  </a:lnSpc>
                  <a:buFont typeface="Wingdings" panose="05000000000000000000" pitchFamily="2" charset="2"/>
                  <a:buChar char="Ø"/>
                </a:pPr>
                <a:r>
                  <a:rPr lang="ru-RU" sz="3000" dirty="0" smtClean="0">
                    <a:solidFill>
                      <a:schemeClr val="tx1"/>
                    </a:solidFill>
                  </a:rPr>
                  <a:t>Как называется число </a:t>
                </a:r>
                <a:r>
                  <a:rPr lang="en-US" sz="3000" dirty="0" smtClean="0">
                    <a:solidFill>
                      <a:schemeClr val="tx1"/>
                    </a:solidFill>
                  </a:rPr>
                  <a:t>k</a:t>
                </a:r>
                <a:r>
                  <a:rPr lang="ru-RU" sz="3000" dirty="0" smtClean="0">
                    <a:solidFill>
                      <a:schemeClr val="tx1"/>
                    </a:solidFill>
                  </a:rPr>
                  <a:t>?</a:t>
                </a:r>
              </a:p>
              <a:p>
                <a:pPr marL="590550" indent="-590550">
                  <a:lnSpc>
                    <a:spcPct val="90000"/>
                  </a:lnSpc>
                  <a:buFont typeface="Wingdings" panose="05000000000000000000" pitchFamily="2" charset="2"/>
                  <a:buChar char="Ø"/>
                </a:pPr>
                <a:r>
                  <a:rPr lang="ru-RU" sz="3000" dirty="0" smtClean="0">
                    <a:solidFill>
                      <a:schemeClr val="tx1"/>
                    </a:solidFill>
                  </a:rPr>
                  <a:t>Под каким углом расположен график линейной функции, относительно положительного направления оси ОХ, если:</a:t>
                </a:r>
                <a:r>
                  <a:rPr lang="en-US" sz="3000" dirty="0" smtClean="0">
                    <a:solidFill>
                      <a:schemeClr val="tx1"/>
                    </a:solidFill>
                  </a:rPr>
                  <a:t>  </a:t>
                </a:r>
                <a:r>
                  <a:rPr lang="ru-RU" sz="3000" dirty="0">
                    <a:solidFill>
                      <a:schemeClr val="tx1"/>
                    </a:solidFill>
                  </a:rPr>
                  <a:t>а</a:t>
                </a:r>
                <a:r>
                  <a:rPr lang="en-US" sz="3000" dirty="0" smtClean="0">
                    <a:solidFill>
                      <a:schemeClr val="tx1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endParaRPr lang="en-US" sz="3000" b="0" i="1" dirty="0" smtClean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sz="3000" b="0" dirty="0" smtClean="0">
                    <a:solidFill>
                      <a:schemeClr val="tx1"/>
                    </a:solidFill>
                  </a:rPr>
                  <a:t>               </a:t>
                </a:r>
                <a:r>
                  <a:rPr lang="ru-RU" sz="3000" b="0" dirty="0" smtClean="0">
                    <a:solidFill>
                      <a:schemeClr val="tx1"/>
                    </a:solidFill>
                  </a:rPr>
                  <a:t>б)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&lt;0</m:t>
                    </m:r>
                  </m:oMath>
                </a14:m>
                <a:endParaRPr lang="ru-RU" sz="3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27584" y="548680"/>
                <a:ext cx="7533456" cy="5433784"/>
              </a:xfrm>
              <a:blipFill rotWithShape="1">
                <a:blip r:embed="rId2" cstate="email"/>
                <a:stretch>
                  <a:fillRect l="-2508" t="-3928" r="-31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121327" y="3840480"/>
            <a:ext cx="5008880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3289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548680"/>
            <a:ext cx="7848872" cy="5256584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3200" dirty="0" smtClean="0"/>
              <a:t>   Когда </a:t>
            </a:r>
            <a:r>
              <a:rPr lang="ru-RU" sz="3200" dirty="0"/>
              <a:t>графики двух линейных функций пересекаются?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200" dirty="0" smtClean="0"/>
              <a:t>   Когда </a:t>
            </a:r>
            <a:r>
              <a:rPr lang="ru-RU" sz="3200" dirty="0"/>
              <a:t>графики двух линейных функций параллельны?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200" dirty="0" smtClean="0"/>
              <a:t>   На </a:t>
            </a:r>
            <a:r>
              <a:rPr lang="ru-RU" sz="3200" dirty="0"/>
              <a:t>что указывает число </a:t>
            </a:r>
            <a:r>
              <a:rPr lang="en-US" sz="3200" dirty="0"/>
              <a:t>b</a:t>
            </a:r>
            <a:r>
              <a:rPr lang="ru-RU" sz="3200" dirty="0"/>
              <a:t>? </a:t>
            </a:r>
            <a:endParaRPr lang="ru-RU" sz="1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491880" y="3442876"/>
            <a:ext cx="5224904" cy="314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768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79512" y="260648"/>
            <a:ext cx="8784976" cy="601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716016" y="1196752"/>
            <a:ext cx="426602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7487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Карточка 2</a:t>
            </a:r>
          </a:p>
          <a:p>
            <a:pPr marL="45720" indent="0" algn="ctr"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ru-RU" dirty="0" smtClean="0"/>
              <a:t>Вариант 1 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smtClean="0"/>
              <a:t>Вариант 2    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smtClean="0"/>
              <a:t>Вариант 3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2507598"/>
              </p:ext>
            </p:extLst>
          </p:nvPr>
        </p:nvGraphicFramePr>
        <p:xfrm>
          <a:off x="3563888" y="1628800"/>
          <a:ext cx="259228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648072"/>
                <a:gridCol w="648072"/>
                <a:gridCol w="64807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0184038"/>
              </p:ext>
            </p:extLst>
          </p:nvPr>
        </p:nvGraphicFramePr>
        <p:xfrm>
          <a:off x="3563889" y="2708920"/>
          <a:ext cx="259228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864096"/>
                <a:gridCol w="864096"/>
              </a:tblGrid>
              <a:tr h="211048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0759237"/>
              </p:ext>
            </p:extLst>
          </p:nvPr>
        </p:nvGraphicFramePr>
        <p:xfrm>
          <a:off x="3491880" y="3717032"/>
          <a:ext cx="268796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987"/>
                <a:gridCol w="895987"/>
                <a:gridCol w="89598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666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27584" y="548680"/>
                <a:ext cx="7533456" cy="5433784"/>
              </a:xfrm>
            </p:spPr>
            <p:txBody>
              <a:bodyPr>
                <a:normAutofit/>
              </a:bodyPr>
              <a:lstStyle/>
              <a:p>
                <a:pPr marL="590550" indent="-590550">
                  <a:lnSpc>
                    <a:spcPct val="90000"/>
                  </a:lnSpc>
                  <a:buFont typeface="Wingdings" panose="05000000000000000000" pitchFamily="2" charset="2"/>
                  <a:buChar char="Ø"/>
                </a:pPr>
                <a:r>
                  <a:rPr lang="ru-RU" sz="3000" dirty="0" smtClean="0">
                    <a:solidFill>
                      <a:schemeClr val="tx1"/>
                    </a:solidFill>
                  </a:rPr>
                  <a:t>Какая функция называется квадратичной?</a:t>
                </a:r>
                <a:endParaRPr lang="ru-RU" sz="3000" dirty="0">
                  <a:solidFill>
                    <a:schemeClr val="tx1"/>
                  </a:solidFill>
                </a:endParaRPr>
              </a:p>
              <a:p>
                <a:pPr marL="590550" indent="-590550">
                  <a:lnSpc>
                    <a:spcPct val="90000"/>
                  </a:lnSpc>
                  <a:buFont typeface="Wingdings" panose="05000000000000000000" pitchFamily="2" charset="2"/>
                  <a:buChar char="Ø"/>
                </a:pPr>
                <a:r>
                  <a:rPr lang="ru-RU" sz="3000" dirty="0">
                    <a:solidFill>
                      <a:schemeClr val="tx1"/>
                    </a:solidFill>
                  </a:rPr>
                  <a:t>Назовите область определения функции.</a:t>
                </a:r>
              </a:p>
              <a:p>
                <a:pPr marL="590550" indent="-590550">
                  <a:lnSpc>
                    <a:spcPct val="90000"/>
                  </a:lnSpc>
                  <a:buFont typeface="Wingdings" panose="05000000000000000000" pitchFamily="2" charset="2"/>
                  <a:buChar char="Ø"/>
                </a:pPr>
                <a:r>
                  <a:rPr lang="ru-RU" sz="3000" dirty="0" smtClean="0">
                    <a:solidFill>
                      <a:schemeClr val="tx1"/>
                    </a:solidFill>
                  </a:rPr>
                  <a:t>Что </a:t>
                </a:r>
                <a:r>
                  <a:rPr lang="ru-RU" sz="3000" dirty="0">
                    <a:solidFill>
                      <a:schemeClr val="tx1"/>
                    </a:solidFill>
                  </a:rPr>
                  <a:t>является графиком </a:t>
                </a:r>
                <a:r>
                  <a:rPr lang="ru-RU" sz="3000" dirty="0" smtClean="0">
                    <a:solidFill>
                      <a:schemeClr val="tx1"/>
                    </a:solidFill>
                  </a:rPr>
                  <a:t>квадратичной </a:t>
                </a:r>
                <a:r>
                  <a:rPr lang="ru-RU" sz="3000" dirty="0">
                    <a:solidFill>
                      <a:schemeClr val="tx1"/>
                    </a:solidFill>
                  </a:rPr>
                  <a:t>функции?</a:t>
                </a:r>
              </a:p>
              <a:p>
                <a:pPr marL="590550" indent="-590550">
                  <a:lnSpc>
                    <a:spcPct val="90000"/>
                  </a:lnSpc>
                  <a:buFont typeface="Wingdings" panose="05000000000000000000" pitchFamily="2" charset="2"/>
                  <a:buChar char="Ø"/>
                </a:pPr>
                <a:r>
                  <a:rPr lang="ru-RU" sz="3000" dirty="0" smtClean="0">
                    <a:solidFill>
                      <a:schemeClr val="tx1"/>
                    </a:solidFill>
                  </a:rPr>
                  <a:t>На что указывает коэффициент а?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ru-RU" sz="3000" dirty="0" smtClean="0">
                    <a:solidFill>
                      <a:schemeClr val="tx1"/>
                    </a:solidFill>
                  </a:rPr>
                  <a:t>      </a:t>
                </a:r>
                <a:r>
                  <a:rPr lang="ru-RU" sz="3000" dirty="0">
                    <a:solidFill>
                      <a:schemeClr val="tx1"/>
                    </a:solidFill>
                  </a:rPr>
                  <a:t>а)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sz="3000" dirty="0">
                    <a:solidFill>
                      <a:schemeClr val="tx1"/>
                    </a:solidFill>
                  </a:rPr>
                  <a:t>     </a:t>
                </a:r>
                <a:r>
                  <a:rPr lang="ru-RU" sz="3000" dirty="0">
                    <a:solidFill>
                      <a:schemeClr val="tx1"/>
                    </a:solidFill>
                  </a:rPr>
                  <a:t>б)</a:t>
                </a:r>
                <a:r>
                  <a:rPr lang="en-US" sz="3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&lt;0</m:t>
                    </m:r>
                  </m:oMath>
                </a14:m>
                <a:endParaRPr lang="en-US" sz="3000" dirty="0" smtClean="0">
                  <a:solidFill>
                    <a:schemeClr val="tx1"/>
                  </a:solidFill>
                </a:endParaRPr>
              </a:p>
              <a:p>
                <a:pPr marL="590550" indent="-590550">
                  <a:lnSpc>
                    <a:spcPct val="90000"/>
                  </a:lnSpc>
                  <a:buFont typeface="Wingdings" panose="05000000000000000000" pitchFamily="2" charset="2"/>
                  <a:buChar char="Ø"/>
                </a:pPr>
                <a:r>
                  <a:rPr lang="ru-RU" sz="3000" dirty="0" smtClean="0">
                    <a:solidFill>
                      <a:schemeClr val="tx1"/>
                    </a:solidFill>
                  </a:rPr>
                  <a:t>На что указывает число с?</a:t>
                </a:r>
                <a:endParaRPr lang="en-US" sz="3000" dirty="0" smtClean="0">
                  <a:solidFill>
                    <a:schemeClr val="tx1"/>
                  </a:solidFill>
                </a:endParaRPr>
              </a:p>
              <a:p>
                <a:pPr marL="590550" indent="-590550">
                  <a:lnSpc>
                    <a:spcPct val="90000"/>
                  </a:lnSpc>
                  <a:buFont typeface="Wingdings" panose="05000000000000000000" pitchFamily="2" charset="2"/>
                  <a:buChar char="Ø"/>
                </a:pPr>
                <a:endParaRPr lang="ru-RU" sz="3000" dirty="0" smtClean="0">
                  <a:solidFill>
                    <a:schemeClr val="tx1"/>
                  </a:solidFill>
                </a:endParaRPr>
              </a:p>
              <a:p>
                <a:pPr marL="45720" indent="0">
                  <a:buNone/>
                </a:pP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27584" y="548680"/>
                <a:ext cx="7533456" cy="5433784"/>
              </a:xfrm>
              <a:blipFill rotWithShape="1">
                <a:blip r:embed="rId2" cstate="email"/>
                <a:stretch>
                  <a:fillRect l="-2508" t="-3928" r="-28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7552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458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52400" y="76200"/>
                <a:ext cx="8763000" cy="762000"/>
              </a:xfrm>
            </p:spPr>
            <p:txBody>
              <a:bodyPr/>
              <a:lstStyle/>
              <a:p>
                <a:pPr marL="0" indent="0" algn="ctr" eaLnBrk="1" hangingPunct="1">
                  <a:buNone/>
                </a:pPr>
                <a:r>
                  <a:rPr lang="ru-RU" sz="4000" dirty="0" smtClean="0">
                    <a:solidFill>
                      <a:srgbClr val="006600"/>
                    </a:solidFill>
                  </a:rPr>
                  <a:t>Функция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6600"/>
                        </a:solidFill>
                        <a:latin typeface="Cambria Math"/>
                      </a:rPr>
                      <m:t>𝒚</m:t>
                    </m:r>
                    <m:r>
                      <a:rPr lang="en-US" sz="4000" b="1" i="1" smtClean="0">
                        <a:solidFill>
                          <a:srgbClr val="006600"/>
                        </a:solidFill>
                        <a:latin typeface="Cambria Math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006600"/>
                        </a:solidFill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4000" b="1" i="1" smtClean="0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r>
                      <a:rPr lang="en-US" sz="4000" b="1" i="1" smtClean="0">
                        <a:solidFill>
                          <a:srgbClr val="006600"/>
                        </a:solidFill>
                        <a:latin typeface="Cambria Math"/>
                      </a:rPr>
                      <m:t>𝒃𝒙</m:t>
                    </m:r>
                    <m:r>
                      <a:rPr lang="en-US" sz="4000" b="1" i="1" smtClean="0">
                        <a:solidFill>
                          <a:srgbClr val="006600"/>
                        </a:solidFill>
                        <a:latin typeface="Cambria Math"/>
                      </a:rPr>
                      <m:t>+с, а≠</m:t>
                    </m:r>
                    <m:r>
                      <a:rPr lang="ru-RU" sz="40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ru-RU" sz="4000" baseline="30000" dirty="0">
                    <a:solidFill>
                      <a:srgbClr val="006600"/>
                    </a:solidFill>
                  </a:rPr>
                  <a:t/>
                </a:r>
                <a:br>
                  <a:rPr lang="ru-RU" sz="4000" baseline="30000" dirty="0">
                    <a:solidFill>
                      <a:srgbClr val="006600"/>
                    </a:solidFill>
                  </a:rPr>
                </a:br>
                <a:endParaRPr lang="ru-RU" sz="4000" b="1" dirty="0" smtClean="0">
                  <a:solidFill>
                    <a:srgbClr val="006600"/>
                  </a:solidFill>
                </a:endParaRPr>
              </a:p>
            </p:txBody>
          </p:sp>
        </mc:Choice>
        <mc:Fallback>
          <p:sp>
            <p:nvSpPr>
              <p:cNvPr id="1945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76200"/>
                <a:ext cx="8763000" cy="762000"/>
              </a:xfrm>
              <a:blipFill rotWithShape="1">
                <a:blip r:embed="rId3" cstate="email"/>
                <a:stretch>
                  <a:fillRect t="-12800" b="-4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1331640" y="1125538"/>
            <a:ext cx="437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990000"/>
                </a:solidFill>
              </a:rPr>
              <a:t>График функции -</a:t>
            </a:r>
            <a:r>
              <a:rPr lang="ru-RU" sz="2400" dirty="0">
                <a:solidFill>
                  <a:srgbClr val="990000"/>
                </a:solidFill>
              </a:rPr>
              <a:t> парабола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48064" y="5383236"/>
            <a:ext cx="2592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</a:rPr>
              <a:t>a&lt;0</a:t>
            </a:r>
            <a:r>
              <a:rPr lang="ru-RU" sz="3600" b="1" dirty="0" smtClean="0">
                <a:solidFill>
                  <a:srgbClr val="006600"/>
                </a:solidFill>
              </a:rPr>
              <a:t>, с</a:t>
            </a:r>
            <a:r>
              <a:rPr lang="en-US" sz="3600" b="1" dirty="0" smtClean="0">
                <a:solidFill>
                  <a:srgbClr val="006600"/>
                </a:solidFill>
              </a:rPr>
              <a:t>&lt;0</a:t>
            </a:r>
            <a:endParaRPr lang="ru-RU" sz="3600" dirty="0"/>
          </a:p>
          <a:p>
            <a:endParaRPr lang="ru-RU" sz="3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115616" y="5383236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</a:rPr>
              <a:t>a&gt;0</a:t>
            </a:r>
            <a:r>
              <a:rPr lang="ru-RU" sz="3600" b="1" dirty="0" smtClean="0">
                <a:solidFill>
                  <a:srgbClr val="006600"/>
                </a:solidFill>
              </a:rPr>
              <a:t>, с</a:t>
            </a:r>
            <a:r>
              <a:rPr lang="en-US" sz="3600" b="1" dirty="0" smtClean="0">
                <a:solidFill>
                  <a:srgbClr val="006600"/>
                </a:solidFill>
              </a:rPr>
              <a:t>&gt;0</a:t>
            </a:r>
            <a:endParaRPr lang="ru-RU" sz="3600" dirty="0"/>
          </a:p>
        </p:txBody>
      </p:sp>
      <p:pic>
        <p:nvPicPr>
          <p:cNvPr id="14" name="Рисунок 13"/>
          <p:cNvPicPr/>
          <p:nvPr/>
        </p:nvPicPr>
        <p:blipFill rotWithShape="1">
          <a:blip r:embed="rId4" cstate="email"/>
          <a:srcRect/>
          <a:stretch/>
        </p:blipFill>
        <p:spPr bwMode="auto">
          <a:xfrm>
            <a:off x="755576" y="1988840"/>
            <a:ext cx="3312368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5" cstate="email"/>
          <a:srcRect/>
          <a:stretch/>
        </p:blipFill>
        <p:spPr bwMode="auto">
          <a:xfrm>
            <a:off x="5004048" y="1965919"/>
            <a:ext cx="3024336" cy="25774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34587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ка 4"/>
          <p:cNvPicPr>
            <a:picLocks noGrp="1"/>
          </p:cNvPicPr>
          <p:nvPr>
            <p:ph type="clipArt" sz="half" idx="1"/>
          </p:nvPr>
        </p:nvPicPr>
        <p:blipFill rotWithShape="1">
          <a:blip r:embed="rId2" cstate="email"/>
          <a:srcRect/>
          <a:stretch/>
        </p:blipFill>
        <p:spPr bwMode="auto">
          <a:xfrm>
            <a:off x="827584" y="332656"/>
            <a:ext cx="7946032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 cstate="email"/>
          <a:srcRect/>
          <a:stretch/>
        </p:blipFill>
        <p:spPr bwMode="auto">
          <a:xfrm>
            <a:off x="4716016" y="3574436"/>
            <a:ext cx="3096344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63667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Карточка </a:t>
            </a:r>
            <a:r>
              <a:rPr lang="en-US" sz="2800" dirty="0" smtClean="0">
                <a:solidFill>
                  <a:srgbClr val="FF0000"/>
                </a:solidFill>
              </a:rPr>
              <a:t>3</a:t>
            </a:r>
            <a:endParaRPr lang="ru-RU" sz="2800" dirty="0" smtClean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ru-RU" dirty="0" smtClean="0"/>
              <a:t>Вариант 1 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smtClean="0"/>
              <a:t>Вариант 2    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smtClean="0"/>
              <a:t>Вариант 3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76505578"/>
              </p:ext>
            </p:extLst>
          </p:nvPr>
        </p:nvGraphicFramePr>
        <p:xfrm>
          <a:off x="3563888" y="1628800"/>
          <a:ext cx="259228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648072"/>
                <a:gridCol w="648072"/>
                <a:gridCol w="64807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414021"/>
              </p:ext>
            </p:extLst>
          </p:nvPr>
        </p:nvGraphicFramePr>
        <p:xfrm>
          <a:off x="3563889" y="2708920"/>
          <a:ext cx="259228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864096"/>
                <a:gridCol w="864096"/>
              </a:tblGrid>
              <a:tr h="211048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4892064"/>
              </p:ext>
            </p:extLst>
          </p:nvPr>
        </p:nvGraphicFramePr>
        <p:xfrm>
          <a:off x="3491880" y="3717032"/>
          <a:ext cx="268796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987"/>
                <a:gridCol w="895987"/>
                <a:gridCol w="89598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472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16632"/>
            <a:ext cx="3888432" cy="1527225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Статистические данные</a:t>
            </a:r>
            <a:endParaRPr lang="ru-RU" sz="3600" dirty="0"/>
          </a:p>
        </p:txBody>
      </p:sp>
      <p:pic>
        <p:nvPicPr>
          <p:cNvPr id="37890" name="Picture 2" descr="C:\Users\Tanti\Desktop\функции в профессиях\3c276c48a7a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71" y="0"/>
            <a:ext cx="4577071" cy="359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C:\Users\Tanti\Desktop\функции в профессиях\Russian_male_and_female_life_expectancy-ru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9" y="2149980"/>
            <a:ext cx="302433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5" descr="C:\Users\Tanti\Desktop\функции в профессиях\38739_90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36" y="3196511"/>
            <a:ext cx="5580112" cy="363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531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340768"/>
            <a:ext cx="7992888" cy="374441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Некоторые свойства функции: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78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97065"/>
            <a:ext cx="8964488" cy="613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9558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116632"/>
            <a:ext cx="9036497" cy="665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7145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7647" y="188640"/>
            <a:ext cx="8962662" cy="596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5306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03" y="70841"/>
            <a:ext cx="9001000" cy="678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7726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8964488" cy="559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6743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216" y="27789"/>
            <a:ext cx="9142783" cy="660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410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AutoShape 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2938" y="1500188"/>
            <a:ext cx="504825" cy="503237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/>
              <a:t>1</a:t>
            </a:r>
          </a:p>
        </p:txBody>
      </p:sp>
      <p:sp>
        <p:nvSpPr>
          <p:cNvPr id="94" name="AutoShape 5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2938" y="2428875"/>
            <a:ext cx="504825" cy="503238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/>
              <a:t>2</a:t>
            </a:r>
          </a:p>
        </p:txBody>
      </p:sp>
      <p:sp>
        <p:nvSpPr>
          <p:cNvPr id="95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2938" y="3357563"/>
            <a:ext cx="504825" cy="504825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/>
              <a:t>3</a:t>
            </a:r>
          </a:p>
        </p:txBody>
      </p:sp>
      <p:sp>
        <p:nvSpPr>
          <p:cNvPr id="96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2938" y="4214813"/>
            <a:ext cx="504825" cy="503237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/>
              <a:t>4</a:t>
            </a:r>
            <a:endParaRPr lang="ru-RU" sz="2000" b="1" dirty="0"/>
          </a:p>
        </p:txBody>
      </p:sp>
      <p:sp>
        <p:nvSpPr>
          <p:cNvPr id="21518" name="TextBox 97"/>
          <p:cNvSpPr txBox="1">
            <a:spLocks noChangeArrowheads="1"/>
          </p:cNvSpPr>
          <p:nvPr/>
        </p:nvSpPr>
        <p:spPr bwMode="auto">
          <a:xfrm>
            <a:off x="1428750" y="1571625"/>
            <a:ext cx="1214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[-</a:t>
            </a:r>
            <a:r>
              <a:rPr lang="ru-RU" sz="2000" dirty="0"/>
              <a:t>6;7</a:t>
            </a:r>
            <a:r>
              <a:rPr lang="en-US" sz="2000" dirty="0"/>
              <a:t>]</a:t>
            </a:r>
            <a:endParaRPr lang="ru-RU" sz="2000" dirty="0"/>
          </a:p>
        </p:txBody>
      </p:sp>
      <p:sp>
        <p:nvSpPr>
          <p:cNvPr id="21519" name="TextBox 98"/>
          <p:cNvSpPr txBox="1">
            <a:spLocks noChangeArrowheads="1"/>
          </p:cNvSpPr>
          <p:nvPr/>
        </p:nvSpPr>
        <p:spPr bwMode="auto">
          <a:xfrm>
            <a:off x="1428750" y="2500313"/>
            <a:ext cx="1847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[-5</a:t>
            </a:r>
            <a:r>
              <a:rPr lang="ru-RU" sz="2000" dirty="0"/>
              <a:t>;</a:t>
            </a:r>
            <a:r>
              <a:rPr lang="en-US" sz="2000" dirty="0"/>
              <a:t>-3] U</a:t>
            </a:r>
            <a:r>
              <a:rPr lang="ru-RU" sz="2000" dirty="0"/>
              <a:t> </a:t>
            </a:r>
            <a:r>
              <a:rPr lang="en-US" sz="2000" dirty="0"/>
              <a:t>[</a:t>
            </a:r>
            <a:r>
              <a:rPr lang="ru-RU" sz="2000" dirty="0"/>
              <a:t>2;6</a:t>
            </a:r>
            <a:r>
              <a:rPr lang="en-US" sz="2000" dirty="0"/>
              <a:t>]</a:t>
            </a:r>
            <a:endParaRPr lang="ru-RU" sz="2000" dirty="0"/>
          </a:p>
        </p:txBody>
      </p:sp>
      <p:sp>
        <p:nvSpPr>
          <p:cNvPr id="21520" name="TextBox 99"/>
          <p:cNvSpPr txBox="1">
            <a:spLocks noChangeArrowheads="1"/>
          </p:cNvSpPr>
          <p:nvPr/>
        </p:nvSpPr>
        <p:spPr bwMode="auto">
          <a:xfrm>
            <a:off x="1500188" y="3429000"/>
            <a:ext cx="1428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[-3</a:t>
            </a:r>
            <a:r>
              <a:rPr lang="ru-RU" sz="2000" dirty="0"/>
              <a:t>;7</a:t>
            </a:r>
            <a:r>
              <a:rPr lang="en-US" sz="2000" dirty="0"/>
              <a:t>]</a:t>
            </a:r>
            <a:endParaRPr lang="ru-RU" sz="2000" dirty="0"/>
          </a:p>
        </p:txBody>
      </p:sp>
      <p:sp>
        <p:nvSpPr>
          <p:cNvPr id="21521" name="TextBox 100"/>
          <p:cNvSpPr txBox="1">
            <a:spLocks noChangeArrowheads="1"/>
          </p:cNvSpPr>
          <p:nvPr/>
        </p:nvSpPr>
        <p:spPr bwMode="auto">
          <a:xfrm>
            <a:off x="1500188" y="428625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[-3</a:t>
            </a:r>
            <a:r>
              <a:rPr lang="ru-RU" sz="2000" dirty="0"/>
              <a:t>;2</a:t>
            </a:r>
            <a:r>
              <a:rPr lang="en-US" sz="2000" dirty="0"/>
              <a:t>]</a:t>
            </a:r>
            <a:endParaRPr lang="ru-RU" sz="2000" dirty="0"/>
          </a:p>
        </p:txBody>
      </p:sp>
      <p:sp>
        <p:nvSpPr>
          <p:cNvPr id="21525" name="AutoShape 7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431800" cy="360363"/>
          </a:xfrm>
          <a:prstGeom prst="actionButtonForwardNext">
            <a:avLst/>
          </a:prstGeom>
          <a:solidFill>
            <a:srgbClr val="00CCFF">
              <a:alpha val="50195"/>
            </a:srgbClr>
          </a:solidFill>
          <a:ln w="222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1527" name="TextBox 47"/>
          <p:cNvSpPr txBox="1">
            <a:spLocks noChangeArrowheads="1"/>
          </p:cNvSpPr>
          <p:nvPr/>
        </p:nvSpPr>
        <p:spPr bwMode="auto">
          <a:xfrm>
            <a:off x="8286750" y="3429000"/>
            <a:ext cx="357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х</a:t>
            </a:r>
          </a:p>
        </p:txBody>
      </p:sp>
      <p:grpSp>
        <p:nvGrpSpPr>
          <p:cNvPr id="21528" name="Группа 77"/>
          <p:cNvGrpSpPr>
            <a:grpSpLocks/>
          </p:cNvGrpSpPr>
          <p:nvPr/>
        </p:nvGrpSpPr>
        <p:grpSpPr bwMode="auto">
          <a:xfrm>
            <a:off x="4556125" y="1500188"/>
            <a:ext cx="4087813" cy="3671887"/>
            <a:chOff x="3771435" y="1500174"/>
            <a:chExt cx="3729523" cy="3671438"/>
          </a:xfrm>
        </p:grpSpPr>
        <p:grpSp>
          <p:nvGrpSpPr>
            <p:cNvPr id="21555" name="Группа 57"/>
            <p:cNvGrpSpPr>
              <a:grpSpLocks noChangeAspect="1"/>
            </p:cNvGrpSpPr>
            <p:nvPr/>
          </p:nvGrpSpPr>
          <p:grpSpPr bwMode="auto">
            <a:xfrm>
              <a:off x="3771435" y="1571612"/>
              <a:ext cx="3664352" cy="3600000"/>
              <a:chOff x="1348000" y="3092451"/>
              <a:chExt cx="2308544" cy="2286000"/>
            </a:xfrm>
          </p:grpSpPr>
          <p:grpSp>
            <p:nvGrpSpPr>
              <p:cNvPr id="21558" name="Группа 55"/>
              <p:cNvGrpSpPr>
                <a:grpSpLocks/>
              </p:cNvGrpSpPr>
              <p:nvPr/>
            </p:nvGrpSpPr>
            <p:grpSpPr bwMode="auto">
              <a:xfrm>
                <a:off x="1357291" y="3092451"/>
                <a:ext cx="2299253" cy="2286000"/>
                <a:chOff x="1357260" y="3092451"/>
                <a:chExt cx="3894399" cy="2286000"/>
              </a:xfrm>
            </p:grpSpPr>
            <p:sp>
              <p:nvSpPr>
                <p:cNvPr id="21576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30924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7" name="Line 25"/>
                <p:cNvSpPr>
                  <a:spLocks noChangeShapeType="1"/>
                </p:cNvSpPr>
                <p:nvPr/>
              </p:nvSpPr>
              <p:spPr bwMode="auto">
                <a:xfrm>
                  <a:off x="1362283" y="3244851"/>
                  <a:ext cx="3889376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8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33972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9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35496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0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37020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1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38544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2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40068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3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41592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4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43116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5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44640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6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46164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7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47688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8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49212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9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50736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90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52260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91" name="Line 25"/>
                <p:cNvSpPr>
                  <a:spLocks noChangeShapeType="1"/>
                </p:cNvSpPr>
                <p:nvPr/>
              </p:nvSpPr>
              <p:spPr bwMode="auto">
                <a:xfrm>
                  <a:off x="1357260" y="53784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559" name="Группа 56"/>
              <p:cNvGrpSpPr>
                <a:grpSpLocks noChangeAspect="1"/>
              </p:cNvGrpSpPr>
              <p:nvPr/>
            </p:nvGrpSpPr>
            <p:grpSpPr bwMode="auto">
              <a:xfrm>
                <a:off x="1348000" y="3106766"/>
                <a:ext cx="2286000" cy="2268000"/>
                <a:chOff x="1357290" y="3106759"/>
                <a:chExt cx="2286000" cy="3465513"/>
              </a:xfrm>
            </p:grpSpPr>
            <p:sp>
              <p:nvSpPr>
                <p:cNvPr id="21560" name="Line 22"/>
                <p:cNvSpPr>
                  <a:spLocks noChangeShapeType="1"/>
                </p:cNvSpPr>
                <p:nvPr/>
              </p:nvSpPr>
              <p:spPr bwMode="auto">
                <a:xfrm>
                  <a:off x="13572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1" name="Line 22"/>
                <p:cNvSpPr>
                  <a:spLocks noChangeShapeType="1"/>
                </p:cNvSpPr>
                <p:nvPr/>
              </p:nvSpPr>
              <p:spPr bwMode="auto">
                <a:xfrm>
                  <a:off x="15096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2" name="Line 22"/>
                <p:cNvSpPr>
                  <a:spLocks noChangeShapeType="1"/>
                </p:cNvSpPr>
                <p:nvPr/>
              </p:nvSpPr>
              <p:spPr bwMode="auto">
                <a:xfrm>
                  <a:off x="16620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3" name="Line 22"/>
                <p:cNvSpPr>
                  <a:spLocks noChangeShapeType="1"/>
                </p:cNvSpPr>
                <p:nvPr/>
              </p:nvSpPr>
              <p:spPr bwMode="auto">
                <a:xfrm>
                  <a:off x="18144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4" name="Line 22"/>
                <p:cNvSpPr>
                  <a:spLocks noChangeShapeType="1"/>
                </p:cNvSpPr>
                <p:nvPr/>
              </p:nvSpPr>
              <p:spPr bwMode="auto">
                <a:xfrm>
                  <a:off x="19668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5" name="Line 22"/>
                <p:cNvSpPr>
                  <a:spLocks noChangeShapeType="1"/>
                </p:cNvSpPr>
                <p:nvPr/>
              </p:nvSpPr>
              <p:spPr bwMode="auto">
                <a:xfrm>
                  <a:off x="21192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6" name="Line 22"/>
                <p:cNvSpPr>
                  <a:spLocks noChangeShapeType="1"/>
                </p:cNvSpPr>
                <p:nvPr/>
              </p:nvSpPr>
              <p:spPr bwMode="auto">
                <a:xfrm>
                  <a:off x="22716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7" name="Line 22"/>
                <p:cNvSpPr>
                  <a:spLocks noChangeShapeType="1"/>
                </p:cNvSpPr>
                <p:nvPr/>
              </p:nvSpPr>
              <p:spPr bwMode="auto">
                <a:xfrm>
                  <a:off x="24240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8" name="Line 22"/>
                <p:cNvSpPr>
                  <a:spLocks noChangeShapeType="1"/>
                </p:cNvSpPr>
                <p:nvPr/>
              </p:nvSpPr>
              <p:spPr bwMode="auto">
                <a:xfrm>
                  <a:off x="25764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9" name="Line 22"/>
                <p:cNvSpPr>
                  <a:spLocks noChangeShapeType="1"/>
                </p:cNvSpPr>
                <p:nvPr/>
              </p:nvSpPr>
              <p:spPr bwMode="auto">
                <a:xfrm>
                  <a:off x="27288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0" name="Line 22"/>
                <p:cNvSpPr>
                  <a:spLocks noChangeShapeType="1"/>
                </p:cNvSpPr>
                <p:nvPr/>
              </p:nvSpPr>
              <p:spPr bwMode="auto">
                <a:xfrm>
                  <a:off x="28812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1" name="Line 22"/>
                <p:cNvSpPr>
                  <a:spLocks noChangeShapeType="1"/>
                </p:cNvSpPr>
                <p:nvPr/>
              </p:nvSpPr>
              <p:spPr bwMode="auto">
                <a:xfrm>
                  <a:off x="30336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2" name="Line 22"/>
                <p:cNvSpPr>
                  <a:spLocks noChangeShapeType="1"/>
                </p:cNvSpPr>
                <p:nvPr/>
              </p:nvSpPr>
              <p:spPr bwMode="auto">
                <a:xfrm>
                  <a:off x="31860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3" name="Line 22"/>
                <p:cNvSpPr>
                  <a:spLocks noChangeShapeType="1"/>
                </p:cNvSpPr>
                <p:nvPr/>
              </p:nvSpPr>
              <p:spPr bwMode="auto">
                <a:xfrm>
                  <a:off x="33384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4" name="Line 22"/>
                <p:cNvSpPr>
                  <a:spLocks noChangeShapeType="1"/>
                </p:cNvSpPr>
                <p:nvPr/>
              </p:nvSpPr>
              <p:spPr bwMode="auto">
                <a:xfrm>
                  <a:off x="34908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5" name="Line 22"/>
                <p:cNvSpPr>
                  <a:spLocks noChangeShapeType="1"/>
                </p:cNvSpPr>
                <p:nvPr/>
              </p:nvSpPr>
              <p:spPr bwMode="auto">
                <a:xfrm>
                  <a:off x="36432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1556" name="Line 6"/>
            <p:cNvSpPr>
              <a:spLocks noChangeShapeType="1"/>
            </p:cNvSpPr>
            <p:nvPr/>
          </p:nvSpPr>
          <p:spPr bwMode="auto">
            <a:xfrm>
              <a:off x="3792958" y="3500438"/>
              <a:ext cx="3708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7" name="Line 25"/>
            <p:cNvSpPr>
              <a:spLocks noChangeShapeType="1"/>
            </p:cNvSpPr>
            <p:nvPr/>
          </p:nvSpPr>
          <p:spPr bwMode="auto">
            <a:xfrm flipV="1">
              <a:off x="5480641" y="1500174"/>
              <a:ext cx="0" cy="363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29" name="Text Box 42"/>
          <p:cNvSpPr txBox="1">
            <a:spLocks noChangeArrowheads="1"/>
          </p:cNvSpPr>
          <p:nvPr/>
        </p:nvSpPr>
        <p:spPr bwMode="auto">
          <a:xfrm>
            <a:off x="6138863" y="3457575"/>
            <a:ext cx="361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0</a:t>
            </a:r>
          </a:p>
        </p:txBody>
      </p:sp>
      <p:sp>
        <p:nvSpPr>
          <p:cNvPr id="21530" name="Text Box 45"/>
          <p:cNvSpPr txBox="1">
            <a:spLocks noChangeArrowheads="1"/>
          </p:cNvSpPr>
          <p:nvPr/>
        </p:nvSpPr>
        <p:spPr bwMode="auto">
          <a:xfrm>
            <a:off x="6713538" y="3457575"/>
            <a:ext cx="287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</a:t>
            </a:r>
          </a:p>
        </p:txBody>
      </p:sp>
      <p:sp>
        <p:nvSpPr>
          <p:cNvPr id="21531" name="TextBox 54"/>
          <p:cNvSpPr txBox="1">
            <a:spLocks noChangeArrowheads="1"/>
          </p:cNvSpPr>
          <p:nvPr/>
        </p:nvSpPr>
        <p:spPr bwMode="auto">
          <a:xfrm>
            <a:off x="7929588" y="3429000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6</a:t>
            </a:r>
          </a:p>
        </p:txBody>
      </p:sp>
      <p:sp>
        <p:nvSpPr>
          <p:cNvPr id="21532" name="Text Box 48"/>
          <p:cNvSpPr txBox="1">
            <a:spLocks noChangeArrowheads="1"/>
          </p:cNvSpPr>
          <p:nvPr/>
        </p:nvSpPr>
        <p:spPr bwMode="auto">
          <a:xfrm>
            <a:off x="4786313" y="3487738"/>
            <a:ext cx="576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-5</a:t>
            </a:r>
            <a:endParaRPr lang="ru-RU"/>
          </a:p>
        </p:txBody>
      </p:sp>
      <p:sp>
        <p:nvSpPr>
          <p:cNvPr id="21533" name="Freeform 50"/>
          <p:cNvSpPr>
            <a:spLocks/>
          </p:cNvSpPr>
          <p:nvPr/>
        </p:nvSpPr>
        <p:spPr bwMode="auto">
          <a:xfrm>
            <a:off x="6929438" y="1785938"/>
            <a:ext cx="1071562" cy="2232000"/>
          </a:xfrm>
          <a:custGeom>
            <a:avLst/>
            <a:gdLst>
              <a:gd name="T0" fmla="*/ 0 w 980"/>
              <a:gd name="T1" fmla="*/ 0 h 1565"/>
              <a:gd name="T2" fmla="*/ 2147483647 w 980"/>
              <a:gd name="T3" fmla="*/ 2147483647 h 1565"/>
              <a:gd name="T4" fmla="*/ 0 60000 65536"/>
              <a:gd name="T5" fmla="*/ 0 60000 65536"/>
              <a:gd name="T6" fmla="*/ 0 w 980"/>
              <a:gd name="T7" fmla="*/ 0 h 1565"/>
              <a:gd name="T8" fmla="*/ 980 w 980"/>
              <a:gd name="T9" fmla="*/ 1565 h 15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80" h="1565">
                <a:moveTo>
                  <a:pt x="0" y="0"/>
                </a:moveTo>
                <a:lnTo>
                  <a:pt x="980" y="1565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34" name="Line 52"/>
          <p:cNvSpPr>
            <a:spLocks noChangeShapeType="1"/>
          </p:cNvSpPr>
          <p:nvPr/>
        </p:nvSpPr>
        <p:spPr bwMode="auto">
          <a:xfrm flipH="1" flipV="1">
            <a:off x="5143500" y="2786063"/>
            <a:ext cx="500063" cy="21431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35" name="TextBox 96"/>
          <p:cNvSpPr txBox="1">
            <a:spLocks noChangeArrowheads="1"/>
          </p:cNvSpPr>
          <p:nvPr/>
        </p:nvSpPr>
        <p:spPr bwMode="auto">
          <a:xfrm>
            <a:off x="6143638" y="1714488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21536" name="TextBox 101"/>
          <p:cNvSpPr txBox="1">
            <a:spLocks noChangeArrowheads="1"/>
          </p:cNvSpPr>
          <p:nvPr/>
        </p:nvSpPr>
        <p:spPr bwMode="auto">
          <a:xfrm>
            <a:off x="5286375" y="345757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-3</a:t>
            </a:r>
          </a:p>
        </p:txBody>
      </p:sp>
      <p:sp>
        <p:nvSpPr>
          <p:cNvPr id="21537" name="TextBox 102"/>
          <p:cNvSpPr txBox="1">
            <a:spLocks noChangeArrowheads="1"/>
          </p:cNvSpPr>
          <p:nvPr/>
        </p:nvSpPr>
        <p:spPr bwMode="auto">
          <a:xfrm>
            <a:off x="6000750" y="471487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-6</a:t>
            </a: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 rot="16200000" flipV="1">
            <a:off x="6137275" y="2708276"/>
            <a:ext cx="1584325" cy="0"/>
          </a:xfrm>
          <a:prstGeom prst="line">
            <a:avLst/>
          </a:prstGeom>
          <a:ln w="19050" cmpd="sng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rot="16200000" flipH="1" flipV="1">
            <a:off x="4928907" y="4179094"/>
            <a:ext cx="1357312" cy="0"/>
          </a:xfrm>
          <a:prstGeom prst="line">
            <a:avLst/>
          </a:prstGeom>
          <a:ln w="19050" cmpd="sng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Freeform 74"/>
          <p:cNvSpPr>
            <a:spLocks/>
          </p:cNvSpPr>
          <p:nvPr/>
        </p:nvSpPr>
        <p:spPr bwMode="auto">
          <a:xfrm>
            <a:off x="5643563" y="1785938"/>
            <a:ext cx="1285875" cy="3143250"/>
          </a:xfrm>
          <a:custGeom>
            <a:avLst/>
            <a:gdLst>
              <a:gd name="T0" fmla="*/ 0 w 726"/>
              <a:gd name="T1" fmla="*/ 2147483647 h 907"/>
              <a:gd name="T2" fmla="*/ 505072623 w 726"/>
              <a:gd name="T3" fmla="*/ 2147483647 h 907"/>
              <a:gd name="T4" fmla="*/ 586637099 w 726"/>
              <a:gd name="T5" fmla="*/ 2147483647 h 907"/>
              <a:gd name="T6" fmla="*/ 890934179 w 726"/>
              <a:gd name="T7" fmla="*/ 2147483647 h 907"/>
              <a:gd name="T8" fmla="*/ 1662659284 w 726"/>
              <a:gd name="T9" fmla="*/ 1573323127 h 907"/>
              <a:gd name="T10" fmla="*/ 2147483647 w 726"/>
              <a:gd name="T11" fmla="*/ 0 h 9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26"/>
              <a:gd name="T19" fmla="*/ 0 h 907"/>
              <a:gd name="T20" fmla="*/ 726 w 726"/>
              <a:gd name="T21" fmla="*/ 907 h 9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26" h="907">
                <a:moveTo>
                  <a:pt x="0" y="907"/>
                </a:moveTo>
                <a:cubicBezTo>
                  <a:pt x="27" y="816"/>
                  <a:pt x="161" y="363"/>
                  <a:pt x="161" y="363"/>
                </a:cubicBezTo>
                <a:cubicBezTo>
                  <a:pt x="161" y="363"/>
                  <a:pt x="187" y="292"/>
                  <a:pt x="187" y="292"/>
                </a:cubicBezTo>
                <a:cubicBezTo>
                  <a:pt x="187" y="292"/>
                  <a:pt x="227" y="222"/>
                  <a:pt x="284" y="195"/>
                </a:cubicBezTo>
                <a:cubicBezTo>
                  <a:pt x="341" y="168"/>
                  <a:pt x="456" y="163"/>
                  <a:pt x="530" y="131"/>
                </a:cubicBezTo>
                <a:cubicBezTo>
                  <a:pt x="604" y="99"/>
                  <a:pt x="685" y="27"/>
                  <a:pt x="726" y="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48" name="Line 22"/>
          <p:cNvSpPr>
            <a:spLocks noChangeShapeType="1"/>
          </p:cNvSpPr>
          <p:nvPr/>
        </p:nvSpPr>
        <p:spPr bwMode="auto">
          <a:xfrm rot="-5400000">
            <a:off x="6411913" y="4875213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49" name="Line 22"/>
          <p:cNvSpPr>
            <a:spLocks noChangeShapeType="1"/>
          </p:cNvSpPr>
          <p:nvPr/>
        </p:nvSpPr>
        <p:spPr bwMode="auto">
          <a:xfrm rot="10800000">
            <a:off x="5108063" y="3428950"/>
            <a:ext cx="0" cy="10800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50" name="Line 22"/>
          <p:cNvSpPr>
            <a:spLocks noChangeShapeType="1"/>
          </p:cNvSpPr>
          <p:nvPr/>
        </p:nvSpPr>
        <p:spPr bwMode="auto">
          <a:xfrm rot="10800000">
            <a:off x="8001000" y="3429000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51" name="Line 22"/>
          <p:cNvSpPr>
            <a:spLocks noChangeShapeType="1"/>
          </p:cNvSpPr>
          <p:nvPr/>
        </p:nvSpPr>
        <p:spPr bwMode="auto">
          <a:xfrm>
            <a:off x="5607563" y="3429000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52" name="Line 22"/>
          <p:cNvSpPr>
            <a:spLocks noChangeShapeType="1"/>
          </p:cNvSpPr>
          <p:nvPr/>
        </p:nvSpPr>
        <p:spPr bwMode="auto">
          <a:xfrm rot="10800000">
            <a:off x="6929438" y="3429000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53" name="Line 25"/>
          <p:cNvSpPr>
            <a:spLocks noChangeShapeType="1"/>
          </p:cNvSpPr>
          <p:nvPr/>
        </p:nvSpPr>
        <p:spPr bwMode="auto">
          <a:xfrm>
            <a:off x="6392863" y="1811338"/>
            <a:ext cx="10795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0" name="Овал 79"/>
          <p:cNvSpPr/>
          <p:nvPr/>
        </p:nvSpPr>
        <p:spPr bwMode="auto">
          <a:xfrm>
            <a:off x="7929586" y="3929066"/>
            <a:ext cx="108000" cy="108000"/>
          </a:xfrm>
          <a:prstGeom prst="ellipse">
            <a:avLst/>
          </a:prstGeom>
          <a:solidFill>
            <a:srgbClr val="E0F9FC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Овал 78"/>
          <p:cNvSpPr/>
          <p:nvPr/>
        </p:nvSpPr>
        <p:spPr bwMode="auto">
          <a:xfrm>
            <a:off x="5072066" y="2714620"/>
            <a:ext cx="108000" cy="108000"/>
          </a:xfrm>
          <a:prstGeom prst="ellipse">
            <a:avLst/>
          </a:prstGeom>
          <a:solidFill>
            <a:srgbClr val="E0F9FC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Line 25"/>
          <p:cNvSpPr>
            <a:spLocks noChangeShapeType="1"/>
          </p:cNvSpPr>
          <p:nvPr/>
        </p:nvSpPr>
        <p:spPr bwMode="auto">
          <a:xfrm>
            <a:off x="6357950" y="2786058"/>
            <a:ext cx="10795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" name="Line 25"/>
          <p:cNvSpPr>
            <a:spLocks noChangeShapeType="1"/>
          </p:cNvSpPr>
          <p:nvPr/>
        </p:nvSpPr>
        <p:spPr bwMode="auto">
          <a:xfrm rot="10800000">
            <a:off x="6357950" y="3965066"/>
            <a:ext cx="10795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3" name="TextBox 102"/>
          <p:cNvSpPr txBox="1">
            <a:spLocks noChangeArrowheads="1"/>
          </p:cNvSpPr>
          <p:nvPr/>
        </p:nvSpPr>
        <p:spPr bwMode="auto">
          <a:xfrm>
            <a:off x="6072198" y="3929066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-2</a:t>
            </a:r>
            <a:endParaRPr lang="ru-RU" dirty="0"/>
          </a:p>
        </p:txBody>
      </p:sp>
      <p:sp>
        <p:nvSpPr>
          <p:cNvPr id="84" name="TextBox 102"/>
          <p:cNvSpPr txBox="1">
            <a:spLocks noChangeArrowheads="1"/>
          </p:cNvSpPr>
          <p:nvPr/>
        </p:nvSpPr>
        <p:spPr bwMode="auto">
          <a:xfrm>
            <a:off x="6143636" y="2714620"/>
            <a:ext cx="35719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132" name="TextBox 87"/>
          <p:cNvSpPr txBox="1">
            <a:spLocks noChangeArrowheads="1"/>
          </p:cNvSpPr>
          <p:nvPr/>
        </p:nvSpPr>
        <p:spPr bwMode="auto">
          <a:xfrm>
            <a:off x="357188" y="214313"/>
            <a:ext cx="85359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</a:rPr>
              <a:t>4</a:t>
            </a:r>
            <a:r>
              <a:rPr lang="ru-RU" sz="2000" b="1" dirty="0" smtClean="0">
                <a:solidFill>
                  <a:srgbClr val="C00000"/>
                </a:solidFill>
              </a:rPr>
              <a:t>  </a:t>
            </a:r>
            <a:r>
              <a:rPr lang="ru-RU" sz="2000" dirty="0">
                <a:latin typeface="+mn-lt"/>
              </a:rPr>
              <a:t>На рисунке изображен график функции </a:t>
            </a:r>
            <a:r>
              <a:rPr lang="en-US" sz="2000" i="1" dirty="0" smtClean="0">
                <a:latin typeface="+mn-lt"/>
              </a:rPr>
              <a:t>y</a:t>
            </a:r>
            <a:r>
              <a:rPr lang="ru-RU" sz="2000" i="1" dirty="0" smtClean="0">
                <a:latin typeface="+mn-lt"/>
              </a:rPr>
              <a:t> </a:t>
            </a:r>
            <a:r>
              <a:rPr lang="en-US" sz="2000" i="1" dirty="0" smtClean="0">
                <a:latin typeface="+mn-lt"/>
              </a:rPr>
              <a:t>=</a:t>
            </a:r>
            <a:r>
              <a:rPr lang="ru-RU" sz="2000" i="1" dirty="0" smtClean="0">
                <a:latin typeface="+mn-lt"/>
              </a:rPr>
              <a:t> </a:t>
            </a:r>
            <a:r>
              <a:rPr lang="en-US" sz="2000" i="1" dirty="0" smtClean="0">
                <a:latin typeface="+mn-lt"/>
              </a:rPr>
              <a:t>f(x)</a:t>
            </a:r>
            <a:r>
              <a:rPr lang="ru-RU" sz="2000" i="1" dirty="0" smtClean="0">
                <a:latin typeface="+mn-lt"/>
              </a:rPr>
              <a:t>,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заданной на промежутке </a:t>
            </a:r>
            <a:r>
              <a:rPr lang="en-US" sz="2000" dirty="0" smtClean="0">
                <a:latin typeface="+mn-lt"/>
              </a:rPr>
              <a:t>(-</a:t>
            </a:r>
            <a:r>
              <a:rPr lang="en-US" sz="2000" dirty="0">
                <a:latin typeface="+mn-lt"/>
              </a:rPr>
              <a:t>5</a:t>
            </a:r>
            <a:r>
              <a:rPr lang="ru-RU" sz="2000" dirty="0" smtClean="0">
                <a:latin typeface="+mn-lt"/>
              </a:rPr>
              <a:t>;6</a:t>
            </a:r>
            <a:r>
              <a:rPr lang="en-US" sz="2000" dirty="0" smtClean="0">
                <a:latin typeface="+mn-lt"/>
              </a:rPr>
              <a:t>)</a:t>
            </a:r>
            <a:r>
              <a:rPr lang="ru-RU" sz="2000" dirty="0" smtClean="0">
                <a:latin typeface="+mn-lt"/>
              </a:rPr>
              <a:t>. </a:t>
            </a:r>
            <a:r>
              <a:rPr lang="ru-RU" sz="2000" dirty="0">
                <a:latin typeface="+mn-lt"/>
              </a:rPr>
              <a:t>Укажите промежутки, где функция возрастает.</a:t>
            </a:r>
          </a:p>
        </p:txBody>
      </p:sp>
      <p:sp>
        <p:nvSpPr>
          <p:cNvPr id="21526" name="Text Box 44"/>
          <p:cNvSpPr txBox="1">
            <a:spLocks noChangeArrowheads="1"/>
          </p:cNvSpPr>
          <p:nvPr/>
        </p:nvSpPr>
        <p:spPr bwMode="auto">
          <a:xfrm>
            <a:off x="6143625" y="1357298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у</a:t>
            </a:r>
          </a:p>
        </p:txBody>
      </p:sp>
    </p:spTree>
    <p:extLst>
      <p:ext uri="{BB962C8B-B14F-4D97-AF65-F5344CB8AC3E}">
        <p14:creationId xmlns:p14="http://schemas.microsoft.com/office/powerpoint/2010/main" xmlns="" val="774891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AutoShape 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2938" y="1500188"/>
            <a:ext cx="504825" cy="503237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/>
              <a:t>1</a:t>
            </a:r>
          </a:p>
        </p:txBody>
      </p:sp>
      <p:sp>
        <p:nvSpPr>
          <p:cNvPr id="94" name="AutoShape 5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2938" y="2428875"/>
            <a:ext cx="504825" cy="503238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/>
              <a:t>2</a:t>
            </a:r>
          </a:p>
        </p:txBody>
      </p:sp>
      <p:sp>
        <p:nvSpPr>
          <p:cNvPr id="95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2938" y="3357563"/>
            <a:ext cx="504825" cy="504825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/>
              <a:t>3</a:t>
            </a:r>
          </a:p>
        </p:txBody>
      </p:sp>
      <p:sp>
        <p:nvSpPr>
          <p:cNvPr id="96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2938" y="4214813"/>
            <a:ext cx="504825" cy="503237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/>
              <a:t>4</a:t>
            </a:r>
            <a:endParaRPr lang="ru-RU" sz="2000" b="1" dirty="0"/>
          </a:p>
        </p:txBody>
      </p:sp>
      <p:sp>
        <p:nvSpPr>
          <p:cNvPr id="21518" name="TextBox 97"/>
          <p:cNvSpPr txBox="1">
            <a:spLocks noChangeArrowheads="1"/>
          </p:cNvSpPr>
          <p:nvPr/>
        </p:nvSpPr>
        <p:spPr bwMode="auto">
          <a:xfrm>
            <a:off x="1428750" y="1571625"/>
            <a:ext cx="1214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[-</a:t>
            </a:r>
            <a:r>
              <a:rPr lang="ru-RU" sz="2000" dirty="0"/>
              <a:t>6;7</a:t>
            </a:r>
            <a:r>
              <a:rPr lang="en-US" sz="2000" dirty="0"/>
              <a:t>]</a:t>
            </a:r>
            <a:endParaRPr lang="ru-RU" sz="2000" dirty="0"/>
          </a:p>
        </p:txBody>
      </p:sp>
      <p:sp>
        <p:nvSpPr>
          <p:cNvPr id="21519" name="TextBox 98"/>
          <p:cNvSpPr txBox="1">
            <a:spLocks noChangeArrowheads="1"/>
          </p:cNvSpPr>
          <p:nvPr/>
        </p:nvSpPr>
        <p:spPr bwMode="auto">
          <a:xfrm>
            <a:off x="1428750" y="2500313"/>
            <a:ext cx="1847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[-5</a:t>
            </a:r>
            <a:r>
              <a:rPr lang="ru-RU" sz="2000" dirty="0"/>
              <a:t>;</a:t>
            </a:r>
            <a:r>
              <a:rPr lang="en-US" sz="2000" dirty="0"/>
              <a:t>-3] U</a:t>
            </a:r>
            <a:r>
              <a:rPr lang="ru-RU" sz="2000" dirty="0"/>
              <a:t> </a:t>
            </a:r>
            <a:r>
              <a:rPr lang="en-US" sz="2000" dirty="0"/>
              <a:t>[</a:t>
            </a:r>
            <a:r>
              <a:rPr lang="ru-RU" sz="2000" dirty="0"/>
              <a:t>2;6</a:t>
            </a:r>
            <a:r>
              <a:rPr lang="en-US" sz="2000" dirty="0"/>
              <a:t>]</a:t>
            </a:r>
            <a:endParaRPr lang="ru-RU" sz="2000" dirty="0"/>
          </a:p>
        </p:txBody>
      </p:sp>
      <p:sp>
        <p:nvSpPr>
          <p:cNvPr id="21520" name="TextBox 99"/>
          <p:cNvSpPr txBox="1">
            <a:spLocks noChangeArrowheads="1"/>
          </p:cNvSpPr>
          <p:nvPr/>
        </p:nvSpPr>
        <p:spPr bwMode="auto">
          <a:xfrm>
            <a:off x="1500188" y="3429000"/>
            <a:ext cx="1428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[-3</a:t>
            </a:r>
            <a:r>
              <a:rPr lang="ru-RU" sz="2000" dirty="0"/>
              <a:t>;7</a:t>
            </a:r>
            <a:r>
              <a:rPr lang="en-US" sz="2000" dirty="0"/>
              <a:t>]</a:t>
            </a:r>
            <a:endParaRPr lang="ru-RU" sz="2000" dirty="0"/>
          </a:p>
        </p:txBody>
      </p:sp>
      <p:sp>
        <p:nvSpPr>
          <p:cNvPr id="21521" name="TextBox 100"/>
          <p:cNvSpPr txBox="1">
            <a:spLocks noChangeArrowheads="1"/>
          </p:cNvSpPr>
          <p:nvPr/>
        </p:nvSpPr>
        <p:spPr bwMode="auto">
          <a:xfrm>
            <a:off x="1500188" y="428625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[-3</a:t>
            </a:r>
            <a:r>
              <a:rPr lang="ru-RU" sz="2000" dirty="0"/>
              <a:t>;2</a:t>
            </a:r>
            <a:r>
              <a:rPr lang="en-US" sz="2000" dirty="0"/>
              <a:t>]</a:t>
            </a:r>
            <a:endParaRPr lang="ru-RU" sz="2000" dirty="0"/>
          </a:p>
        </p:txBody>
      </p:sp>
      <p:sp>
        <p:nvSpPr>
          <p:cNvPr id="21525" name="AutoShape 7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431800" cy="360363"/>
          </a:xfrm>
          <a:prstGeom prst="actionButtonForwardNext">
            <a:avLst/>
          </a:prstGeom>
          <a:solidFill>
            <a:srgbClr val="00CCFF">
              <a:alpha val="50195"/>
            </a:srgbClr>
          </a:solidFill>
          <a:ln w="222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1527" name="TextBox 47"/>
          <p:cNvSpPr txBox="1">
            <a:spLocks noChangeArrowheads="1"/>
          </p:cNvSpPr>
          <p:nvPr/>
        </p:nvSpPr>
        <p:spPr bwMode="auto">
          <a:xfrm>
            <a:off x="8286750" y="3429000"/>
            <a:ext cx="357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х</a:t>
            </a:r>
          </a:p>
        </p:txBody>
      </p:sp>
      <p:grpSp>
        <p:nvGrpSpPr>
          <p:cNvPr id="21528" name="Группа 77"/>
          <p:cNvGrpSpPr>
            <a:grpSpLocks/>
          </p:cNvGrpSpPr>
          <p:nvPr/>
        </p:nvGrpSpPr>
        <p:grpSpPr bwMode="auto">
          <a:xfrm>
            <a:off x="4556125" y="1500188"/>
            <a:ext cx="4087813" cy="3671887"/>
            <a:chOff x="3771435" y="1500174"/>
            <a:chExt cx="3729523" cy="3671438"/>
          </a:xfrm>
        </p:grpSpPr>
        <p:grpSp>
          <p:nvGrpSpPr>
            <p:cNvPr id="21555" name="Группа 57"/>
            <p:cNvGrpSpPr>
              <a:grpSpLocks noChangeAspect="1"/>
            </p:cNvGrpSpPr>
            <p:nvPr/>
          </p:nvGrpSpPr>
          <p:grpSpPr bwMode="auto">
            <a:xfrm>
              <a:off x="3771435" y="1571612"/>
              <a:ext cx="3664352" cy="3600000"/>
              <a:chOff x="1348000" y="3092451"/>
              <a:chExt cx="2308544" cy="2286000"/>
            </a:xfrm>
          </p:grpSpPr>
          <p:grpSp>
            <p:nvGrpSpPr>
              <p:cNvPr id="21558" name="Группа 55"/>
              <p:cNvGrpSpPr>
                <a:grpSpLocks/>
              </p:cNvGrpSpPr>
              <p:nvPr/>
            </p:nvGrpSpPr>
            <p:grpSpPr bwMode="auto">
              <a:xfrm>
                <a:off x="1357291" y="3092451"/>
                <a:ext cx="2299253" cy="2286000"/>
                <a:chOff x="1357260" y="3092451"/>
                <a:chExt cx="3894399" cy="2286000"/>
              </a:xfrm>
            </p:grpSpPr>
            <p:sp>
              <p:nvSpPr>
                <p:cNvPr id="21576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30924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7" name="Line 25"/>
                <p:cNvSpPr>
                  <a:spLocks noChangeShapeType="1"/>
                </p:cNvSpPr>
                <p:nvPr/>
              </p:nvSpPr>
              <p:spPr bwMode="auto">
                <a:xfrm>
                  <a:off x="1362283" y="3244851"/>
                  <a:ext cx="3889376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8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33972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9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35496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0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37020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1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38544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2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40068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3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41592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4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43116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5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44640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6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46164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7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47688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8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49212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9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50736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90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52260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91" name="Line 25"/>
                <p:cNvSpPr>
                  <a:spLocks noChangeShapeType="1"/>
                </p:cNvSpPr>
                <p:nvPr/>
              </p:nvSpPr>
              <p:spPr bwMode="auto">
                <a:xfrm>
                  <a:off x="1357260" y="53784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559" name="Группа 56"/>
              <p:cNvGrpSpPr>
                <a:grpSpLocks noChangeAspect="1"/>
              </p:cNvGrpSpPr>
              <p:nvPr/>
            </p:nvGrpSpPr>
            <p:grpSpPr bwMode="auto">
              <a:xfrm>
                <a:off x="1348000" y="3106766"/>
                <a:ext cx="2286000" cy="2268000"/>
                <a:chOff x="1357290" y="3106759"/>
                <a:chExt cx="2286000" cy="3465513"/>
              </a:xfrm>
            </p:grpSpPr>
            <p:sp>
              <p:nvSpPr>
                <p:cNvPr id="21560" name="Line 22"/>
                <p:cNvSpPr>
                  <a:spLocks noChangeShapeType="1"/>
                </p:cNvSpPr>
                <p:nvPr/>
              </p:nvSpPr>
              <p:spPr bwMode="auto">
                <a:xfrm>
                  <a:off x="13572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1" name="Line 22"/>
                <p:cNvSpPr>
                  <a:spLocks noChangeShapeType="1"/>
                </p:cNvSpPr>
                <p:nvPr/>
              </p:nvSpPr>
              <p:spPr bwMode="auto">
                <a:xfrm>
                  <a:off x="15096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2" name="Line 22"/>
                <p:cNvSpPr>
                  <a:spLocks noChangeShapeType="1"/>
                </p:cNvSpPr>
                <p:nvPr/>
              </p:nvSpPr>
              <p:spPr bwMode="auto">
                <a:xfrm>
                  <a:off x="16620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3" name="Line 22"/>
                <p:cNvSpPr>
                  <a:spLocks noChangeShapeType="1"/>
                </p:cNvSpPr>
                <p:nvPr/>
              </p:nvSpPr>
              <p:spPr bwMode="auto">
                <a:xfrm>
                  <a:off x="18144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4" name="Line 22"/>
                <p:cNvSpPr>
                  <a:spLocks noChangeShapeType="1"/>
                </p:cNvSpPr>
                <p:nvPr/>
              </p:nvSpPr>
              <p:spPr bwMode="auto">
                <a:xfrm>
                  <a:off x="19668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5" name="Line 22"/>
                <p:cNvSpPr>
                  <a:spLocks noChangeShapeType="1"/>
                </p:cNvSpPr>
                <p:nvPr/>
              </p:nvSpPr>
              <p:spPr bwMode="auto">
                <a:xfrm>
                  <a:off x="21192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6" name="Line 22"/>
                <p:cNvSpPr>
                  <a:spLocks noChangeShapeType="1"/>
                </p:cNvSpPr>
                <p:nvPr/>
              </p:nvSpPr>
              <p:spPr bwMode="auto">
                <a:xfrm>
                  <a:off x="22716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7" name="Line 22"/>
                <p:cNvSpPr>
                  <a:spLocks noChangeShapeType="1"/>
                </p:cNvSpPr>
                <p:nvPr/>
              </p:nvSpPr>
              <p:spPr bwMode="auto">
                <a:xfrm>
                  <a:off x="24240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8" name="Line 22"/>
                <p:cNvSpPr>
                  <a:spLocks noChangeShapeType="1"/>
                </p:cNvSpPr>
                <p:nvPr/>
              </p:nvSpPr>
              <p:spPr bwMode="auto">
                <a:xfrm>
                  <a:off x="25764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9" name="Line 22"/>
                <p:cNvSpPr>
                  <a:spLocks noChangeShapeType="1"/>
                </p:cNvSpPr>
                <p:nvPr/>
              </p:nvSpPr>
              <p:spPr bwMode="auto">
                <a:xfrm>
                  <a:off x="27288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0" name="Line 22"/>
                <p:cNvSpPr>
                  <a:spLocks noChangeShapeType="1"/>
                </p:cNvSpPr>
                <p:nvPr/>
              </p:nvSpPr>
              <p:spPr bwMode="auto">
                <a:xfrm>
                  <a:off x="28812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1" name="Line 22"/>
                <p:cNvSpPr>
                  <a:spLocks noChangeShapeType="1"/>
                </p:cNvSpPr>
                <p:nvPr/>
              </p:nvSpPr>
              <p:spPr bwMode="auto">
                <a:xfrm>
                  <a:off x="30336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2" name="Line 22"/>
                <p:cNvSpPr>
                  <a:spLocks noChangeShapeType="1"/>
                </p:cNvSpPr>
                <p:nvPr/>
              </p:nvSpPr>
              <p:spPr bwMode="auto">
                <a:xfrm>
                  <a:off x="31860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3" name="Line 22"/>
                <p:cNvSpPr>
                  <a:spLocks noChangeShapeType="1"/>
                </p:cNvSpPr>
                <p:nvPr/>
              </p:nvSpPr>
              <p:spPr bwMode="auto">
                <a:xfrm>
                  <a:off x="33384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4" name="Line 22"/>
                <p:cNvSpPr>
                  <a:spLocks noChangeShapeType="1"/>
                </p:cNvSpPr>
                <p:nvPr/>
              </p:nvSpPr>
              <p:spPr bwMode="auto">
                <a:xfrm>
                  <a:off x="34908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5" name="Line 22"/>
                <p:cNvSpPr>
                  <a:spLocks noChangeShapeType="1"/>
                </p:cNvSpPr>
                <p:nvPr/>
              </p:nvSpPr>
              <p:spPr bwMode="auto">
                <a:xfrm>
                  <a:off x="36432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1556" name="Line 6"/>
            <p:cNvSpPr>
              <a:spLocks noChangeShapeType="1"/>
            </p:cNvSpPr>
            <p:nvPr/>
          </p:nvSpPr>
          <p:spPr bwMode="auto">
            <a:xfrm>
              <a:off x="3792958" y="3500438"/>
              <a:ext cx="3708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7" name="Line 25"/>
            <p:cNvSpPr>
              <a:spLocks noChangeShapeType="1"/>
            </p:cNvSpPr>
            <p:nvPr/>
          </p:nvSpPr>
          <p:spPr bwMode="auto">
            <a:xfrm flipV="1">
              <a:off x="5480641" y="1500174"/>
              <a:ext cx="0" cy="363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29" name="Text Box 42"/>
          <p:cNvSpPr txBox="1">
            <a:spLocks noChangeArrowheads="1"/>
          </p:cNvSpPr>
          <p:nvPr/>
        </p:nvSpPr>
        <p:spPr bwMode="auto">
          <a:xfrm>
            <a:off x="6138863" y="3457575"/>
            <a:ext cx="361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0</a:t>
            </a:r>
          </a:p>
        </p:txBody>
      </p:sp>
      <p:sp>
        <p:nvSpPr>
          <p:cNvPr id="21530" name="Text Box 45"/>
          <p:cNvSpPr txBox="1">
            <a:spLocks noChangeArrowheads="1"/>
          </p:cNvSpPr>
          <p:nvPr/>
        </p:nvSpPr>
        <p:spPr bwMode="auto">
          <a:xfrm>
            <a:off x="6713538" y="3457575"/>
            <a:ext cx="287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</a:t>
            </a:r>
          </a:p>
        </p:txBody>
      </p:sp>
      <p:sp>
        <p:nvSpPr>
          <p:cNvPr id="21531" name="TextBox 54"/>
          <p:cNvSpPr txBox="1">
            <a:spLocks noChangeArrowheads="1"/>
          </p:cNvSpPr>
          <p:nvPr/>
        </p:nvSpPr>
        <p:spPr bwMode="auto">
          <a:xfrm>
            <a:off x="7929588" y="3429000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6</a:t>
            </a:r>
          </a:p>
        </p:txBody>
      </p:sp>
      <p:sp>
        <p:nvSpPr>
          <p:cNvPr id="21532" name="Text Box 48"/>
          <p:cNvSpPr txBox="1">
            <a:spLocks noChangeArrowheads="1"/>
          </p:cNvSpPr>
          <p:nvPr/>
        </p:nvSpPr>
        <p:spPr bwMode="auto">
          <a:xfrm>
            <a:off x="4786313" y="3487738"/>
            <a:ext cx="576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-5</a:t>
            </a:r>
            <a:endParaRPr lang="ru-RU"/>
          </a:p>
        </p:txBody>
      </p:sp>
      <p:sp>
        <p:nvSpPr>
          <p:cNvPr id="21533" name="Freeform 50"/>
          <p:cNvSpPr>
            <a:spLocks/>
          </p:cNvSpPr>
          <p:nvPr/>
        </p:nvSpPr>
        <p:spPr bwMode="auto">
          <a:xfrm>
            <a:off x="6929438" y="1785938"/>
            <a:ext cx="1071562" cy="2232000"/>
          </a:xfrm>
          <a:custGeom>
            <a:avLst/>
            <a:gdLst>
              <a:gd name="T0" fmla="*/ 0 w 980"/>
              <a:gd name="T1" fmla="*/ 0 h 1565"/>
              <a:gd name="T2" fmla="*/ 2147483647 w 980"/>
              <a:gd name="T3" fmla="*/ 2147483647 h 1565"/>
              <a:gd name="T4" fmla="*/ 0 60000 65536"/>
              <a:gd name="T5" fmla="*/ 0 60000 65536"/>
              <a:gd name="T6" fmla="*/ 0 w 980"/>
              <a:gd name="T7" fmla="*/ 0 h 1565"/>
              <a:gd name="T8" fmla="*/ 980 w 980"/>
              <a:gd name="T9" fmla="*/ 1565 h 15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80" h="1565">
                <a:moveTo>
                  <a:pt x="0" y="0"/>
                </a:moveTo>
                <a:lnTo>
                  <a:pt x="980" y="1565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34" name="Line 52"/>
          <p:cNvSpPr>
            <a:spLocks noChangeShapeType="1"/>
          </p:cNvSpPr>
          <p:nvPr/>
        </p:nvSpPr>
        <p:spPr bwMode="auto">
          <a:xfrm flipH="1" flipV="1">
            <a:off x="5143500" y="2786063"/>
            <a:ext cx="500063" cy="21431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35" name="TextBox 96"/>
          <p:cNvSpPr txBox="1">
            <a:spLocks noChangeArrowheads="1"/>
          </p:cNvSpPr>
          <p:nvPr/>
        </p:nvSpPr>
        <p:spPr bwMode="auto">
          <a:xfrm>
            <a:off x="6143638" y="1714488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21536" name="TextBox 101"/>
          <p:cNvSpPr txBox="1">
            <a:spLocks noChangeArrowheads="1"/>
          </p:cNvSpPr>
          <p:nvPr/>
        </p:nvSpPr>
        <p:spPr bwMode="auto">
          <a:xfrm>
            <a:off x="5286375" y="345757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-3</a:t>
            </a:r>
          </a:p>
        </p:txBody>
      </p:sp>
      <p:sp>
        <p:nvSpPr>
          <p:cNvPr id="21537" name="TextBox 102"/>
          <p:cNvSpPr txBox="1">
            <a:spLocks noChangeArrowheads="1"/>
          </p:cNvSpPr>
          <p:nvPr/>
        </p:nvSpPr>
        <p:spPr bwMode="auto">
          <a:xfrm>
            <a:off x="6000750" y="471487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-6</a:t>
            </a: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 rot="16200000" flipV="1">
            <a:off x="6137275" y="2708276"/>
            <a:ext cx="1584325" cy="0"/>
          </a:xfrm>
          <a:prstGeom prst="line">
            <a:avLst/>
          </a:prstGeom>
          <a:ln w="19050" cmpd="sng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9" name="Freeform 74"/>
          <p:cNvSpPr>
            <a:spLocks/>
          </p:cNvSpPr>
          <p:nvPr/>
        </p:nvSpPr>
        <p:spPr bwMode="auto">
          <a:xfrm>
            <a:off x="5643563" y="1785938"/>
            <a:ext cx="1285875" cy="3143250"/>
          </a:xfrm>
          <a:custGeom>
            <a:avLst/>
            <a:gdLst>
              <a:gd name="T0" fmla="*/ 0 w 726"/>
              <a:gd name="T1" fmla="*/ 2147483647 h 907"/>
              <a:gd name="T2" fmla="*/ 505070852 w 726"/>
              <a:gd name="T3" fmla="*/ 2147483647 h 907"/>
              <a:gd name="T4" fmla="*/ 586635328 w 726"/>
              <a:gd name="T5" fmla="*/ 2147483647 h 907"/>
              <a:gd name="T6" fmla="*/ 890934179 w 726"/>
              <a:gd name="T7" fmla="*/ 2147483647 h 907"/>
              <a:gd name="T8" fmla="*/ 1662657513 w 726"/>
              <a:gd name="T9" fmla="*/ 1573323127 h 907"/>
              <a:gd name="T10" fmla="*/ 2147483647 w 726"/>
              <a:gd name="T11" fmla="*/ 0 h 9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26"/>
              <a:gd name="T19" fmla="*/ 0 h 907"/>
              <a:gd name="T20" fmla="*/ 726 w 726"/>
              <a:gd name="T21" fmla="*/ 907 h 9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26" h="907">
                <a:moveTo>
                  <a:pt x="0" y="907"/>
                </a:moveTo>
                <a:cubicBezTo>
                  <a:pt x="27" y="816"/>
                  <a:pt x="161" y="363"/>
                  <a:pt x="161" y="363"/>
                </a:cubicBezTo>
                <a:cubicBezTo>
                  <a:pt x="161" y="363"/>
                  <a:pt x="187" y="292"/>
                  <a:pt x="187" y="292"/>
                </a:cubicBezTo>
                <a:cubicBezTo>
                  <a:pt x="187" y="292"/>
                  <a:pt x="227" y="222"/>
                  <a:pt x="284" y="195"/>
                </a:cubicBezTo>
                <a:cubicBezTo>
                  <a:pt x="341" y="168"/>
                  <a:pt x="456" y="163"/>
                  <a:pt x="530" y="131"/>
                </a:cubicBezTo>
                <a:cubicBezTo>
                  <a:pt x="604" y="99"/>
                  <a:pt x="685" y="27"/>
                  <a:pt x="726" y="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 rot="16200000" flipH="1" flipV="1">
            <a:off x="4928907" y="4179094"/>
            <a:ext cx="1357312" cy="0"/>
          </a:xfrm>
          <a:prstGeom prst="line">
            <a:avLst/>
          </a:prstGeom>
          <a:ln w="19050" cmpd="sng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Freeform 74"/>
          <p:cNvSpPr>
            <a:spLocks/>
          </p:cNvSpPr>
          <p:nvPr/>
        </p:nvSpPr>
        <p:spPr bwMode="auto">
          <a:xfrm>
            <a:off x="5643563" y="1785938"/>
            <a:ext cx="1285875" cy="3143250"/>
          </a:xfrm>
          <a:custGeom>
            <a:avLst/>
            <a:gdLst>
              <a:gd name="T0" fmla="*/ 0 w 726"/>
              <a:gd name="T1" fmla="*/ 2147483647 h 907"/>
              <a:gd name="T2" fmla="*/ 505072623 w 726"/>
              <a:gd name="T3" fmla="*/ 2147483647 h 907"/>
              <a:gd name="T4" fmla="*/ 586637099 w 726"/>
              <a:gd name="T5" fmla="*/ 2147483647 h 907"/>
              <a:gd name="T6" fmla="*/ 890934179 w 726"/>
              <a:gd name="T7" fmla="*/ 2147483647 h 907"/>
              <a:gd name="T8" fmla="*/ 1662659284 w 726"/>
              <a:gd name="T9" fmla="*/ 1573323127 h 907"/>
              <a:gd name="T10" fmla="*/ 2147483647 w 726"/>
              <a:gd name="T11" fmla="*/ 0 h 9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26"/>
              <a:gd name="T19" fmla="*/ 0 h 907"/>
              <a:gd name="T20" fmla="*/ 726 w 726"/>
              <a:gd name="T21" fmla="*/ 907 h 9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26" h="907">
                <a:moveTo>
                  <a:pt x="0" y="907"/>
                </a:moveTo>
                <a:cubicBezTo>
                  <a:pt x="27" y="816"/>
                  <a:pt x="161" y="363"/>
                  <a:pt x="161" y="363"/>
                </a:cubicBezTo>
                <a:cubicBezTo>
                  <a:pt x="161" y="363"/>
                  <a:pt x="187" y="292"/>
                  <a:pt x="187" y="292"/>
                </a:cubicBezTo>
                <a:cubicBezTo>
                  <a:pt x="187" y="292"/>
                  <a:pt x="227" y="222"/>
                  <a:pt x="284" y="195"/>
                </a:cubicBezTo>
                <a:cubicBezTo>
                  <a:pt x="341" y="168"/>
                  <a:pt x="456" y="163"/>
                  <a:pt x="530" y="131"/>
                </a:cubicBezTo>
                <a:cubicBezTo>
                  <a:pt x="604" y="99"/>
                  <a:pt x="685" y="27"/>
                  <a:pt x="726" y="0"/>
                </a:cubicBezTo>
              </a:path>
            </a:pathLst>
          </a:custGeom>
          <a:noFill/>
          <a:ln w="38100" cap="flat" cmpd="sng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48" name="Line 22"/>
          <p:cNvSpPr>
            <a:spLocks noChangeShapeType="1"/>
          </p:cNvSpPr>
          <p:nvPr/>
        </p:nvSpPr>
        <p:spPr bwMode="auto">
          <a:xfrm rot="-5400000">
            <a:off x="6411913" y="4875213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49" name="Line 22"/>
          <p:cNvSpPr>
            <a:spLocks noChangeShapeType="1"/>
          </p:cNvSpPr>
          <p:nvPr/>
        </p:nvSpPr>
        <p:spPr bwMode="auto">
          <a:xfrm rot="10800000">
            <a:off x="5108063" y="3428950"/>
            <a:ext cx="0" cy="10800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50" name="Line 22"/>
          <p:cNvSpPr>
            <a:spLocks noChangeShapeType="1"/>
          </p:cNvSpPr>
          <p:nvPr/>
        </p:nvSpPr>
        <p:spPr bwMode="auto">
          <a:xfrm rot="10800000">
            <a:off x="8001000" y="3429000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51" name="Line 22"/>
          <p:cNvSpPr>
            <a:spLocks noChangeShapeType="1"/>
          </p:cNvSpPr>
          <p:nvPr/>
        </p:nvSpPr>
        <p:spPr bwMode="auto">
          <a:xfrm>
            <a:off x="5607563" y="3429000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52" name="Line 22"/>
          <p:cNvSpPr>
            <a:spLocks noChangeShapeType="1"/>
          </p:cNvSpPr>
          <p:nvPr/>
        </p:nvSpPr>
        <p:spPr bwMode="auto">
          <a:xfrm rot="10800000">
            <a:off x="6929438" y="3429000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53" name="Line 25"/>
          <p:cNvSpPr>
            <a:spLocks noChangeShapeType="1"/>
          </p:cNvSpPr>
          <p:nvPr/>
        </p:nvSpPr>
        <p:spPr bwMode="auto">
          <a:xfrm>
            <a:off x="6392863" y="1811338"/>
            <a:ext cx="10795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" name="Line 66"/>
          <p:cNvSpPr>
            <a:spLocks noChangeShapeType="1"/>
          </p:cNvSpPr>
          <p:nvPr/>
        </p:nvSpPr>
        <p:spPr bwMode="auto">
          <a:xfrm>
            <a:off x="5643563" y="3500438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0" name="Овал 79"/>
          <p:cNvSpPr/>
          <p:nvPr/>
        </p:nvSpPr>
        <p:spPr bwMode="auto">
          <a:xfrm>
            <a:off x="7929586" y="3929066"/>
            <a:ext cx="108000" cy="108000"/>
          </a:xfrm>
          <a:prstGeom prst="ellipse">
            <a:avLst/>
          </a:prstGeom>
          <a:solidFill>
            <a:srgbClr val="E0F9FC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Овал 78"/>
          <p:cNvSpPr/>
          <p:nvPr/>
        </p:nvSpPr>
        <p:spPr bwMode="auto">
          <a:xfrm>
            <a:off x="5072066" y="2714620"/>
            <a:ext cx="108000" cy="108000"/>
          </a:xfrm>
          <a:prstGeom prst="ellipse">
            <a:avLst/>
          </a:prstGeom>
          <a:solidFill>
            <a:srgbClr val="E0F9FC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Line 25"/>
          <p:cNvSpPr>
            <a:spLocks noChangeShapeType="1"/>
          </p:cNvSpPr>
          <p:nvPr/>
        </p:nvSpPr>
        <p:spPr bwMode="auto">
          <a:xfrm>
            <a:off x="6357950" y="2786058"/>
            <a:ext cx="10795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" name="Line 25"/>
          <p:cNvSpPr>
            <a:spLocks noChangeShapeType="1"/>
          </p:cNvSpPr>
          <p:nvPr/>
        </p:nvSpPr>
        <p:spPr bwMode="auto">
          <a:xfrm rot="10800000">
            <a:off x="6357950" y="3965066"/>
            <a:ext cx="10795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3" name="TextBox 102"/>
          <p:cNvSpPr txBox="1">
            <a:spLocks noChangeArrowheads="1"/>
          </p:cNvSpPr>
          <p:nvPr/>
        </p:nvSpPr>
        <p:spPr bwMode="auto">
          <a:xfrm>
            <a:off x="6072198" y="3929066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-2</a:t>
            </a:r>
            <a:endParaRPr lang="ru-RU" dirty="0"/>
          </a:p>
        </p:txBody>
      </p:sp>
      <p:sp>
        <p:nvSpPr>
          <p:cNvPr id="84" name="TextBox 102"/>
          <p:cNvSpPr txBox="1">
            <a:spLocks noChangeArrowheads="1"/>
          </p:cNvSpPr>
          <p:nvPr/>
        </p:nvSpPr>
        <p:spPr bwMode="auto">
          <a:xfrm>
            <a:off x="6143636" y="2714620"/>
            <a:ext cx="35719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132" name="TextBox 87"/>
          <p:cNvSpPr txBox="1">
            <a:spLocks noChangeArrowheads="1"/>
          </p:cNvSpPr>
          <p:nvPr/>
        </p:nvSpPr>
        <p:spPr bwMode="auto">
          <a:xfrm>
            <a:off x="357188" y="214313"/>
            <a:ext cx="85359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</a:rPr>
              <a:t>4</a:t>
            </a:r>
            <a:r>
              <a:rPr lang="ru-RU" sz="2000" b="1" dirty="0" smtClean="0">
                <a:solidFill>
                  <a:srgbClr val="C00000"/>
                </a:solidFill>
              </a:rPr>
              <a:t>  </a:t>
            </a:r>
            <a:r>
              <a:rPr lang="ru-RU" sz="2000" dirty="0">
                <a:latin typeface="+mn-lt"/>
              </a:rPr>
              <a:t>На рисунке изображен график функции </a:t>
            </a:r>
            <a:r>
              <a:rPr lang="en-US" sz="2000" i="1" dirty="0" smtClean="0">
                <a:latin typeface="+mn-lt"/>
              </a:rPr>
              <a:t>y</a:t>
            </a:r>
            <a:r>
              <a:rPr lang="ru-RU" sz="2000" i="1" dirty="0" smtClean="0">
                <a:latin typeface="+mn-lt"/>
              </a:rPr>
              <a:t> </a:t>
            </a:r>
            <a:r>
              <a:rPr lang="en-US" sz="2000" i="1" dirty="0" smtClean="0">
                <a:latin typeface="+mn-lt"/>
              </a:rPr>
              <a:t>=</a:t>
            </a:r>
            <a:r>
              <a:rPr lang="ru-RU" sz="2000" i="1" dirty="0" smtClean="0">
                <a:latin typeface="+mn-lt"/>
              </a:rPr>
              <a:t> </a:t>
            </a:r>
            <a:r>
              <a:rPr lang="en-US" sz="2000" i="1" dirty="0" smtClean="0">
                <a:latin typeface="+mn-lt"/>
              </a:rPr>
              <a:t>f(x)</a:t>
            </a:r>
            <a:r>
              <a:rPr lang="ru-RU" sz="2000" i="1" dirty="0" smtClean="0">
                <a:latin typeface="+mn-lt"/>
              </a:rPr>
              <a:t>,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заданной на промежутке </a:t>
            </a:r>
            <a:r>
              <a:rPr lang="en-US" sz="2000" dirty="0" smtClean="0">
                <a:latin typeface="+mn-lt"/>
              </a:rPr>
              <a:t>(-</a:t>
            </a:r>
            <a:r>
              <a:rPr lang="en-US" sz="2000" dirty="0">
                <a:latin typeface="+mn-lt"/>
              </a:rPr>
              <a:t>5</a:t>
            </a:r>
            <a:r>
              <a:rPr lang="ru-RU" sz="2000" dirty="0" smtClean="0">
                <a:latin typeface="+mn-lt"/>
              </a:rPr>
              <a:t>;6</a:t>
            </a:r>
            <a:r>
              <a:rPr lang="en-US" sz="2000" dirty="0" smtClean="0">
                <a:latin typeface="+mn-lt"/>
              </a:rPr>
              <a:t>)</a:t>
            </a:r>
            <a:r>
              <a:rPr lang="ru-RU" sz="2000" dirty="0" smtClean="0">
                <a:latin typeface="+mn-lt"/>
              </a:rPr>
              <a:t>. </a:t>
            </a:r>
            <a:r>
              <a:rPr lang="ru-RU" sz="2000" dirty="0">
                <a:latin typeface="+mn-lt"/>
              </a:rPr>
              <a:t>Укажите промежутки, где функция возрастает.</a:t>
            </a:r>
          </a:p>
        </p:txBody>
      </p:sp>
      <p:sp>
        <p:nvSpPr>
          <p:cNvPr id="21526" name="Text Box 44"/>
          <p:cNvSpPr txBox="1">
            <a:spLocks noChangeArrowheads="1"/>
          </p:cNvSpPr>
          <p:nvPr/>
        </p:nvSpPr>
        <p:spPr bwMode="auto">
          <a:xfrm>
            <a:off x="6143625" y="1357298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у</a:t>
            </a:r>
          </a:p>
        </p:txBody>
      </p:sp>
    </p:spTree>
    <p:extLst>
      <p:ext uri="{BB962C8B-B14F-4D97-AF65-F5344CB8AC3E}">
        <p14:creationId xmlns:p14="http://schemas.microsoft.com/office/powerpoint/2010/main" xmlns="" val="3870430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8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AutoShape 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2938" y="1500188"/>
            <a:ext cx="504825" cy="503237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/>
              <a:t>1</a:t>
            </a:r>
          </a:p>
        </p:txBody>
      </p:sp>
      <p:sp>
        <p:nvSpPr>
          <p:cNvPr id="94" name="AutoShape 5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2938" y="2428875"/>
            <a:ext cx="504825" cy="503238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/>
              <a:t>2</a:t>
            </a:r>
          </a:p>
        </p:txBody>
      </p:sp>
      <p:sp>
        <p:nvSpPr>
          <p:cNvPr id="95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2938" y="3357563"/>
            <a:ext cx="504825" cy="504825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/>
              <a:t>3</a:t>
            </a:r>
          </a:p>
        </p:txBody>
      </p:sp>
      <p:sp>
        <p:nvSpPr>
          <p:cNvPr id="96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2938" y="4214813"/>
            <a:ext cx="504825" cy="503237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/>
              <a:t>4</a:t>
            </a:r>
            <a:endParaRPr lang="ru-RU" sz="2000" b="1" dirty="0"/>
          </a:p>
        </p:txBody>
      </p:sp>
      <p:sp>
        <p:nvSpPr>
          <p:cNvPr id="21518" name="TextBox 97"/>
          <p:cNvSpPr txBox="1">
            <a:spLocks noChangeArrowheads="1"/>
          </p:cNvSpPr>
          <p:nvPr/>
        </p:nvSpPr>
        <p:spPr bwMode="auto">
          <a:xfrm>
            <a:off x="1428750" y="1571625"/>
            <a:ext cx="1214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[-</a:t>
            </a:r>
            <a:r>
              <a:rPr lang="ru-RU" sz="2000" dirty="0"/>
              <a:t>6;7</a:t>
            </a:r>
            <a:r>
              <a:rPr lang="en-US" sz="2000" dirty="0"/>
              <a:t>]</a:t>
            </a:r>
            <a:endParaRPr lang="ru-RU" sz="2000" dirty="0"/>
          </a:p>
        </p:txBody>
      </p:sp>
      <p:sp>
        <p:nvSpPr>
          <p:cNvPr id="21519" name="TextBox 98"/>
          <p:cNvSpPr txBox="1">
            <a:spLocks noChangeArrowheads="1"/>
          </p:cNvSpPr>
          <p:nvPr/>
        </p:nvSpPr>
        <p:spPr bwMode="auto">
          <a:xfrm>
            <a:off x="1428750" y="2500313"/>
            <a:ext cx="1847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[-5</a:t>
            </a:r>
            <a:r>
              <a:rPr lang="ru-RU" sz="2000" dirty="0"/>
              <a:t>;</a:t>
            </a:r>
            <a:r>
              <a:rPr lang="en-US" sz="2000" dirty="0"/>
              <a:t>-3] U</a:t>
            </a:r>
            <a:r>
              <a:rPr lang="ru-RU" sz="2000" dirty="0"/>
              <a:t> </a:t>
            </a:r>
            <a:r>
              <a:rPr lang="en-US" sz="2000" dirty="0"/>
              <a:t>[</a:t>
            </a:r>
            <a:r>
              <a:rPr lang="ru-RU" sz="2000" dirty="0"/>
              <a:t>2;6</a:t>
            </a:r>
            <a:r>
              <a:rPr lang="en-US" sz="2000" dirty="0"/>
              <a:t>]</a:t>
            </a:r>
            <a:endParaRPr lang="ru-RU" sz="2000" dirty="0"/>
          </a:p>
        </p:txBody>
      </p:sp>
      <p:sp>
        <p:nvSpPr>
          <p:cNvPr id="21520" name="TextBox 99"/>
          <p:cNvSpPr txBox="1">
            <a:spLocks noChangeArrowheads="1"/>
          </p:cNvSpPr>
          <p:nvPr/>
        </p:nvSpPr>
        <p:spPr bwMode="auto">
          <a:xfrm>
            <a:off x="1500188" y="3429000"/>
            <a:ext cx="1428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[-3</a:t>
            </a:r>
            <a:r>
              <a:rPr lang="ru-RU" sz="2000" dirty="0"/>
              <a:t>;7</a:t>
            </a:r>
            <a:r>
              <a:rPr lang="en-US" sz="2000" dirty="0"/>
              <a:t>]</a:t>
            </a:r>
            <a:endParaRPr lang="ru-RU" sz="2000" dirty="0"/>
          </a:p>
        </p:txBody>
      </p:sp>
      <p:sp>
        <p:nvSpPr>
          <p:cNvPr id="21521" name="TextBox 100"/>
          <p:cNvSpPr txBox="1">
            <a:spLocks noChangeArrowheads="1"/>
          </p:cNvSpPr>
          <p:nvPr/>
        </p:nvSpPr>
        <p:spPr bwMode="auto">
          <a:xfrm>
            <a:off x="1500188" y="428625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[-3</a:t>
            </a:r>
            <a:r>
              <a:rPr lang="ru-RU" sz="2000" dirty="0"/>
              <a:t>;2</a:t>
            </a:r>
            <a:r>
              <a:rPr lang="en-US" sz="2000" dirty="0"/>
              <a:t>]</a:t>
            </a:r>
            <a:endParaRPr lang="ru-RU" sz="2000" dirty="0"/>
          </a:p>
        </p:txBody>
      </p:sp>
      <p:sp>
        <p:nvSpPr>
          <p:cNvPr id="21527" name="TextBox 47"/>
          <p:cNvSpPr txBox="1">
            <a:spLocks noChangeArrowheads="1"/>
          </p:cNvSpPr>
          <p:nvPr/>
        </p:nvSpPr>
        <p:spPr bwMode="auto">
          <a:xfrm>
            <a:off x="8286750" y="3429000"/>
            <a:ext cx="357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х</a:t>
            </a:r>
          </a:p>
        </p:txBody>
      </p:sp>
      <p:grpSp>
        <p:nvGrpSpPr>
          <p:cNvPr id="21528" name="Группа 77"/>
          <p:cNvGrpSpPr>
            <a:grpSpLocks/>
          </p:cNvGrpSpPr>
          <p:nvPr/>
        </p:nvGrpSpPr>
        <p:grpSpPr bwMode="auto">
          <a:xfrm>
            <a:off x="4556125" y="1500188"/>
            <a:ext cx="4087813" cy="3671887"/>
            <a:chOff x="3771435" y="1500174"/>
            <a:chExt cx="3729523" cy="3671438"/>
          </a:xfrm>
        </p:grpSpPr>
        <p:grpSp>
          <p:nvGrpSpPr>
            <p:cNvPr id="21555" name="Группа 57"/>
            <p:cNvGrpSpPr>
              <a:grpSpLocks noChangeAspect="1"/>
            </p:cNvGrpSpPr>
            <p:nvPr/>
          </p:nvGrpSpPr>
          <p:grpSpPr bwMode="auto">
            <a:xfrm>
              <a:off x="3771435" y="1571612"/>
              <a:ext cx="3664352" cy="3600000"/>
              <a:chOff x="1348000" y="3092451"/>
              <a:chExt cx="2308544" cy="2286000"/>
            </a:xfrm>
          </p:grpSpPr>
          <p:grpSp>
            <p:nvGrpSpPr>
              <p:cNvPr id="21558" name="Группа 55"/>
              <p:cNvGrpSpPr>
                <a:grpSpLocks/>
              </p:cNvGrpSpPr>
              <p:nvPr/>
            </p:nvGrpSpPr>
            <p:grpSpPr bwMode="auto">
              <a:xfrm>
                <a:off x="1357291" y="3092451"/>
                <a:ext cx="2299253" cy="2286000"/>
                <a:chOff x="1357260" y="3092451"/>
                <a:chExt cx="3894399" cy="2286000"/>
              </a:xfrm>
            </p:grpSpPr>
            <p:sp>
              <p:nvSpPr>
                <p:cNvPr id="21576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30924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7" name="Line 25"/>
                <p:cNvSpPr>
                  <a:spLocks noChangeShapeType="1"/>
                </p:cNvSpPr>
                <p:nvPr/>
              </p:nvSpPr>
              <p:spPr bwMode="auto">
                <a:xfrm>
                  <a:off x="1362283" y="3244851"/>
                  <a:ext cx="3889376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8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33972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9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35496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0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37020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1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38544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2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40068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3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41592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4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43116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5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44640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6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46164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7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47688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8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49212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9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50736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90" name="Line 25"/>
                <p:cNvSpPr>
                  <a:spLocks noChangeShapeType="1"/>
                </p:cNvSpPr>
                <p:nvPr/>
              </p:nvSpPr>
              <p:spPr bwMode="auto">
                <a:xfrm>
                  <a:off x="1357290" y="52260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91" name="Line 25"/>
                <p:cNvSpPr>
                  <a:spLocks noChangeShapeType="1"/>
                </p:cNvSpPr>
                <p:nvPr/>
              </p:nvSpPr>
              <p:spPr bwMode="auto">
                <a:xfrm>
                  <a:off x="1357260" y="5378451"/>
                  <a:ext cx="3889375" cy="0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559" name="Группа 56"/>
              <p:cNvGrpSpPr>
                <a:grpSpLocks noChangeAspect="1"/>
              </p:cNvGrpSpPr>
              <p:nvPr/>
            </p:nvGrpSpPr>
            <p:grpSpPr bwMode="auto">
              <a:xfrm>
                <a:off x="1348000" y="3106766"/>
                <a:ext cx="2286000" cy="2268000"/>
                <a:chOff x="1357290" y="3106759"/>
                <a:chExt cx="2286000" cy="3465513"/>
              </a:xfrm>
            </p:grpSpPr>
            <p:sp>
              <p:nvSpPr>
                <p:cNvPr id="21560" name="Line 22"/>
                <p:cNvSpPr>
                  <a:spLocks noChangeShapeType="1"/>
                </p:cNvSpPr>
                <p:nvPr/>
              </p:nvSpPr>
              <p:spPr bwMode="auto">
                <a:xfrm>
                  <a:off x="13572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1" name="Line 22"/>
                <p:cNvSpPr>
                  <a:spLocks noChangeShapeType="1"/>
                </p:cNvSpPr>
                <p:nvPr/>
              </p:nvSpPr>
              <p:spPr bwMode="auto">
                <a:xfrm>
                  <a:off x="15096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2" name="Line 22"/>
                <p:cNvSpPr>
                  <a:spLocks noChangeShapeType="1"/>
                </p:cNvSpPr>
                <p:nvPr/>
              </p:nvSpPr>
              <p:spPr bwMode="auto">
                <a:xfrm>
                  <a:off x="16620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3" name="Line 22"/>
                <p:cNvSpPr>
                  <a:spLocks noChangeShapeType="1"/>
                </p:cNvSpPr>
                <p:nvPr/>
              </p:nvSpPr>
              <p:spPr bwMode="auto">
                <a:xfrm>
                  <a:off x="18144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4" name="Line 22"/>
                <p:cNvSpPr>
                  <a:spLocks noChangeShapeType="1"/>
                </p:cNvSpPr>
                <p:nvPr/>
              </p:nvSpPr>
              <p:spPr bwMode="auto">
                <a:xfrm>
                  <a:off x="19668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5" name="Line 22"/>
                <p:cNvSpPr>
                  <a:spLocks noChangeShapeType="1"/>
                </p:cNvSpPr>
                <p:nvPr/>
              </p:nvSpPr>
              <p:spPr bwMode="auto">
                <a:xfrm>
                  <a:off x="21192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6" name="Line 22"/>
                <p:cNvSpPr>
                  <a:spLocks noChangeShapeType="1"/>
                </p:cNvSpPr>
                <p:nvPr/>
              </p:nvSpPr>
              <p:spPr bwMode="auto">
                <a:xfrm>
                  <a:off x="22716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7" name="Line 22"/>
                <p:cNvSpPr>
                  <a:spLocks noChangeShapeType="1"/>
                </p:cNvSpPr>
                <p:nvPr/>
              </p:nvSpPr>
              <p:spPr bwMode="auto">
                <a:xfrm>
                  <a:off x="24240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8" name="Line 22"/>
                <p:cNvSpPr>
                  <a:spLocks noChangeShapeType="1"/>
                </p:cNvSpPr>
                <p:nvPr/>
              </p:nvSpPr>
              <p:spPr bwMode="auto">
                <a:xfrm>
                  <a:off x="25764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9" name="Line 22"/>
                <p:cNvSpPr>
                  <a:spLocks noChangeShapeType="1"/>
                </p:cNvSpPr>
                <p:nvPr/>
              </p:nvSpPr>
              <p:spPr bwMode="auto">
                <a:xfrm>
                  <a:off x="27288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0" name="Line 22"/>
                <p:cNvSpPr>
                  <a:spLocks noChangeShapeType="1"/>
                </p:cNvSpPr>
                <p:nvPr/>
              </p:nvSpPr>
              <p:spPr bwMode="auto">
                <a:xfrm>
                  <a:off x="28812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1" name="Line 22"/>
                <p:cNvSpPr>
                  <a:spLocks noChangeShapeType="1"/>
                </p:cNvSpPr>
                <p:nvPr/>
              </p:nvSpPr>
              <p:spPr bwMode="auto">
                <a:xfrm>
                  <a:off x="30336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2" name="Line 22"/>
                <p:cNvSpPr>
                  <a:spLocks noChangeShapeType="1"/>
                </p:cNvSpPr>
                <p:nvPr/>
              </p:nvSpPr>
              <p:spPr bwMode="auto">
                <a:xfrm>
                  <a:off x="31860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3" name="Line 22"/>
                <p:cNvSpPr>
                  <a:spLocks noChangeShapeType="1"/>
                </p:cNvSpPr>
                <p:nvPr/>
              </p:nvSpPr>
              <p:spPr bwMode="auto">
                <a:xfrm>
                  <a:off x="33384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4" name="Line 22"/>
                <p:cNvSpPr>
                  <a:spLocks noChangeShapeType="1"/>
                </p:cNvSpPr>
                <p:nvPr/>
              </p:nvSpPr>
              <p:spPr bwMode="auto">
                <a:xfrm>
                  <a:off x="34908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5" name="Line 22"/>
                <p:cNvSpPr>
                  <a:spLocks noChangeShapeType="1"/>
                </p:cNvSpPr>
                <p:nvPr/>
              </p:nvSpPr>
              <p:spPr bwMode="auto">
                <a:xfrm>
                  <a:off x="3643290" y="3106759"/>
                  <a:ext cx="0" cy="3465513"/>
                </a:xfrm>
                <a:prstGeom prst="line">
                  <a:avLst/>
                </a:prstGeom>
                <a:noFill/>
                <a:ln w="12700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1556" name="Line 6"/>
            <p:cNvSpPr>
              <a:spLocks noChangeShapeType="1"/>
            </p:cNvSpPr>
            <p:nvPr/>
          </p:nvSpPr>
          <p:spPr bwMode="auto">
            <a:xfrm>
              <a:off x="3792958" y="3500438"/>
              <a:ext cx="3708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7" name="Line 25"/>
            <p:cNvSpPr>
              <a:spLocks noChangeShapeType="1"/>
            </p:cNvSpPr>
            <p:nvPr/>
          </p:nvSpPr>
          <p:spPr bwMode="auto">
            <a:xfrm flipV="1">
              <a:off x="5480641" y="1500174"/>
              <a:ext cx="0" cy="363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29" name="Text Box 42"/>
          <p:cNvSpPr txBox="1">
            <a:spLocks noChangeArrowheads="1"/>
          </p:cNvSpPr>
          <p:nvPr/>
        </p:nvSpPr>
        <p:spPr bwMode="auto">
          <a:xfrm>
            <a:off x="6138863" y="3457575"/>
            <a:ext cx="361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0</a:t>
            </a:r>
          </a:p>
        </p:txBody>
      </p:sp>
      <p:sp>
        <p:nvSpPr>
          <p:cNvPr id="21530" name="Text Box 45"/>
          <p:cNvSpPr txBox="1">
            <a:spLocks noChangeArrowheads="1"/>
          </p:cNvSpPr>
          <p:nvPr/>
        </p:nvSpPr>
        <p:spPr bwMode="auto">
          <a:xfrm>
            <a:off x="6713538" y="3457575"/>
            <a:ext cx="287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</a:t>
            </a:r>
          </a:p>
        </p:txBody>
      </p:sp>
      <p:sp>
        <p:nvSpPr>
          <p:cNvPr id="21531" name="TextBox 54"/>
          <p:cNvSpPr txBox="1">
            <a:spLocks noChangeArrowheads="1"/>
          </p:cNvSpPr>
          <p:nvPr/>
        </p:nvSpPr>
        <p:spPr bwMode="auto">
          <a:xfrm>
            <a:off x="7929588" y="3429000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6</a:t>
            </a:r>
          </a:p>
        </p:txBody>
      </p:sp>
      <p:sp>
        <p:nvSpPr>
          <p:cNvPr id="21532" name="Text Box 48"/>
          <p:cNvSpPr txBox="1">
            <a:spLocks noChangeArrowheads="1"/>
          </p:cNvSpPr>
          <p:nvPr/>
        </p:nvSpPr>
        <p:spPr bwMode="auto">
          <a:xfrm>
            <a:off x="4786313" y="3487738"/>
            <a:ext cx="576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-5</a:t>
            </a:r>
            <a:endParaRPr lang="ru-RU"/>
          </a:p>
        </p:txBody>
      </p:sp>
      <p:sp>
        <p:nvSpPr>
          <p:cNvPr id="21533" name="Freeform 50"/>
          <p:cNvSpPr>
            <a:spLocks/>
          </p:cNvSpPr>
          <p:nvPr/>
        </p:nvSpPr>
        <p:spPr bwMode="auto">
          <a:xfrm>
            <a:off x="6929438" y="1785938"/>
            <a:ext cx="1071562" cy="2232000"/>
          </a:xfrm>
          <a:custGeom>
            <a:avLst/>
            <a:gdLst>
              <a:gd name="T0" fmla="*/ 0 w 980"/>
              <a:gd name="T1" fmla="*/ 0 h 1565"/>
              <a:gd name="T2" fmla="*/ 2147483647 w 980"/>
              <a:gd name="T3" fmla="*/ 2147483647 h 1565"/>
              <a:gd name="T4" fmla="*/ 0 60000 65536"/>
              <a:gd name="T5" fmla="*/ 0 60000 65536"/>
              <a:gd name="T6" fmla="*/ 0 w 980"/>
              <a:gd name="T7" fmla="*/ 0 h 1565"/>
              <a:gd name="T8" fmla="*/ 980 w 980"/>
              <a:gd name="T9" fmla="*/ 1565 h 15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80" h="1565">
                <a:moveTo>
                  <a:pt x="0" y="0"/>
                </a:moveTo>
                <a:lnTo>
                  <a:pt x="980" y="1565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34" name="Line 52"/>
          <p:cNvSpPr>
            <a:spLocks noChangeShapeType="1"/>
          </p:cNvSpPr>
          <p:nvPr/>
        </p:nvSpPr>
        <p:spPr bwMode="auto">
          <a:xfrm flipH="1" flipV="1">
            <a:off x="5143500" y="2786063"/>
            <a:ext cx="500063" cy="21431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35" name="TextBox 96"/>
          <p:cNvSpPr txBox="1">
            <a:spLocks noChangeArrowheads="1"/>
          </p:cNvSpPr>
          <p:nvPr/>
        </p:nvSpPr>
        <p:spPr bwMode="auto">
          <a:xfrm>
            <a:off x="6143638" y="1714488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21536" name="TextBox 101"/>
          <p:cNvSpPr txBox="1">
            <a:spLocks noChangeArrowheads="1"/>
          </p:cNvSpPr>
          <p:nvPr/>
        </p:nvSpPr>
        <p:spPr bwMode="auto">
          <a:xfrm>
            <a:off x="5286375" y="345757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-3</a:t>
            </a:r>
          </a:p>
        </p:txBody>
      </p:sp>
      <p:sp>
        <p:nvSpPr>
          <p:cNvPr id="21537" name="TextBox 102"/>
          <p:cNvSpPr txBox="1">
            <a:spLocks noChangeArrowheads="1"/>
          </p:cNvSpPr>
          <p:nvPr/>
        </p:nvSpPr>
        <p:spPr bwMode="auto">
          <a:xfrm>
            <a:off x="6000750" y="471487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-6</a:t>
            </a: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 rot="16200000" flipV="1">
            <a:off x="6137275" y="2708276"/>
            <a:ext cx="1584325" cy="0"/>
          </a:xfrm>
          <a:prstGeom prst="line">
            <a:avLst/>
          </a:prstGeom>
          <a:ln w="19050" cmpd="sng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9" name="Freeform 74"/>
          <p:cNvSpPr>
            <a:spLocks/>
          </p:cNvSpPr>
          <p:nvPr/>
        </p:nvSpPr>
        <p:spPr bwMode="auto">
          <a:xfrm>
            <a:off x="5643563" y="1785938"/>
            <a:ext cx="1285875" cy="3143250"/>
          </a:xfrm>
          <a:custGeom>
            <a:avLst/>
            <a:gdLst>
              <a:gd name="T0" fmla="*/ 0 w 726"/>
              <a:gd name="T1" fmla="*/ 2147483647 h 907"/>
              <a:gd name="T2" fmla="*/ 505070852 w 726"/>
              <a:gd name="T3" fmla="*/ 2147483647 h 907"/>
              <a:gd name="T4" fmla="*/ 586635328 w 726"/>
              <a:gd name="T5" fmla="*/ 2147483647 h 907"/>
              <a:gd name="T6" fmla="*/ 890934179 w 726"/>
              <a:gd name="T7" fmla="*/ 2147483647 h 907"/>
              <a:gd name="T8" fmla="*/ 1662657513 w 726"/>
              <a:gd name="T9" fmla="*/ 1573323127 h 907"/>
              <a:gd name="T10" fmla="*/ 2147483647 w 726"/>
              <a:gd name="T11" fmla="*/ 0 h 9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26"/>
              <a:gd name="T19" fmla="*/ 0 h 907"/>
              <a:gd name="T20" fmla="*/ 726 w 726"/>
              <a:gd name="T21" fmla="*/ 907 h 9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26" h="907">
                <a:moveTo>
                  <a:pt x="0" y="907"/>
                </a:moveTo>
                <a:cubicBezTo>
                  <a:pt x="27" y="816"/>
                  <a:pt x="161" y="363"/>
                  <a:pt x="161" y="363"/>
                </a:cubicBezTo>
                <a:cubicBezTo>
                  <a:pt x="161" y="363"/>
                  <a:pt x="187" y="292"/>
                  <a:pt x="187" y="292"/>
                </a:cubicBezTo>
                <a:cubicBezTo>
                  <a:pt x="187" y="292"/>
                  <a:pt x="227" y="222"/>
                  <a:pt x="284" y="195"/>
                </a:cubicBezTo>
                <a:cubicBezTo>
                  <a:pt x="341" y="168"/>
                  <a:pt x="456" y="163"/>
                  <a:pt x="530" y="131"/>
                </a:cubicBezTo>
                <a:cubicBezTo>
                  <a:pt x="604" y="99"/>
                  <a:pt x="685" y="27"/>
                  <a:pt x="726" y="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 rot="16200000" flipH="1" flipV="1">
            <a:off x="4928907" y="4179094"/>
            <a:ext cx="1357312" cy="0"/>
          </a:xfrm>
          <a:prstGeom prst="line">
            <a:avLst/>
          </a:prstGeom>
          <a:ln w="19050" cmpd="sng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Freeform 74"/>
          <p:cNvSpPr>
            <a:spLocks/>
          </p:cNvSpPr>
          <p:nvPr/>
        </p:nvSpPr>
        <p:spPr bwMode="auto">
          <a:xfrm>
            <a:off x="5643563" y="1785938"/>
            <a:ext cx="1285875" cy="3143250"/>
          </a:xfrm>
          <a:custGeom>
            <a:avLst/>
            <a:gdLst>
              <a:gd name="T0" fmla="*/ 0 w 726"/>
              <a:gd name="T1" fmla="*/ 2147483647 h 907"/>
              <a:gd name="T2" fmla="*/ 505072623 w 726"/>
              <a:gd name="T3" fmla="*/ 2147483647 h 907"/>
              <a:gd name="T4" fmla="*/ 586637099 w 726"/>
              <a:gd name="T5" fmla="*/ 2147483647 h 907"/>
              <a:gd name="T6" fmla="*/ 890934179 w 726"/>
              <a:gd name="T7" fmla="*/ 2147483647 h 907"/>
              <a:gd name="T8" fmla="*/ 1662659284 w 726"/>
              <a:gd name="T9" fmla="*/ 1573323127 h 907"/>
              <a:gd name="T10" fmla="*/ 2147483647 w 726"/>
              <a:gd name="T11" fmla="*/ 0 h 9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26"/>
              <a:gd name="T19" fmla="*/ 0 h 907"/>
              <a:gd name="T20" fmla="*/ 726 w 726"/>
              <a:gd name="T21" fmla="*/ 907 h 9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26" h="907">
                <a:moveTo>
                  <a:pt x="0" y="907"/>
                </a:moveTo>
                <a:cubicBezTo>
                  <a:pt x="27" y="816"/>
                  <a:pt x="161" y="363"/>
                  <a:pt x="161" y="363"/>
                </a:cubicBezTo>
                <a:cubicBezTo>
                  <a:pt x="161" y="363"/>
                  <a:pt x="187" y="292"/>
                  <a:pt x="187" y="292"/>
                </a:cubicBezTo>
                <a:cubicBezTo>
                  <a:pt x="187" y="292"/>
                  <a:pt x="227" y="222"/>
                  <a:pt x="284" y="195"/>
                </a:cubicBezTo>
                <a:cubicBezTo>
                  <a:pt x="341" y="168"/>
                  <a:pt x="456" y="163"/>
                  <a:pt x="530" y="131"/>
                </a:cubicBezTo>
                <a:cubicBezTo>
                  <a:pt x="604" y="99"/>
                  <a:pt x="685" y="27"/>
                  <a:pt x="726" y="0"/>
                </a:cubicBezTo>
              </a:path>
            </a:pathLst>
          </a:custGeom>
          <a:noFill/>
          <a:ln w="38100" cap="flat" cmpd="sng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48" name="Line 22"/>
          <p:cNvSpPr>
            <a:spLocks noChangeShapeType="1"/>
          </p:cNvSpPr>
          <p:nvPr/>
        </p:nvSpPr>
        <p:spPr bwMode="auto">
          <a:xfrm rot="-5400000">
            <a:off x="6411913" y="4875213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49" name="Line 22"/>
          <p:cNvSpPr>
            <a:spLocks noChangeShapeType="1"/>
          </p:cNvSpPr>
          <p:nvPr/>
        </p:nvSpPr>
        <p:spPr bwMode="auto">
          <a:xfrm rot="10800000">
            <a:off x="5108063" y="3428950"/>
            <a:ext cx="0" cy="10800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50" name="Line 22"/>
          <p:cNvSpPr>
            <a:spLocks noChangeShapeType="1"/>
          </p:cNvSpPr>
          <p:nvPr/>
        </p:nvSpPr>
        <p:spPr bwMode="auto">
          <a:xfrm rot="10800000">
            <a:off x="8001000" y="3429000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51" name="Line 22"/>
          <p:cNvSpPr>
            <a:spLocks noChangeShapeType="1"/>
          </p:cNvSpPr>
          <p:nvPr/>
        </p:nvSpPr>
        <p:spPr bwMode="auto">
          <a:xfrm>
            <a:off x="5607563" y="3429000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52" name="Line 22"/>
          <p:cNvSpPr>
            <a:spLocks noChangeShapeType="1"/>
          </p:cNvSpPr>
          <p:nvPr/>
        </p:nvSpPr>
        <p:spPr bwMode="auto">
          <a:xfrm rot="10800000">
            <a:off x="6929438" y="3429000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53" name="Line 25"/>
          <p:cNvSpPr>
            <a:spLocks noChangeShapeType="1"/>
          </p:cNvSpPr>
          <p:nvPr/>
        </p:nvSpPr>
        <p:spPr bwMode="auto">
          <a:xfrm>
            <a:off x="6392863" y="1811338"/>
            <a:ext cx="10795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" name="Line 66"/>
          <p:cNvSpPr>
            <a:spLocks noChangeShapeType="1"/>
          </p:cNvSpPr>
          <p:nvPr/>
        </p:nvSpPr>
        <p:spPr bwMode="auto">
          <a:xfrm>
            <a:off x="5643563" y="3500438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0" name="Овал 79"/>
          <p:cNvSpPr/>
          <p:nvPr/>
        </p:nvSpPr>
        <p:spPr bwMode="auto">
          <a:xfrm>
            <a:off x="7929586" y="3929066"/>
            <a:ext cx="108000" cy="108000"/>
          </a:xfrm>
          <a:prstGeom prst="ellipse">
            <a:avLst/>
          </a:prstGeom>
          <a:solidFill>
            <a:srgbClr val="E0F9FC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Овал 78"/>
          <p:cNvSpPr/>
          <p:nvPr/>
        </p:nvSpPr>
        <p:spPr bwMode="auto">
          <a:xfrm>
            <a:off x="5072066" y="2714620"/>
            <a:ext cx="108000" cy="108000"/>
          </a:xfrm>
          <a:prstGeom prst="ellipse">
            <a:avLst/>
          </a:prstGeom>
          <a:solidFill>
            <a:srgbClr val="E0F9FC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Line 25"/>
          <p:cNvSpPr>
            <a:spLocks noChangeShapeType="1"/>
          </p:cNvSpPr>
          <p:nvPr/>
        </p:nvSpPr>
        <p:spPr bwMode="auto">
          <a:xfrm>
            <a:off x="6357950" y="2786058"/>
            <a:ext cx="10795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" name="Line 25"/>
          <p:cNvSpPr>
            <a:spLocks noChangeShapeType="1"/>
          </p:cNvSpPr>
          <p:nvPr/>
        </p:nvSpPr>
        <p:spPr bwMode="auto">
          <a:xfrm rot="10800000">
            <a:off x="6357950" y="3965066"/>
            <a:ext cx="10795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3" name="TextBox 102"/>
          <p:cNvSpPr txBox="1">
            <a:spLocks noChangeArrowheads="1"/>
          </p:cNvSpPr>
          <p:nvPr/>
        </p:nvSpPr>
        <p:spPr bwMode="auto">
          <a:xfrm>
            <a:off x="6072198" y="3929066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-2</a:t>
            </a:r>
            <a:endParaRPr lang="ru-RU" dirty="0"/>
          </a:p>
        </p:txBody>
      </p:sp>
      <p:sp>
        <p:nvSpPr>
          <p:cNvPr id="84" name="TextBox 102"/>
          <p:cNvSpPr txBox="1">
            <a:spLocks noChangeArrowheads="1"/>
          </p:cNvSpPr>
          <p:nvPr/>
        </p:nvSpPr>
        <p:spPr bwMode="auto">
          <a:xfrm>
            <a:off x="6143636" y="2714620"/>
            <a:ext cx="35719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132" name="TextBox 87"/>
          <p:cNvSpPr txBox="1">
            <a:spLocks noChangeArrowheads="1"/>
          </p:cNvSpPr>
          <p:nvPr/>
        </p:nvSpPr>
        <p:spPr bwMode="auto">
          <a:xfrm>
            <a:off x="357188" y="214313"/>
            <a:ext cx="85359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</a:rPr>
              <a:t>4</a:t>
            </a:r>
            <a:r>
              <a:rPr lang="ru-RU" sz="2000" b="1" dirty="0" smtClean="0">
                <a:solidFill>
                  <a:srgbClr val="C00000"/>
                </a:solidFill>
              </a:rPr>
              <a:t>  </a:t>
            </a:r>
            <a:r>
              <a:rPr lang="ru-RU" sz="2000" dirty="0">
                <a:latin typeface="+mn-lt"/>
              </a:rPr>
              <a:t>На рисунке изображен график функции </a:t>
            </a:r>
            <a:r>
              <a:rPr lang="en-US" sz="2000" i="1" dirty="0" smtClean="0">
                <a:latin typeface="+mn-lt"/>
              </a:rPr>
              <a:t>y</a:t>
            </a:r>
            <a:r>
              <a:rPr lang="ru-RU" sz="2000" i="1" dirty="0" smtClean="0">
                <a:latin typeface="+mn-lt"/>
              </a:rPr>
              <a:t> </a:t>
            </a:r>
            <a:r>
              <a:rPr lang="en-US" sz="2000" i="1" dirty="0" smtClean="0">
                <a:latin typeface="+mn-lt"/>
              </a:rPr>
              <a:t>=</a:t>
            </a:r>
            <a:r>
              <a:rPr lang="ru-RU" sz="2000" i="1" dirty="0" smtClean="0">
                <a:latin typeface="+mn-lt"/>
              </a:rPr>
              <a:t> </a:t>
            </a:r>
            <a:r>
              <a:rPr lang="en-US" sz="2000" i="1" dirty="0" smtClean="0">
                <a:latin typeface="+mn-lt"/>
              </a:rPr>
              <a:t>f(x)</a:t>
            </a:r>
            <a:r>
              <a:rPr lang="ru-RU" sz="2000" i="1" dirty="0" smtClean="0">
                <a:latin typeface="+mn-lt"/>
              </a:rPr>
              <a:t>,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заданной на промежутке </a:t>
            </a:r>
            <a:r>
              <a:rPr lang="en-US" sz="2000" dirty="0" smtClean="0">
                <a:latin typeface="+mn-lt"/>
              </a:rPr>
              <a:t>(-</a:t>
            </a:r>
            <a:r>
              <a:rPr lang="en-US" sz="2000" dirty="0">
                <a:latin typeface="+mn-lt"/>
              </a:rPr>
              <a:t>5</a:t>
            </a:r>
            <a:r>
              <a:rPr lang="ru-RU" sz="2000" dirty="0" smtClean="0">
                <a:latin typeface="+mn-lt"/>
              </a:rPr>
              <a:t>;6</a:t>
            </a:r>
            <a:r>
              <a:rPr lang="en-US" sz="2000" dirty="0" smtClean="0">
                <a:latin typeface="+mn-lt"/>
              </a:rPr>
              <a:t>)</a:t>
            </a:r>
            <a:r>
              <a:rPr lang="ru-RU" sz="2000" dirty="0" smtClean="0">
                <a:latin typeface="+mn-lt"/>
              </a:rPr>
              <a:t>. </a:t>
            </a:r>
            <a:r>
              <a:rPr lang="ru-RU" sz="2000" dirty="0">
                <a:latin typeface="+mn-lt"/>
              </a:rPr>
              <a:t>Укажите промежутки, где функция возрастает.</a:t>
            </a:r>
          </a:p>
        </p:txBody>
      </p:sp>
      <p:sp>
        <p:nvSpPr>
          <p:cNvPr id="21526" name="Text Box 44"/>
          <p:cNvSpPr txBox="1">
            <a:spLocks noChangeArrowheads="1"/>
          </p:cNvSpPr>
          <p:nvPr/>
        </p:nvSpPr>
        <p:spPr bwMode="auto">
          <a:xfrm>
            <a:off x="6143625" y="1357298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у</a:t>
            </a:r>
          </a:p>
        </p:txBody>
      </p:sp>
      <p:sp>
        <p:nvSpPr>
          <p:cNvPr id="2" name="Овал 1"/>
          <p:cNvSpPr/>
          <p:nvPr/>
        </p:nvSpPr>
        <p:spPr>
          <a:xfrm>
            <a:off x="467544" y="4114010"/>
            <a:ext cx="864096" cy="7437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00041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5589240"/>
            <a:ext cx="4860032" cy="10801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Палеонтология</a:t>
            </a:r>
            <a:endParaRPr lang="ru-RU" dirty="0"/>
          </a:p>
        </p:txBody>
      </p:sp>
      <p:pic>
        <p:nvPicPr>
          <p:cNvPr id="3" name="Picture 3" descr="C:\Users\Tanti\Desktop\функции в профессиях\1710987_9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922" y="0"/>
            <a:ext cx="8855675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250" name="Picture 2" descr="C:\Users\Tanti\Desktop\функции в профессиях\images_1970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485" y="3501008"/>
            <a:ext cx="4056112" cy="304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22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reeform 26"/>
          <p:cNvSpPr>
            <a:spLocks/>
          </p:cNvSpPr>
          <p:nvPr/>
        </p:nvSpPr>
        <p:spPr bwMode="auto">
          <a:xfrm>
            <a:off x="7143750" y="1143000"/>
            <a:ext cx="6350" cy="4279900"/>
          </a:xfrm>
          <a:custGeom>
            <a:avLst/>
            <a:gdLst>
              <a:gd name="T0" fmla="*/ 8872536 w 4"/>
              <a:gd name="T1" fmla="*/ 0 h 3168"/>
              <a:gd name="T2" fmla="*/ 0 w 4"/>
              <a:gd name="T3" fmla="*/ 2147483647 h 3168"/>
              <a:gd name="T4" fmla="*/ 0 60000 65536"/>
              <a:gd name="T5" fmla="*/ 0 60000 65536"/>
              <a:gd name="T6" fmla="*/ 0 w 4"/>
              <a:gd name="T7" fmla="*/ 0 h 3168"/>
              <a:gd name="T8" fmla="*/ 4 w 4"/>
              <a:gd name="T9" fmla="*/ 3168 h 31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3168">
                <a:moveTo>
                  <a:pt x="4" y="0"/>
                </a:moveTo>
                <a:lnTo>
                  <a:pt x="0" y="3168"/>
                </a:lnTo>
              </a:path>
            </a:pathLst>
          </a:custGeom>
          <a:noFill/>
          <a:ln w="12700" cap="flat" cmpd="sng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24578" name="Group 4"/>
          <p:cNvGrpSpPr>
            <a:grpSpLocks/>
          </p:cNvGrpSpPr>
          <p:nvPr/>
        </p:nvGrpSpPr>
        <p:grpSpPr bwMode="auto">
          <a:xfrm>
            <a:off x="3635375" y="1125538"/>
            <a:ext cx="4392613" cy="4321175"/>
            <a:chOff x="2412" y="464"/>
            <a:chExt cx="3144" cy="3199"/>
          </a:xfrm>
        </p:grpSpPr>
        <p:sp>
          <p:nvSpPr>
            <p:cNvPr id="24635" name="Freeform 34"/>
            <p:cNvSpPr>
              <a:spLocks/>
            </p:cNvSpPr>
            <p:nvPr/>
          </p:nvSpPr>
          <p:spPr bwMode="auto">
            <a:xfrm>
              <a:off x="3392" y="484"/>
              <a:ext cx="4" cy="3164"/>
            </a:xfrm>
            <a:custGeom>
              <a:avLst/>
              <a:gdLst>
                <a:gd name="T0" fmla="*/ 4 w 4"/>
                <a:gd name="T1" fmla="*/ 0 h 3164"/>
                <a:gd name="T2" fmla="*/ 0 w 4"/>
                <a:gd name="T3" fmla="*/ 3164 h 3164"/>
                <a:gd name="T4" fmla="*/ 0 60000 65536"/>
                <a:gd name="T5" fmla="*/ 0 60000 65536"/>
                <a:gd name="T6" fmla="*/ 0 w 4"/>
                <a:gd name="T7" fmla="*/ 0 h 3164"/>
                <a:gd name="T8" fmla="*/ 4 w 4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4">
                  <a:moveTo>
                    <a:pt x="4" y="0"/>
                  </a:moveTo>
                  <a:lnTo>
                    <a:pt x="0" y="3164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6" name="Freeform 5"/>
            <p:cNvSpPr>
              <a:spLocks/>
            </p:cNvSpPr>
            <p:nvPr/>
          </p:nvSpPr>
          <p:spPr bwMode="auto">
            <a:xfrm>
              <a:off x="2424" y="472"/>
              <a:ext cx="2" cy="3172"/>
            </a:xfrm>
            <a:custGeom>
              <a:avLst/>
              <a:gdLst>
                <a:gd name="T0" fmla="*/ 0 w 2"/>
                <a:gd name="T1" fmla="*/ 0 h 3172"/>
                <a:gd name="T2" fmla="*/ 2 w 2"/>
                <a:gd name="T3" fmla="*/ 3172 h 3172"/>
                <a:gd name="T4" fmla="*/ 0 60000 65536"/>
                <a:gd name="T5" fmla="*/ 0 60000 65536"/>
                <a:gd name="T6" fmla="*/ 0 w 2"/>
                <a:gd name="T7" fmla="*/ 0 h 3172"/>
                <a:gd name="T8" fmla="*/ 2 w 2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3172">
                  <a:moveTo>
                    <a:pt x="0" y="0"/>
                  </a:moveTo>
                  <a:lnTo>
                    <a:pt x="2" y="317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7" name="Freeform 6"/>
            <p:cNvSpPr>
              <a:spLocks/>
            </p:cNvSpPr>
            <p:nvPr/>
          </p:nvSpPr>
          <p:spPr bwMode="auto">
            <a:xfrm>
              <a:off x="2472" y="1706"/>
              <a:ext cx="3060" cy="2"/>
            </a:xfrm>
            <a:custGeom>
              <a:avLst/>
              <a:gdLst>
                <a:gd name="T0" fmla="*/ 0 w 3060"/>
                <a:gd name="T1" fmla="*/ 0 h 2"/>
                <a:gd name="T2" fmla="*/ 3060 w 3060"/>
                <a:gd name="T3" fmla="*/ 2 h 2"/>
                <a:gd name="T4" fmla="*/ 0 60000 65536"/>
                <a:gd name="T5" fmla="*/ 0 60000 65536"/>
                <a:gd name="T6" fmla="*/ 0 w 3060"/>
                <a:gd name="T7" fmla="*/ 0 h 2"/>
                <a:gd name="T8" fmla="*/ 3060 w 306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60" h="2">
                  <a:moveTo>
                    <a:pt x="0" y="0"/>
                  </a:moveTo>
                  <a:lnTo>
                    <a:pt x="3060" y="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8" name="Freeform 7"/>
            <p:cNvSpPr>
              <a:spLocks/>
            </p:cNvSpPr>
            <p:nvPr/>
          </p:nvSpPr>
          <p:spPr bwMode="auto">
            <a:xfrm>
              <a:off x="2436" y="3468"/>
              <a:ext cx="3088" cy="1"/>
            </a:xfrm>
            <a:custGeom>
              <a:avLst/>
              <a:gdLst>
                <a:gd name="T0" fmla="*/ 0 w 3088"/>
                <a:gd name="T1" fmla="*/ 0 h 1"/>
                <a:gd name="T2" fmla="*/ 3088 w 3088"/>
                <a:gd name="T3" fmla="*/ 0 h 1"/>
                <a:gd name="T4" fmla="*/ 0 60000 65536"/>
                <a:gd name="T5" fmla="*/ 0 60000 65536"/>
                <a:gd name="T6" fmla="*/ 0 w 3088"/>
                <a:gd name="T7" fmla="*/ 0 h 1"/>
                <a:gd name="T8" fmla="*/ 3088 w 308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88" h="1">
                  <a:moveTo>
                    <a:pt x="0" y="0"/>
                  </a:moveTo>
                  <a:lnTo>
                    <a:pt x="3088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9" name="Freeform 8"/>
            <p:cNvSpPr>
              <a:spLocks/>
            </p:cNvSpPr>
            <p:nvPr/>
          </p:nvSpPr>
          <p:spPr bwMode="auto">
            <a:xfrm>
              <a:off x="2426" y="3292"/>
              <a:ext cx="3094" cy="2"/>
            </a:xfrm>
            <a:custGeom>
              <a:avLst/>
              <a:gdLst>
                <a:gd name="T0" fmla="*/ 0 w 3094"/>
                <a:gd name="T1" fmla="*/ 2 h 2"/>
                <a:gd name="T2" fmla="*/ 3094 w 3094"/>
                <a:gd name="T3" fmla="*/ 0 h 2"/>
                <a:gd name="T4" fmla="*/ 0 60000 65536"/>
                <a:gd name="T5" fmla="*/ 0 60000 65536"/>
                <a:gd name="T6" fmla="*/ 0 w 3094"/>
                <a:gd name="T7" fmla="*/ 0 h 2"/>
                <a:gd name="T8" fmla="*/ 3094 w 309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4" h="2">
                  <a:moveTo>
                    <a:pt x="0" y="2"/>
                  </a:moveTo>
                  <a:lnTo>
                    <a:pt x="3094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0" name="Line 9"/>
            <p:cNvSpPr>
              <a:spLocks noChangeShapeType="1"/>
            </p:cNvSpPr>
            <p:nvPr/>
          </p:nvSpPr>
          <p:spPr bwMode="auto">
            <a:xfrm>
              <a:off x="2426" y="3113"/>
              <a:ext cx="3130" cy="0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1" name="Freeform 10"/>
            <p:cNvSpPr>
              <a:spLocks/>
            </p:cNvSpPr>
            <p:nvPr/>
          </p:nvSpPr>
          <p:spPr bwMode="auto">
            <a:xfrm>
              <a:off x="2418" y="2940"/>
              <a:ext cx="3096" cy="1"/>
            </a:xfrm>
            <a:custGeom>
              <a:avLst/>
              <a:gdLst>
                <a:gd name="T0" fmla="*/ 0 w 3096"/>
                <a:gd name="T1" fmla="*/ 0 h 1"/>
                <a:gd name="T2" fmla="*/ 3096 w 3096"/>
                <a:gd name="T3" fmla="*/ 0 h 1"/>
                <a:gd name="T4" fmla="*/ 0 60000 65536"/>
                <a:gd name="T5" fmla="*/ 0 60000 65536"/>
                <a:gd name="T6" fmla="*/ 0 w 3096"/>
                <a:gd name="T7" fmla="*/ 0 h 1"/>
                <a:gd name="T8" fmla="*/ 3096 w 309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6" h="1">
                  <a:moveTo>
                    <a:pt x="0" y="0"/>
                  </a:moveTo>
                  <a:lnTo>
                    <a:pt x="3096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2" name="Freeform 11"/>
            <p:cNvSpPr>
              <a:spLocks/>
            </p:cNvSpPr>
            <p:nvPr/>
          </p:nvSpPr>
          <p:spPr bwMode="auto">
            <a:xfrm>
              <a:off x="2424" y="2764"/>
              <a:ext cx="3092" cy="1"/>
            </a:xfrm>
            <a:custGeom>
              <a:avLst/>
              <a:gdLst>
                <a:gd name="T0" fmla="*/ 0 w 3092"/>
                <a:gd name="T1" fmla="*/ 0 h 1"/>
                <a:gd name="T2" fmla="*/ 3092 w 3092"/>
                <a:gd name="T3" fmla="*/ 0 h 1"/>
                <a:gd name="T4" fmla="*/ 0 60000 65536"/>
                <a:gd name="T5" fmla="*/ 0 60000 65536"/>
                <a:gd name="T6" fmla="*/ 0 w 3092"/>
                <a:gd name="T7" fmla="*/ 0 h 1"/>
                <a:gd name="T8" fmla="*/ 3092 w 309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2" h="1">
                  <a:moveTo>
                    <a:pt x="0" y="0"/>
                  </a:moveTo>
                  <a:lnTo>
                    <a:pt x="3092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3" name="Freeform 12"/>
            <p:cNvSpPr>
              <a:spLocks/>
            </p:cNvSpPr>
            <p:nvPr/>
          </p:nvSpPr>
          <p:spPr bwMode="auto">
            <a:xfrm>
              <a:off x="2420" y="2584"/>
              <a:ext cx="3100" cy="4"/>
            </a:xfrm>
            <a:custGeom>
              <a:avLst/>
              <a:gdLst>
                <a:gd name="T0" fmla="*/ 0 w 3100"/>
                <a:gd name="T1" fmla="*/ 4 h 4"/>
                <a:gd name="T2" fmla="*/ 3100 w 3100"/>
                <a:gd name="T3" fmla="*/ 0 h 4"/>
                <a:gd name="T4" fmla="*/ 0 60000 65536"/>
                <a:gd name="T5" fmla="*/ 0 60000 65536"/>
                <a:gd name="T6" fmla="*/ 0 w 3100"/>
                <a:gd name="T7" fmla="*/ 0 h 4"/>
                <a:gd name="T8" fmla="*/ 3100 w 3100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0" h="4">
                  <a:moveTo>
                    <a:pt x="0" y="4"/>
                  </a:moveTo>
                  <a:lnTo>
                    <a:pt x="3100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4" name="Freeform 13"/>
            <p:cNvSpPr>
              <a:spLocks/>
            </p:cNvSpPr>
            <p:nvPr/>
          </p:nvSpPr>
          <p:spPr bwMode="auto">
            <a:xfrm>
              <a:off x="2420" y="2408"/>
              <a:ext cx="3108" cy="8"/>
            </a:xfrm>
            <a:custGeom>
              <a:avLst/>
              <a:gdLst>
                <a:gd name="T0" fmla="*/ 0 w 3108"/>
                <a:gd name="T1" fmla="*/ 8 h 8"/>
                <a:gd name="T2" fmla="*/ 3108 w 3108"/>
                <a:gd name="T3" fmla="*/ 0 h 8"/>
                <a:gd name="T4" fmla="*/ 0 60000 65536"/>
                <a:gd name="T5" fmla="*/ 0 60000 65536"/>
                <a:gd name="T6" fmla="*/ 0 w 3108"/>
                <a:gd name="T7" fmla="*/ 0 h 8"/>
                <a:gd name="T8" fmla="*/ 3108 w 3108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8" h="8">
                  <a:moveTo>
                    <a:pt x="0" y="8"/>
                  </a:moveTo>
                  <a:lnTo>
                    <a:pt x="3108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5" name="Freeform 14"/>
            <p:cNvSpPr>
              <a:spLocks/>
            </p:cNvSpPr>
            <p:nvPr/>
          </p:nvSpPr>
          <p:spPr bwMode="auto">
            <a:xfrm>
              <a:off x="2412" y="2232"/>
              <a:ext cx="3116" cy="4"/>
            </a:xfrm>
            <a:custGeom>
              <a:avLst/>
              <a:gdLst>
                <a:gd name="T0" fmla="*/ 0 w 3116"/>
                <a:gd name="T1" fmla="*/ 0 h 4"/>
                <a:gd name="T2" fmla="*/ 3116 w 3116"/>
                <a:gd name="T3" fmla="*/ 4 h 4"/>
                <a:gd name="T4" fmla="*/ 0 60000 65536"/>
                <a:gd name="T5" fmla="*/ 0 60000 65536"/>
                <a:gd name="T6" fmla="*/ 0 w 3116"/>
                <a:gd name="T7" fmla="*/ 0 h 4"/>
                <a:gd name="T8" fmla="*/ 3116 w 3116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6" h="4">
                  <a:moveTo>
                    <a:pt x="0" y="0"/>
                  </a:moveTo>
                  <a:lnTo>
                    <a:pt x="3116" y="4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6" name="Freeform 15"/>
            <p:cNvSpPr>
              <a:spLocks/>
            </p:cNvSpPr>
            <p:nvPr/>
          </p:nvSpPr>
          <p:spPr bwMode="auto">
            <a:xfrm>
              <a:off x="2472" y="1884"/>
              <a:ext cx="3052" cy="4"/>
            </a:xfrm>
            <a:custGeom>
              <a:avLst/>
              <a:gdLst>
                <a:gd name="T0" fmla="*/ 0 w 3052"/>
                <a:gd name="T1" fmla="*/ 4 h 4"/>
                <a:gd name="T2" fmla="*/ 3052 w 3052"/>
                <a:gd name="T3" fmla="*/ 0 h 4"/>
                <a:gd name="T4" fmla="*/ 0 60000 65536"/>
                <a:gd name="T5" fmla="*/ 0 60000 65536"/>
                <a:gd name="T6" fmla="*/ 0 w 3052"/>
                <a:gd name="T7" fmla="*/ 0 h 4"/>
                <a:gd name="T8" fmla="*/ 3052 w 305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52" h="4">
                  <a:moveTo>
                    <a:pt x="0" y="4"/>
                  </a:moveTo>
                  <a:lnTo>
                    <a:pt x="3052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7" name="Freeform 16"/>
            <p:cNvSpPr>
              <a:spLocks/>
            </p:cNvSpPr>
            <p:nvPr/>
          </p:nvSpPr>
          <p:spPr bwMode="auto">
            <a:xfrm>
              <a:off x="2428" y="1532"/>
              <a:ext cx="3100" cy="1"/>
            </a:xfrm>
            <a:custGeom>
              <a:avLst/>
              <a:gdLst>
                <a:gd name="T0" fmla="*/ 0 w 3100"/>
                <a:gd name="T1" fmla="*/ 0 h 1"/>
                <a:gd name="T2" fmla="*/ 3100 w 3100"/>
                <a:gd name="T3" fmla="*/ 0 h 1"/>
                <a:gd name="T4" fmla="*/ 0 60000 65536"/>
                <a:gd name="T5" fmla="*/ 0 60000 65536"/>
                <a:gd name="T6" fmla="*/ 0 w 3100"/>
                <a:gd name="T7" fmla="*/ 0 h 1"/>
                <a:gd name="T8" fmla="*/ 3100 w 310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0" h="1">
                  <a:moveTo>
                    <a:pt x="0" y="0"/>
                  </a:moveTo>
                  <a:lnTo>
                    <a:pt x="3100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8" name="Freeform 17"/>
            <p:cNvSpPr>
              <a:spLocks/>
            </p:cNvSpPr>
            <p:nvPr/>
          </p:nvSpPr>
          <p:spPr bwMode="auto">
            <a:xfrm>
              <a:off x="2416" y="1356"/>
              <a:ext cx="3112" cy="4"/>
            </a:xfrm>
            <a:custGeom>
              <a:avLst/>
              <a:gdLst>
                <a:gd name="T0" fmla="*/ 0 w 3112"/>
                <a:gd name="T1" fmla="*/ 4 h 4"/>
                <a:gd name="T2" fmla="*/ 3112 w 3112"/>
                <a:gd name="T3" fmla="*/ 0 h 4"/>
                <a:gd name="T4" fmla="*/ 0 60000 65536"/>
                <a:gd name="T5" fmla="*/ 0 60000 65536"/>
                <a:gd name="T6" fmla="*/ 0 w 3112"/>
                <a:gd name="T7" fmla="*/ 0 h 4"/>
                <a:gd name="T8" fmla="*/ 3112 w 311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2" h="4">
                  <a:moveTo>
                    <a:pt x="0" y="4"/>
                  </a:moveTo>
                  <a:lnTo>
                    <a:pt x="3112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9" name="Freeform 18"/>
            <p:cNvSpPr>
              <a:spLocks/>
            </p:cNvSpPr>
            <p:nvPr/>
          </p:nvSpPr>
          <p:spPr bwMode="auto">
            <a:xfrm>
              <a:off x="2420" y="1180"/>
              <a:ext cx="3108" cy="4"/>
            </a:xfrm>
            <a:custGeom>
              <a:avLst/>
              <a:gdLst>
                <a:gd name="T0" fmla="*/ 0 w 3108"/>
                <a:gd name="T1" fmla="*/ 0 h 4"/>
                <a:gd name="T2" fmla="*/ 3108 w 3108"/>
                <a:gd name="T3" fmla="*/ 4 h 4"/>
                <a:gd name="T4" fmla="*/ 0 60000 65536"/>
                <a:gd name="T5" fmla="*/ 0 60000 65536"/>
                <a:gd name="T6" fmla="*/ 0 w 3108"/>
                <a:gd name="T7" fmla="*/ 0 h 4"/>
                <a:gd name="T8" fmla="*/ 3108 w 3108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8" h="4">
                  <a:moveTo>
                    <a:pt x="0" y="0"/>
                  </a:moveTo>
                  <a:lnTo>
                    <a:pt x="3108" y="4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0" name="Freeform 19"/>
            <p:cNvSpPr>
              <a:spLocks/>
            </p:cNvSpPr>
            <p:nvPr/>
          </p:nvSpPr>
          <p:spPr bwMode="auto">
            <a:xfrm>
              <a:off x="2416" y="1008"/>
              <a:ext cx="3112" cy="4"/>
            </a:xfrm>
            <a:custGeom>
              <a:avLst/>
              <a:gdLst>
                <a:gd name="T0" fmla="*/ 0 w 3112"/>
                <a:gd name="T1" fmla="*/ 4 h 4"/>
                <a:gd name="T2" fmla="*/ 3112 w 3112"/>
                <a:gd name="T3" fmla="*/ 0 h 4"/>
                <a:gd name="T4" fmla="*/ 0 60000 65536"/>
                <a:gd name="T5" fmla="*/ 0 60000 65536"/>
                <a:gd name="T6" fmla="*/ 0 w 3112"/>
                <a:gd name="T7" fmla="*/ 0 h 4"/>
                <a:gd name="T8" fmla="*/ 3112 w 311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2" h="4">
                  <a:moveTo>
                    <a:pt x="0" y="4"/>
                  </a:moveTo>
                  <a:lnTo>
                    <a:pt x="3112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1" name="Freeform 20"/>
            <p:cNvSpPr>
              <a:spLocks/>
            </p:cNvSpPr>
            <p:nvPr/>
          </p:nvSpPr>
          <p:spPr bwMode="auto">
            <a:xfrm>
              <a:off x="2424" y="832"/>
              <a:ext cx="3104" cy="1"/>
            </a:xfrm>
            <a:custGeom>
              <a:avLst/>
              <a:gdLst>
                <a:gd name="T0" fmla="*/ 0 w 3104"/>
                <a:gd name="T1" fmla="*/ 0 h 1"/>
                <a:gd name="T2" fmla="*/ 3104 w 3104"/>
                <a:gd name="T3" fmla="*/ 0 h 1"/>
                <a:gd name="T4" fmla="*/ 0 60000 65536"/>
                <a:gd name="T5" fmla="*/ 0 60000 65536"/>
                <a:gd name="T6" fmla="*/ 0 w 3104"/>
                <a:gd name="T7" fmla="*/ 0 h 1"/>
                <a:gd name="T8" fmla="*/ 3104 w 310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4" h="1">
                  <a:moveTo>
                    <a:pt x="0" y="0"/>
                  </a:moveTo>
                  <a:lnTo>
                    <a:pt x="3104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2" name="Freeform 21"/>
            <p:cNvSpPr>
              <a:spLocks/>
            </p:cNvSpPr>
            <p:nvPr/>
          </p:nvSpPr>
          <p:spPr bwMode="auto">
            <a:xfrm>
              <a:off x="2432" y="656"/>
              <a:ext cx="3092" cy="8"/>
            </a:xfrm>
            <a:custGeom>
              <a:avLst/>
              <a:gdLst>
                <a:gd name="T0" fmla="*/ 0 w 3092"/>
                <a:gd name="T1" fmla="*/ 8 h 8"/>
                <a:gd name="T2" fmla="*/ 3092 w 3092"/>
                <a:gd name="T3" fmla="*/ 0 h 8"/>
                <a:gd name="T4" fmla="*/ 0 60000 65536"/>
                <a:gd name="T5" fmla="*/ 0 60000 65536"/>
                <a:gd name="T6" fmla="*/ 0 w 3092"/>
                <a:gd name="T7" fmla="*/ 0 h 8"/>
                <a:gd name="T8" fmla="*/ 3092 w 3092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2" h="8">
                  <a:moveTo>
                    <a:pt x="0" y="8"/>
                  </a:moveTo>
                  <a:lnTo>
                    <a:pt x="3092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3" name="Freeform 22"/>
            <p:cNvSpPr>
              <a:spLocks/>
            </p:cNvSpPr>
            <p:nvPr/>
          </p:nvSpPr>
          <p:spPr bwMode="auto">
            <a:xfrm>
              <a:off x="2440" y="472"/>
              <a:ext cx="3088" cy="12"/>
            </a:xfrm>
            <a:custGeom>
              <a:avLst/>
              <a:gdLst>
                <a:gd name="T0" fmla="*/ 0 w 3088"/>
                <a:gd name="T1" fmla="*/ 0 h 12"/>
                <a:gd name="T2" fmla="*/ 3088 w 3088"/>
                <a:gd name="T3" fmla="*/ 12 h 12"/>
                <a:gd name="T4" fmla="*/ 0 60000 65536"/>
                <a:gd name="T5" fmla="*/ 0 60000 65536"/>
                <a:gd name="T6" fmla="*/ 0 w 3088"/>
                <a:gd name="T7" fmla="*/ 0 h 12"/>
                <a:gd name="T8" fmla="*/ 3088 w 3088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88" h="12">
                  <a:moveTo>
                    <a:pt x="0" y="0"/>
                  </a:moveTo>
                  <a:lnTo>
                    <a:pt x="3088" y="1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4" name="Freeform 23"/>
            <p:cNvSpPr>
              <a:spLocks/>
            </p:cNvSpPr>
            <p:nvPr/>
          </p:nvSpPr>
          <p:spPr bwMode="auto">
            <a:xfrm>
              <a:off x="2416" y="3644"/>
              <a:ext cx="3116" cy="1"/>
            </a:xfrm>
            <a:custGeom>
              <a:avLst/>
              <a:gdLst>
                <a:gd name="T0" fmla="*/ 0 w 3116"/>
                <a:gd name="T1" fmla="*/ 0 h 1"/>
                <a:gd name="T2" fmla="*/ 3116 w 3116"/>
                <a:gd name="T3" fmla="*/ 0 h 1"/>
                <a:gd name="T4" fmla="*/ 0 60000 65536"/>
                <a:gd name="T5" fmla="*/ 0 60000 65536"/>
                <a:gd name="T6" fmla="*/ 0 w 3116"/>
                <a:gd name="T7" fmla="*/ 0 h 1"/>
                <a:gd name="T8" fmla="*/ 3116 w 31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6" h="1">
                  <a:moveTo>
                    <a:pt x="0" y="0"/>
                  </a:moveTo>
                  <a:lnTo>
                    <a:pt x="3116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5" name="Freeform 24"/>
            <p:cNvSpPr>
              <a:spLocks/>
            </p:cNvSpPr>
            <p:nvPr/>
          </p:nvSpPr>
          <p:spPr bwMode="auto">
            <a:xfrm>
              <a:off x="5528" y="488"/>
              <a:ext cx="1" cy="3136"/>
            </a:xfrm>
            <a:custGeom>
              <a:avLst/>
              <a:gdLst>
                <a:gd name="T0" fmla="*/ 0 w 1"/>
                <a:gd name="T1" fmla="*/ 0 h 3136"/>
                <a:gd name="T2" fmla="*/ 0 w 1"/>
                <a:gd name="T3" fmla="*/ 3136 h 3136"/>
                <a:gd name="T4" fmla="*/ 0 60000 65536"/>
                <a:gd name="T5" fmla="*/ 0 60000 65536"/>
                <a:gd name="T6" fmla="*/ 0 w 1"/>
                <a:gd name="T7" fmla="*/ 0 h 3136"/>
                <a:gd name="T8" fmla="*/ 1 w 1"/>
                <a:gd name="T9" fmla="*/ 3136 h 31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36">
                  <a:moveTo>
                    <a:pt x="0" y="0"/>
                  </a:moveTo>
                  <a:lnTo>
                    <a:pt x="0" y="3136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6" name="Freeform 25"/>
            <p:cNvSpPr>
              <a:spLocks/>
            </p:cNvSpPr>
            <p:nvPr/>
          </p:nvSpPr>
          <p:spPr bwMode="auto">
            <a:xfrm>
              <a:off x="5332" y="480"/>
              <a:ext cx="4" cy="3172"/>
            </a:xfrm>
            <a:custGeom>
              <a:avLst/>
              <a:gdLst>
                <a:gd name="T0" fmla="*/ 4 w 4"/>
                <a:gd name="T1" fmla="*/ 0 h 3172"/>
                <a:gd name="T2" fmla="*/ 0 w 4"/>
                <a:gd name="T3" fmla="*/ 3172 h 3172"/>
                <a:gd name="T4" fmla="*/ 0 60000 65536"/>
                <a:gd name="T5" fmla="*/ 0 60000 65536"/>
                <a:gd name="T6" fmla="*/ 0 w 4"/>
                <a:gd name="T7" fmla="*/ 0 h 3172"/>
                <a:gd name="T8" fmla="*/ 4 w 4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72">
                  <a:moveTo>
                    <a:pt x="4" y="0"/>
                  </a:moveTo>
                  <a:lnTo>
                    <a:pt x="0" y="317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7" name="Freeform 26"/>
            <p:cNvSpPr>
              <a:spLocks/>
            </p:cNvSpPr>
            <p:nvPr/>
          </p:nvSpPr>
          <p:spPr bwMode="auto">
            <a:xfrm>
              <a:off x="5136" y="480"/>
              <a:ext cx="4" cy="3168"/>
            </a:xfrm>
            <a:custGeom>
              <a:avLst/>
              <a:gdLst>
                <a:gd name="T0" fmla="*/ 4 w 4"/>
                <a:gd name="T1" fmla="*/ 0 h 3168"/>
                <a:gd name="T2" fmla="*/ 0 w 4"/>
                <a:gd name="T3" fmla="*/ 3168 h 3168"/>
                <a:gd name="T4" fmla="*/ 0 60000 65536"/>
                <a:gd name="T5" fmla="*/ 0 60000 65536"/>
                <a:gd name="T6" fmla="*/ 0 w 4"/>
                <a:gd name="T7" fmla="*/ 0 h 3168"/>
                <a:gd name="T8" fmla="*/ 4 w 4"/>
                <a:gd name="T9" fmla="*/ 3168 h 31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8">
                  <a:moveTo>
                    <a:pt x="4" y="0"/>
                  </a:moveTo>
                  <a:lnTo>
                    <a:pt x="0" y="3168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8" name="Freeform 28"/>
            <p:cNvSpPr>
              <a:spLocks/>
            </p:cNvSpPr>
            <p:nvPr/>
          </p:nvSpPr>
          <p:spPr bwMode="auto">
            <a:xfrm>
              <a:off x="4748" y="476"/>
              <a:ext cx="4" cy="3172"/>
            </a:xfrm>
            <a:custGeom>
              <a:avLst/>
              <a:gdLst>
                <a:gd name="T0" fmla="*/ 4 w 4"/>
                <a:gd name="T1" fmla="*/ 0 h 3172"/>
                <a:gd name="T2" fmla="*/ 0 w 4"/>
                <a:gd name="T3" fmla="*/ 3172 h 3172"/>
                <a:gd name="T4" fmla="*/ 0 60000 65536"/>
                <a:gd name="T5" fmla="*/ 0 60000 65536"/>
                <a:gd name="T6" fmla="*/ 0 w 4"/>
                <a:gd name="T7" fmla="*/ 0 h 3172"/>
                <a:gd name="T8" fmla="*/ 4 w 4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72">
                  <a:moveTo>
                    <a:pt x="4" y="0"/>
                  </a:moveTo>
                  <a:lnTo>
                    <a:pt x="0" y="317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9" name="Freeform 29"/>
            <p:cNvSpPr>
              <a:spLocks/>
            </p:cNvSpPr>
            <p:nvPr/>
          </p:nvSpPr>
          <p:spPr bwMode="auto">
            <a:xfrm>
              <a:off x="4544" y="472"/>
              <a:ext cx="14" cy="3191"/>
            </a:xfrm>
            <a:custGeom>
              <a:avLst/>
              <a:gdLst>
                <a:gd name="T0" fmla="*/ 0 w 14"/>
                <a:gd name="T1" fmla="*/ 0 h 3191"/>
                <a:gd name="T2" fmla="*/ 14 w 14"/>
                <a:gd name="T3" fmla="*/ 3191 h 3191"/>
                <a:gd name="T4" fmla="*/ 0 60000 65536"/>
                <a:gd name="T5" fmla="*/ 0 60000 65536"/>
                <a:gd name="T6" fmla="*/ 0 w 14"/>
                <a:gd name="T7" fmla="*/ 0 h 3191"/>
                <a:gd name="T8" fmla="*/ 14 w 14"/>
                <a:gd name="T9" fmla="*/ 3191 h 319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3191">
                  <a:moveTo>
                    <a:pt x="0" y="0"/>
                  </a:moveTo>
                  <a:lnTo>
                    <a:pt x="14" y="3191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0" name="Freeform 30"/>
            <p:cNvSpPr>
              <a:spLocks/>
            </p:cNvSpPr>
            <p:nvPr/>
          </p:nvSpPr>
          <p:spPr bwMode="auto">
            <a:xfrm>
              <a:off x="4360" y="488"/>
              <a:ext cx="4" cy="3160"/>
            </a:xfrm>
            <a:custGeom>
              <a:avLst/>
              <a:gdLst>
                <a:gd name="T0" fmla="*/ 4 w 4"/>
                <a:gd name="T1" fmla="*/ 0 h 3160"/>
                <a:gd name="T2" fmla="*/ 0 w 4"/>
                <a:gd name="T3" fmla="*/ 3160 h 3160"/>
                <a:gd name="T4" fmla="*/ 0 60000 65536"/>
                <a:gd name="T5" fmla="*/ 0 60000 65536"/>
                <a:gd name="T6" fmla="*/ 0 w 4"/>
                <a:gd name="T7" fmla="*/ 0 h 3160"/>
                <a:gd name="T8" fmla="*/ 4 w 4"/>
                <a:gd name="T9" fmla="*/ 3160 h 3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0">
                  <a:moveTo>
                    <a:pt x="4" y="0"/>
                  </a:moveTo>
                  <a:lnTo>
                    <a:pt x="0" y="316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1" name="Freeform 31"/>
            <p:cNvSpPr>
              <a:spLocks/>
            </p:cNvSpPr>
            <p:nvPr/>
          </p:nvSpPr>
          <p:spPr bwMode="auto">
            <a:xfrm>
              <a:off x="4168" y="488"/>
              <a:ext cx="1" cy="3152"/>
            </a:xfrm>
            <a:custGeom>
              <a:avLst/>
              <a:gdLst>
                <a:gd name="T0" fmla="*/ 0 w 1"/>
                <a:gd name="T1" fmla="*/ 0 h 3152"/>
                <a:gd name="T2" fmla="*/ 0 w 1"/>
                <a:gd name="T3" fmla="*/ 3152 h 3152"/>
                <a:gd name="T4" fmla="*/ 0 60000 65536"/>
                <a:gd name="T5" fmla="*/ 0 60000 65536"/>
                <a:gd name="T6" fmla="*/ 0 w 1"/>
                <a:gd name="T7" fmla="*/ 0 h 3152"/>
                <a:gd name="T8" fmla="*/ 1 w 1"/>
                <a:gd name="T9" fmla="*/ 3152 h 31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52">
                  <a:moveTo>
                    <a:pt x="0" y="0"/>
                  </a:moveTo>
                  <a:lnTo>
                    <a:pt x="0" y="315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2" name="Freeform 32"/>
            <p:cNvSpPr>
              <a:spLocks/>
            </p:cNvSpPr>
            <p:nvPr/>
          </p:nvSpPr>
          <p:spPr bwMode="auto">
            <a:xfrm>
              <a:off x="3776" y="464"/>
              <a:ext cx="11" cy="3199"/>
            </a:xfrm>
            <a:custGeom>
              <a:avLst/>
              <a:gdLst>
                <a:gd name="T0" fmla="*/ 0 w 11"/>
                <a:gd name="T1" fmla="*/ 0 h 3199"/>
                <a:gd name="T2" fmla="*/ 11 w 11"/>
                <a:gd name="T3" fmla="*/ 3199 h 3199"/>
                <a:gd name="T4" fmla="*/ 0 60000 65536"/>
                <a:gd name="T5" fmla="*/ 0 60000 65536"/>
                <a:gd name="T6" fmla="*/ 0 w 11"/>
                <a:gd name="T7" fmla="*/ 0 h 3199"/>
                <a:gd name="T8" fmla="*/ 11 w 11"/>
                <a:gd name="T9" fmla="*/ 3199 h 3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3199">
                  <a:moveTo>
                    <a:pt x="0" y="0"/>
                  </a:moveTo>
                  <a:lnTo>
                    <a:pt x="11" y="3199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3" name="Freeform 33"/>
            <p:cNvSpPr>
              <a:spLocks/>
            </p:cNvSpPr>
            <p:nvPr/>
          </p:nvSpPr>
          <p:spPr bwMode="auto">
            <a:xfrm>
              <a:off x="3584" y="480"/>
              <a:ext cx="1" cy="3172"/>
            </a:xfrm>
            <a:custGeom>
              <a:avLst/>
              <a:gdLst>
                <a:gd name="T0" fmla="*/ 0 w 1"/>
                <a:gd name="T1" fmla="*/ 0 h 3172"/>
                <a:gd name="T2" fmla="*/ 0 w 1"/>
                <a:gd name="T3" fmla="*/ 3172 h 3172"/>
                <a:gd name="T4" fmla="*/ 0 60000 65536"/>
                <a:gd name="T5" fmla="*/ 0 60000 65536"/>
                <a:gd name="T6" fmla="*/ 0 w 1"/>
                <a:gd name="T7" fmla="*/ 0 h 3172"/>
                <a:gd name="T8" fmla="*/ 1 w 1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72">
                  <a:moveTo>
                    <a:pt x="0" y="0"/>
                  </a:moveTo>
                  <a:lnTo>
                    <a:pt x="0" y="317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4" name="Freeform 35"/>
            <p:cNvSpPr>
              <a:spLocks/>
            </p:cNvSpPr>
            <p:nvPr/>
          </p:nvSpPr>
          <p:spPr bwMode="auto">
            <a:xfrm>
              <a:off x="3192" y="480"/>
              <a:ext cx="8" cy="3164"/>
            </a:xfrm>
            <a:custGeom>
              <a:avLst/>
              <a:gdLst>
                <a:gd name="T0" fmla="*/ 0 w 8"/>
                <a:gd name="T1" fmla="*/ 0 h 3164"/>
                <a:gd name="T2" fmla="*/ 8 w 8"/>
                <a:gd name="T3" fmla="*/ 3164 h 3164"/>
                <a:gd name="T4" fmla="*/ 0 60000 65536"/>
                <a:gd name="T5" fmla="*/ 0 60000 65536"/>
                <a:gd name="T6" fmla="*/ 0 w 8"/>
                <a:gd name="T7" fmla="*/ 0 h 3164"/>
                <a:gd name="T8" fmla="*/ 8 w 8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3164">
                  <a:moveTo>
                    <a:pt x="0" y="0"/>
                  </a:moveTo>
                  <a:lnTo>
                    <a:pt x="8" y="3164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5" name="Freeform 36"/>
            <p:cNvSpPr>
              <a:spLocks/>
            </p:cNvSpPr>
            <p:nvPr/>
          </p:nvSpPr>
          <p:spPr bwMode="auto">
            <a:xfrm>
              <a:off x="3004" y="480"/>
              <a:ext cx="4" cy="3164"/>
            </a:xfrm>
            <a:custGeom>
              <a:avLst/>
              <a:gdLst>
                <a:gd name="T0" fmla="*/ 4 w 4"/>
                <a:gd name="T1" fmla="*/ 0 h 3164"/>
                <a:gd name="T2" fmla="*/ 0 w 4"/>
                <a:gd name="T3" fmla="*/ 3164 h 3164"/>
                <a:gd name="T4" fmla="*/ 0 60000 65536"/>
                <a:gd name="T5" fmla="*/ 0 60000 65536"/>
                <a:gd name="T6" fmla="*/ 0 w 4"/>
                <a:gd name="T7" fmla="*/ 0 h 3164"/>
                <a:gd name="T8" fmla="*/ 4 w 4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4">
                  <a:moveTo>
                    <a:pt x="4" y="0"/>
                  </a:moveTo>
                  <a:lnTo>
                    <a:pt x="0" y="3164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6" name="Freeform 37"/>
            <p:cNvSpPr>
              <a:spLocks/>
            </p:cNvSpPr>
            <p:nvPr/>
          </p:nvSpPr>
          <p:spPr bwMode="auto">
            <a:xfrm>
              <a:off x="2812" y="480"/>
              <a:ext cx="1" cy="3172"/>
            </a:xfrm>
            <a:custGeom>
              <a:avLst/>
              <a:gdLst>
                <a:gd name="T0" fmla="*/ 0 w 1"/>
                <a:gd name="T1" fmla="*/ 0 h 3172"/>
                <a:gd name="T2" fmla="*/ 0 w 1"/>
                <a:gd name="T3" fmla="*/ 3172 h 3172"/>
                <a:gd name="T4" fmla="*/ 0 60000 65536"/>
                <a:gd name="T5" fmla="*/ 0 60000 65536"/>
                <a:gd name="T6" fmla="*/ 0 w 1"/>
                <a:gd name="T7" fmla="*/ 0 h 3172"/>
                <a:gd name="T8" fmla="*/ 1 w 1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72">
                  <a:moveTo>
                    <a:pt x="0" y="0"/>
                  </a:moveTo>
                  <a:lnTo>
                    <a:pt x="0" y="317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7" name="Freeform 38"/>
            <p:cNvSpPr>
              <a:spLocks/>
            </p:cNvSpPr>
            <p:nvPr/>
          </p:nvSpPr>
          <p:spPr bwMode="auto">
            <a:xfrm>
              <a:off x="2616" y="480"/>
              <a:ext cx="1" cy="3164"/>
            </a:xfrm>
            <a:custGeom>
              <a:avLst/>
              <a:gdLst>
                <a:gd name="T0" fmla="*/ 0 w 1"/>
                <a:gd name="T1" fmla="*/ 0 h 3164"/>
                <a:gd name="T2" fmla="*/ 0 w 1"/>
                <a:gd name="T3" fmla="*/ 3164 h 3164"/>
                <a:gd name="T4" fmla="*/ 0 60000 65536"/>
                <a:gd name="T5" fmla="*/ 0 60000 65536"/>
                <a:gd name="T6" fmla="*/ 0 w 1"/>
                <a:gd name="T7" fmla="*/ 0 h 3164"/>
                <a:gd name="T8" fmla="*/ 1 w 1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64">
                  <a:moveTo>
                    <a:pt x="0" y="0"/>
                  </a:moveTo>
                  <a:lnTo>
                    <a:pt x="0" y="3164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579" name="Line 39"/>
          <p:cNvSpPr>
            <a:spLocks noChangeShapeType="1"/>
          </p:cNvSpPr>
          <p:nvPr/>
        </p:nvSpPr>
        <p:spPr bwMode="auto">
          <a:xfrm flipV="1">
            <a:off x="5795963" y="1052513"/>
            <a:ext cx="0" cy="43926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Line 40"/>
          <p:cNvSpPr>
            <a:spLocks noChangeShapeType="1"/>
          </p:cNvSpPr>
          <p:nvPr/>
        </p:nvSpPr>
        <p:spPr bwMode="auto">
          <a:xfrm>
            <a:off x="3635375" y="3284538"/>
            <a:ext cx="44656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Text Box 41"/>
          <p:cNvSpPr txBox="1">
            <a:spLocks noChangeArrowheads="1"/>
          </p:cNvSpPr>
          <p:nvPr/>
        </p:nvSpPr>
        <p:spPr bwMode="auto">
          <a:xfrm>
            <a:off x="5638800" y="3214688"/>
            <a:ext cx="576263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0</a:t>
            </a:r>
          </a:p>
        </p:txBody>
      </p:sp>
      <p:sp>
        <p:nvSpPr>
          <p:cNvPr id="24582" name="Text Box 42"/>
          <p:cNvSpPr txBox="1">
            <a:spLocks noChangeArrowheads="1"/>
          </p:cNvSpPr>
          <p:nvPr/>
        </p:nvSpPr>
        <p:spPr bwMode="auto">
          <a:xfrm>
            <a:off x="5214942" y="3214686"/>
            <a:ext cx="50482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-1</a:t>
            </a:r>
          </a:p>
        </p:txBody>
      </p:sp>
      <p:sp>
        <p:nvSpPr>
          <p:cNvPr id="24583" name="Text Box 43"/>
          <p:cNvSpPr txBox="1">
            <a:spLocks noChangeArrowheads="1"/>
          </p:cNvSpPr>
          <p:nvPr/>
        </p:nvSpPr>
        <p:spPr bwMode="auto">
          <a:xfrm>
            <a:off x="4714875" y="3235325"/>
            <a:ext cx="4318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-3</a:t>
            </a:r>
          </a:p>
        </p:txBody>
      </p:sp>
      <p:sp>
        <p:nvSpPr>
          <p:cNvPr id="24584" name="Text Box 44"/>
          <p:cNvSpPr txBox="1">
            <a:spLocks noChangeArrowheads="1"/>
          </p:cNvSpPr>
          <p:nvPr/>
        </p:nvSpPr>
        <p:spPr bwMode="auto">
          <a:xfrm>
            <a:off x="4071938" y="3214688"/>
            <a:ext cx="4318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-5</a:t>
            </a:r>
          </a:p>
        </p:txBody>
      </p:sp>
      <p:sp>
        <p:nvSpPr>
          <p:cNvPr id="24585" name="Text Box 45"/>
          <p:cNvSpPr txBox="1">
            <a:spLocks noChangeArrowheads="1"/>
          </p:cNvSpPr>
          <p:nvPr/>
        </p:nvSpPr>
        <p:spPr bwMode="auto">
          <a:xfrm>
            <a:off x="3571875" y="3235325"/>
            <a:ext cx="4318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-7</a:t>
            </a:r>
          </a:p>
        </p:txBody>
      </p:sp>
      <p:sp>
        <p:nvSpPr>
          <p:cNvPr id="24586" name="Text Box 46"/>
          <p:cNvSpPr txBox="1">
            <a:spLocks noChangeArrowheads="1"/>
          </p:cNvSpPr>
          <p:nvPr/>
        </p:nvSpPr>
        <p:spPr bwMode="auto">
          <a:xfrm>
            <a:off x="5286375" y="4386263"/>
            <a:ext cx="576263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-5</a:t>
            </a:r>
          </a:p>
        </p:txBody>
      </p:sp>
      <p:sp>
        <p:nvSpPr>
          <p:cNvPr id="24587" name="Text Box 48"/>
          <p:cNvSpPr txBox="1">
            <a:spLocks noChangeArrowheads="1"/>
          </p:cNvSpPr>
          <p:nvPr/>
        </p:nvSpPr>
        <p:spPr bwMode="auto">
          <a:xfrm>
            <a:off x="6443663" y="3235325"/>
            <a:ext cx="360362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3</a:t>
            </a:r>
          </a:p>
        </p:txBody>
      </p:sp>
      <p:sp>
        <p:nvSpPr>
          <p:cNvPr id="24588" name="Text Box 49"/>
          <p:cNvSpPr txBox="1">
            <a:spLocks noChangeArrowheads="1"/>
          </p:cNvSpPr>
          <p:nvPr/>
        </p:nvSpPr>
        <p:spPr bwMode="auto">
          <a:xfrm>
            <a:off x="7019925" y="3286125"/>
            <a:ext cx="2159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5</a:t>
            </a:r>
          </a:p>
        </p:txBody>
      </p:sp>
      <p:sp>
        <p:nvSpPr>
          <p:cNvPr id="24589" name="Text Box 51"/>
          <p:cNvSpPr txBox="1">
            <a:spLocks noChangeArrowheads="1"/>
          </p:cNvSpPr>
          <p:nvPr/>
        </p:nvSpPr>
        <p:spPr bwMode="auto">
          <a:xfrm>
            <a:off x="5497513" y="2071688"/>
            <a:ext cx="360362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4</a:t>
            </a:r>
          </a:p>
        </p:txBody>
      </p:sp>
      <p:sp>
        <p:nvSpPr>
          <p:cNvPr id="24590" name="Text Box 52"/>
          <p:cNvSpPr txBox="1">
            <a:spLocks noChangeArrowheads="1"/>
          </p:cNvSpPr>
          <p:nvPr/>
        </p:nvSpPr>
        <p:spPr bwMode="auto">
          <a:xfrm>
            <a:off x="5500688" y="1571625"/>
            <a:ext cx="28892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6</a:t>
            </a:r>
          </a:p>
        </p:txBody>
      </p:sp>
      <p:sp>
        <p:nvSpPr>
          <p:cNvPr id="24591" name="Freeform 53"/>
          <p:cNvSpPr>
            <a:spLocks/>
          </p:cNvSpPr>
          <p:nvPr/>
        </p:nvSpPr>
        <p:spPr bwMode="auto">
          <a:xfrm>
            <a:off x="3903680" y="1836738"/>
            <a:ext cx="3240088" cy="2601912"/>
          </a:xfrm>
          <a:custGeom>
            <a:avLst/>
            <a:gdLst>
              <a:gd name="T0" fmla="*/ 0 w 2041"/>
              <a:gd name="T1" fmla="*/ 2147483647 h 1639"/>
              <a:gd name="T2" fmla="*/ 1582658387 w 2041"/>
              <a:gd name="T3" fmla="*/ 866933722 h 1639"/>
              <a:gd name="T4" fmla="*/ 2147483647 w 2041"/>
              <a:gd name="T5" fmla="*/ 1927918586 h 1639"/>
              <a:gd name="T6" fmla="*/ 2147483647 w 2041"/>
              <a:gd name="T7" fmla="*/ 68043416 h 1639"/>
              <a:gd name="T8" fmla="*/ 2147483647 w 2041"/>
              <a:gd name="T9" fmla="*/ 1502012786 h 16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41"/>
              <a:gd name="T16" fmla="*/ 0 h 1639"/>
              <a:gd name="T17" fmla="*/ 2041 w 2041"/>
              <a:gd name="T18" fmla="*/ 1639 h 16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41" h="1639">
                <a:moveTo>
                  <a:pt x="0" y="1639"/>
                </a:moveTo>
                <a:lnTo>
                  <a:pt x="628" y="344"/>
                </a:lnTo>
                <a:cubicBezTo>
                  <a:pt x="803" y="198"/>
                  <a:pt x="871" y="818"/>
                  <a:pt x="1049" y="765"/>
                </a:cubicBezTo>
                <a:cubicBezTo>
                  <a:pt x="1218" y="693"/>
                  <a:pt x="1526" y="54"/>
                  <a:pt x="1696" y="27"/>
                </a:cubicBezTo>
                <a:cubicBezTo>
                  <a:pt x="1866" y="0"/>
                  <a:pt x="1969" y="477"/>
                  <a:pt x="2041" y="59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1" name="Line 60"/>
          <p:cNvSpPr>
            <a:spLocks noChangeShapeType="1"/>
          </p:cNvSpPr>
          <p:nvPr/>
        </p:nvSpPr>
        <p:spPr bwMode="auto">
          <a:xfrm>
            <a:off x="7164388" y="2781300"/>
            <a:ext cx="0" cy="503238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5" name="Line 69"/>
          <p:cNvSpPr>
            <a:spLocks noChangeShapeType="1"/>
          </p:cNvSpPr>
          <p:nvPr/>
        </p:nvSpPr>
        <p:spPr bwMode="auto">
          <a:xfrm rot="10800000">
            <a:off x="5536132" y="3068538"/>
            <a:ext cx="0" cy="2160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4" name="Line 71"/>
          <p:cNvSpPr>
            <a:spLocks noChangeShapeType="1"/>
          </p:cNvSpPr>
          <p:nvPr/>
        </p:nvSpPr>
        <p:spPr bwMode="auto">
          <a:xfrm>
            <a:off x="6659563" y="32845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7" name="Line 72"/>
          <p:cNvSpPr>
            <a:spLocks noChangeShapeType="1"/>
          </p:cNvSpPr>
          <p:nvPr/>
        </p:nvSpPr>
        <p:spPr bwMode="auto">
          <a:xfrm flipV="1">
            <a:off x="6643688" y="1917700"/>
            <a:ext cx="0" cy="1368425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915" name="AutoShape 7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2565400"/>
            <a:ext cx="504825" cy="503238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/>
              <a:t>1</a:t>
            </a:r>
          </a:p>
        </p:txBody>
      </p:sp>
      <p:sp>
        <p:nvSpPr>
          <p:cNvPr id="35917" name="AutoShape 7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3284538"/>
            <a:ext cx="504825" cy="503237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/>
              <a:t>2</a:t>
            </a:r>
          </a:p>
        </p:txBody>
      </p:sp>
      <p:sp>
        <p:nvSpPr>
          <p:cNvPr id="35919" name="AutoShape 7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005263"/>
            <a:ext cx="504825" cy="504825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/>
              <a:t>3</a:t>
            </a:r>
          </a:p>
        </p:txBody>
      </p:sp>
      <p:sp>
        <p:nvSpPr>
          <p:cNvPr id="35921" name="AutoShape 8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24400"/>
            <a:ext cx="504825" cy="503238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/>
              <a:t>4</a:t>
            </a:r>
            <a:endParaRPr lang="ru-RU" sz="2000" b="1" dirty="0"/>
          </a:p>
        </p:txBody>
      </p:sp>
      <p:sp>
        <p:nvSpPr>
          <p:cNvPr id="8239" name="Text Box 84"/>
          <p:cNvSpPr txBox="1">
            <a:spLocks noChangeArrowheads="1"/>
          </p:cNvSpPr>
          <p:nvPr/>
        </p:nvSpPr>
        <p:spPr bwMode="auto">
          <a:xfrm>
            <a:off x="322263" y="115888"/>
            <a:ext cx="81788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C00000"/>
                </a:solidFill>
              </a:rPr>
              <a:t>5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.  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000" dirty="0">
                <a:latin typeface="+mn-lt"/>
              </a:rPr>
              <a:t>На рисунке изображен график функции </a:t>
            </a:r>
            <a:r>
              <a:rPr lang="en-US" sz="2000" i="1" dirty="0" smtClean="0">
                <a:latin typeface="+mn-lt"/>
              </a:rPr>
              <a:t>y</a:t>
            </a:r>
            <a:r>
              <a:rPr lang="ru-RU" sz="2000" i="1" dirty="0" smtClean="0">
                <a:latin typeface="+mn-lt"/>
              </a:rPr>
              <a:t> </a:t>
            </a:r>
            <a:r>
              <a:rPr lang="en-US" sz="2000" i="1" dirty="0" smtClean="0">
                <a:latin typeface="+mn-lt"/>
              </a:rPr>
              <a:t>=</a:t>
            </a:r>
            <a:r>
              <a:rPr lang="ru-RU" sz="2000" i="1" dirty="0" smtClean="0">
                <a:latin typeface="+mn-lt"/>
              </a:rPr>
              <a:t> </a:t>
            </a:r>
            <a:r>
              <a:rPr lang="en-US" sz="2000" i="1" dirty="0" smtClean="0">
                <a:latin typeface="+mn-lt"/>
              </a:rPr>
              <a:t>f(x)</a:t>
            </a:r>
            <a:r>
              <a:rPr lang="ru-RU" sz="2000" i="1" dirty="0" smtClean="0">
                <a:latin typeface="+mn-lt"/>
              </a:rPr>
              <a:t>,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заданной на промежутке </a:t>
            </a:r>
            <a:r>
              <a:rPr lang="en-US" sz="2000" dirty="0">
                <a:latin typeface="+mn-lt"/>
              </a:rPr>
              <a:t>[-7</a:t>
            </a:r>
            <a:r>
              <a:rPr lang="ru-RU" sz="2000" dirty="0">
                <a:latin typeface="+mn-lt"/>
              </a:rPr>
              <a:t>;5</a:t>
            </a:r>
            <a:r>
              <a:rPr lang="en-US" sz="2000" dirty="0">
                <a:latin typeface="+mn-lt"/>
              </a:rPr>
              <a:t>]</a:t>
            </a:r>
            <a:r>
              <a:rPr lang="ru-RU" sz="2000" dirty="0">
                <a:latin typeface="+mn-lt"/>
              </a:rPr>
              <a:t>. Укажите промежутки убывания функции.</a:t>
            </a:r>
          </a:p>
        </p:txBody>
      </p:sp>
      <p:sp>
        <p:nvSpPr>
          <p:cNvPr id="24612" name="Text Box 85"/>
          <p:cNvSpPr txBox="1">
            <a:spLocks noChangeArrowheads="1"/>
          </p:cNvSpPr>
          <p:nvPr/>
        </p:nvSpPr>
        <p:spPr bwMode="auto">
          <a:xfrm>
            <a:off x="988997" y="2605895"/>
            <a:ext cx="2298711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[-3;-1] </a:t>
            </a:r>
            <a:r>
              <a:rPr lang="ru-RU" sz="2000" dirty="0"/>
              <a:t>;</a:t>
            </a:r>
            <a:r>
              <a:rPr lang="en-US" sz="2000" dirty="0"/>
              <a:t> [3;5]</a:t>
            </a:r>
          </a:p>
        </p:txBody>
      </p:sp>
      <p:sp>
        <p:nvSpPr>
          <p:cNvPr id="24613" name="Text Box 86"/>
          <p:cNvSpPr txBox="1">
            <a:spLocks noChangeArrowheads="1"/>
          </p:cNvSpPr>
          <p:nvPr/>
        </p:nvSpPr>
        <p:spPr bwMode="auto">
          <a:xfrm>
            <a:off x="1029828" y="3322639"/>
            <a:ext cx="230029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[-7;-</a:t>
            </a:r>
            <a:r>
              <a:rPr lang="ru-RU" sz="2000" dirty="0"/>
              <a:t>3</a:t>
            </a:r>
            <a:r>
              <a:rPr lang="en-US" sz="2000" dirty="0"/>
              <a:t>] </a:t>
            </a:r>
            <a:r>
              <a:rPr lang="ru-RU" sz="2000" dirty="0"/>
              <a:t>;</a:t>
            </a:r>
            <a:r>
              <a:rPr lang="en-US" sz="2000" dirty="0"/>
              <a:t> [-1;3]</a:t>
            </a:r>
            <a:endParaRPr lang="ru-RU" sz="2000" dirty="0"/>
          </a:p>
        </p:txBody>
      </p:sp>
      <p:sp>
        <p:nvSpPr>
          <p:cNvPr id="24614" name="Text Box 87"/>
          <p:cNvSpPr txBox="1">
            <a:spLocks noChangeArrowheads="1"/>
          </p:cNvSpPr>
          <p:nvPr/>
        </p:nvSpPr>
        <p:spPr bwMode="auto">
          <a:xfrm>
            <a:off x="988997" y="4076700"/>
            <a:ext cx="13684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[-5;6]</a:t>
            </a:r>
            <a:endParaRPr lang="ru-RU" sz="2000" dirty="0"/>
          </a:p>
        </p:txBody>
      </p:sp>
      <p:sp>
        <p:nvSpPr>
          <p:cNvPr id="24615" name="Text Box 88"/>
          <p:cNvSpPr txBox="1">
            <a:spLocks noChangeArrowheads="1"/>
          </p:cNvSpPr>
          <p:nvPr/>
        </p:nvSpPr>
        <p:spPr bwMode="auto">
          <a:xfrm>
            <a:off x="1206484" y="4797425"/>
            <a:ext cx="100806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[-7;5]</a:t>
            </a:r>
            <a:endParaRPr lang="ru-RU" sz="2000" dirty="0"/>
          </a:p>
        </p:txBody>
      </p:sp>
      <p:sp>
        <p:nvSpPr>
          <p:cNvPr id="24616" name="Text Box 93"/>
          <p:cNvSpPr txBox="1">
            <a:spLocks noChangeArrowheads="1"/>
          </p:cNvSpPr>
          <p:nvPr/>
        </p:nvSpPr>
        <p:spPr bwMode="auto">
          <a:xfrm>
            <a:off x="7853363" y="3213100"/>
            <a:ext cx="50482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х</a:t>
            </a:r>
          </a:p>
        </p:txBody>
      </p:sp>
      <p:sp>
        <p:nvSpPr>
          <p:cNvPr id="24617" name="Text Box 94"/>
          <p:cNvSpPr txBox="1">
            <a:spLocks noChangeArrowheads="1"/>
          </p:cNvSpPr>
          <p:nvPr/>
        </p:nvSpPr>
        <p:spPr bwMode="auto">
          <a:xfrm>
            <a:off x="5580063" y="1125538"/>
            <a:ext cx="5048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/>
          </a:p>
        </p:txBody>
      </p:sp>
      <p:sp>
        <p:nvSpPr>
          <p:cNvPr id="24618" name="Text Box 95"/>
          <p:cNvSpPr txBox="1">
            <a:spLocks noChangeArrowheads="1"/>
          </p:cNvSpPr>
          <p:nvPr/>
        </p:nvSpPr>
        <p:spPr bwMode="auto">
          <a:xfrm>
            <a:off x="5435600" y="928688"/>
            <a:ext cx="4318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у</a:t>
            </a:r>
          </a:p>
        </p:txBody>
      </p:sp>
      <p:sp>
        <p:nvSpPr>
          <p:cNvPr id="24619" name="AutoShape 9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431800" cy="360363"/>
          </a:xfrm>
          <a:prstGeom prst="actionButtonForwardNext">
            <a:avLst/>
          </a:prstGeom>
          <a:solidFill>
            <a:srgbClr val="00CCFF">
              <a:alpha val="50195"/>
            </a:srgbClr>
          </a:solidFill>
          <a:ln w="222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3" name="Line 72"/>
          <p:cNvSpPr>
            <a:spLocks noChangeShapeType="1"/>
          </p:cNvSpPr>
          <p:nvPr/>
        </p:nvSpPr>
        <p:spPr bwMode="auto">
          <a:xfrm flipV="1">
            <a:off x="5000625" y="2386013"/>
            <a:ext cx="0" cy="900112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621" name="Line 22"/>
          <p:cNvSpPr>
            <a:spLocks noChangeShapeType="1"/>
          </p:cNvSpPr>
          <p:nvPr/>
        </p:nvSpPr>
        <p:spPr bwMode="auto">
          <a:xfrm rot="10800000">
            <a:off x="3929063" y="3214688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2" name="Line 25"/>
          <p:cNvSpPr>
            <a:spLocks noChangeShapeType="1"/>
          </p:cNvSpPr>
          <p:nvPr/>
        </p:nvSpPr>
        <p:spPr bwMode="auto">
          <a:xfrm>
            <a:off x="5749925" y="1857375"/>
            <a:ext cx="10795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3" name="Line 25"/>
          <p:cNvSpPr>
            <a:spLocks noChangeShapeType="1"/>
          </p:cNvSpPr>
          <p:nvPr/>
        </p:nvSpPr>
        <p:spPr bwMode="auto">
          <a:xfrm rot="10800000">
            <a:off x="5749925" y="4465132"/>
            <a:ext cx="1080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4" name="Line 22"/>
          <p:cNvSpPr>
            <a:spLocks noChangeShapeType="1"/>
          </p:cNvSpPr>
          <p:nvPr/>
        </p:nvSpPr>
        <p:spPr bwMode="auto">
          <a:xfrm rot="10800000">
            <a:off x="7143750" y="3214688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5" name="Line 22"/>
          <p:cNvSpPr>
            <a:spLocks noChangeShapeType="1"/>
          </p:cNvSpPr>
          <p:nvPr/>
        </p:nvSpPr>
        <p:spPr bwMode="auto">
          <a:xfrm rot="10800000">
            <a:off x="6643688" y="3214688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6" name="Line 22"/>
          <p:cNvSpPr>
            <a:spLocks noChangeShapeType="1"/>
          </p:cNvSpPr>
          <p:nvPr/>
        </p:nvSpPr>
        <p:spPr bwMode="auto">
          <a:xfrm rot="10800000">
            <a:off x="5000625" y="3214688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7" name="Line 22"/>
          <p:cNvSpPr>
            <a:spLocks noChangeShapeType="1"/>
          </p:cNvSpPr>
          <p:nvPr/>
        </p:nvSpPr>
        <p:spPr bwMode="auto">
          <a:xfrm rot="10800000">
            <a:off x="5572125" y="3214688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8" name="Line 25"/>
          <p:cNvSpPr>
            <a:spLocks noChangeShapeType="1"/>
          </p:cNvSpPr>
          <p:nvPr/>
        </p:nvSpPr>
        <p:spPr bwMode="auto">
          <a:xfrm>
            <a:off x="5749925" y="2357438"/>
            <a:ext cx="10795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" name="Полилиния 91"/>
          <p:cNvSpPr/>
          <p:nvPr/>
        </p:nvSpPr>
        <p:spPr bwMode="auto">
          <a:xfrm>
            <a:off x="5003800" y="2349500"/>
            <a:ext cx="546100" cy="723900"/>
          </a:xfrm>
          <a:custGeom>
            <a:avLst/>
            <a:gdLst>
              <a:gd name="connsiteX0" fmla="*/ 0 w 546100"/>
              <a:gd name="connsiteY0" fmla="*/ 0 h 723900"/>
              <a:gd name="connsiteX1" fmla="*/ 88900 w 546100"/>
              <a:gd name="connsiteY1" fmla="*/ 63500 h 723900"/>
              <a:gd name="connsiteX2" fmla="*/ 203200 w 546100"/>
              <a:gd name="connsiteY2" fmla="*/ 254000 h 723900"/>
              <a:gd name="connsiteX3" fmla="*/ 342900 w 546100"/>
              <a:gd name="connsiteY3" fmla="*/ 533400 h 723900"/>
              <a:gd name="connsiteX4" fmla="*/ 444500 w 546100"/>
              <a:gd name="connsiteY4" fmla="*/ 685800 h 723900"/>
              <a:gd name="connsiteX5" fmla="*/ 546100 w 546100"/>
              <a:gd name="connsiteY5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100" h="723900">
                <a:moveTo>
                  <a:pt x="0" y="0"/>
                </a:moveTo>
                <a:cubicBezTo>
                  <a:pt x="27516" y="10583"/>
                  <a:pt x="55033" y="21167"/>
                  <a:pt x="88900" y="63500"/>
                </a:cubicBezTo>
                <a:cubicBezTo>
                  <a:pt x="122767" y="105833"/>
                  <a:pt x="160867" y="175683"/>
                  <a:pt x="203200" y="254000"/>
                </a:cubicBezTo>
                <a:cubicBezTo>
                  <a:pt x="245533" y="332317"/>
                  <a:pt x="302683" y="461433"/>
                  <a:pt x="342900" y="533400"/>
                </a:cubicBezTo>
                <a:cubicBezTo>
                  <a:pt x="383117" y="605367"/>
                  <a:pt x="410633" y="654050"/>
                  <a:pt x="444500" y="685800"/>
                </a:cubicBezTo>
                <a:cubicBezTo>
                  <a:pt x="478367" y="717550"/>
                  <a:pt x="546100" y="723900"/>
                  <a:pt x="546100" y="723900"/>
                </a:cubicBezTo>
              </a:path>
            </a:pathLst>
          </a:custGeom>
          <a:noFill/>
          <a:ln w="444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Полилиния 92"/>
          <p:cNvSpPr/>
          <p:nvPr/>
        </p:nvSpPr>
        <p:spPr bwMode="auto">
          <a:xfrm>
            <a:off x="6629400" y="1879600"/>
            <a:ext cx="520700" cy="914400"/>
          </a:xfrm>
          <a:custGeom>
            <a:avLst/>
            <a:gdLst>
              <a:gd name="connsiteX0" fmla="*/ 0 w 520700"/>
              <a:gd name="connsiteY0" fmla="*/ 0 h 914400"/>
              <a:gd name="connsiteX1" fmla="*/ 101600 w 520700"/>
              <a:gd name="connsiteY1" fmla="*/ 38100 h 914400"/>
              <a:gd name="connsiteX2" fmla="*/ 228600 w 520700"/>
              <a:gd name="connsiteY2" fmla="*/ 203200 h 914400"/>
              <a:gd name="connsiteX3" fmla="*/ 393700 w 520700"/>
              <a:gd name="connsiteY3" fmla="*/ 584200 h 914400"/>
              <a:gd name="connsiteX4" fmla="*/ 520700 w 520700"/>
              <a:gd name="connsiteY4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700" h="914400">
                <a:moveTo>
                  <a:pt x="0" y="0"/>
                </a:moveTo>
                <a:cubicBezTo>
                  <a:pt x="31750" y="2116"/>
                  <a:pt x="63500" y="4233"/>
                  <a:pt x="101600" y="38100"/>
                </a:cubicBezTo>
                <a:cubicBezTo>
                  <a:pt x="139700" y="71967"/>
                  <a:pt x="179917" y="112183"/>
                  <a:pt x="228600" y="203200"/>
                </a:cubicBezTo>
                <a:cubicBezTo>
                  <a:pt x="277283" y="294217"/>
                  <a:pt x="345017" y="465667"/>
                  <a:pt x="393700" y="584200"/>
                </a:cubicBezTo>
                <a:cubicBezTo>
                  <a:pt x="442383" y="702733"/>
                  <a:pt x="481541" y="808566"/>
                  <a:pt x="520700" y="914400"/>
                </a:cubicBezTo>
              </a:path>
            </a:pathLst>
          </a:custGeom>
          <a:noFill/>
          <a:ln w="444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13984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reeform 26"/>
          <p:cNvSpPr>
            <a:spLocks/>
          </p:cNvSpPr>
          <p:nvPr/>
        </p:nvSpPr>
        <p:spPr bwMode="auto">
          <a:xfrm>
            <a:off x="7143750" y="1143000"/>
            <a:ext cx="6350" cy="4279900"/>
          </a:xfrm>
          <a:custGeom>
            <a:avLst/>
            <a:gdLst>
              <a:gd name="T0" fmla="*/ 8872536 w 4"/>
              <a:gd name="T1" fmla="*/ 0 h 3168"/>
              <a:gd name="T2" fmla="*/ 0 w 4"/>
              <a:gd name="T3" fmla="*/ 2147483647 h 3168"/>
              <a:gd name="T4" fmla="*/ 0 60000 65536"/>
              <a:gd name="T5" fmla="*/ 0 60000 65536"/>
              <a:gd name="T6" fmla="*/ 0 w 4"/>
              <a:gd name="T7" fmla="*/ 0 h 3168"/>
              <a:gd name="T8" fmla="*/ 4 w 4"/>
              <a:gd name="T9" fmla="*/ 3168 h 31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3168">
                <a:moveTo>
                  <a:pt x="4" y="0"/>
                </a:moveTo>
                <a:lnTo>
                  <a:pt x="0" y="3168"/>
                </a:lnTo>
              </a:path>
            </a:pathLst>
          </a:custGeom>
          <a:noFill/>
          <a:ln w="12700" cap="flat" cmpd="sng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24578" name="Group 4"/>
          <p:cNvGrpSpPr>
            <a:grpSpLocks/>
          </p:cNvGrpSpPr>
          <p:nvPr/>
        </p:nvGrpSpPr>
        <p:grpSpPr bwMode="auto">
          <a:xfrm>
            <a:off x="3635375" y="1125538"/>
            <a:ext cx="4392613" cy="4321175"/>
            <a:chOff x="2412" y="464"/>
            <a:chExt cx="3144" cy="3199"/>
          </a:xfrm>
        </p:grpSpPr>
        <p:sp>
          <p:nvSpPr>
            <p:cNvPr id="24635" name="Freeform 34"/>
            <p:cNvSpPr>
              <a:spLocks/>
            </p:cNvSpPr>
            <p:nvPr/>
          </p:nvSpPr>
          <p:spPr bwMode="auto">
            <a:xfrm>
              <a:off x="3392" y="484"/>
              <a:ext cx="4" cy="3164"/>
            </a:xfrm>
            <a:custGeom>
              <a:avLst/>
              <a:gdLst>
                <a:gd name="T0" fmla="*/ 4 w 4"/>
                <a:gd name="T1" fmla="*/ 0 h 3164"/>
                <a:gd name="T2" fmla="*/ 0 w 4"/>
                <a:gd name="T3" fmla="*/ 3164 h 3164"/>
                <a:gd name="T4" fmla="*/ 0 60000 65536"/>
                <a:gd name="T5" fmla="*/ 0 60000 65536"/>
                <a:gd name="T6" fmla="*/ 0 w 4"/>
                <a:gd name="T7" fmla="*/ 0 h 3164"/>
                <a:gd name="T8" fmla="*/ 4 w 4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4">
                  <a:moveTo>
                    <a:pt x="4" y="0"/>
                  </a:moveTo>
                  <a:lnTo>
                    <a:pt x="0" y="3164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6" name="Freeform 5"/>
            <p:cNvSpPr>
              <a:spLocks/>
            </p:cNvSpPr>
            <p:nvPr/>
          </p:nvSpPr>
          <p:spPr bwMode="auto">
            <a:xfrm>
              <a:off x="2424" y="472"/>
              <a:ext cx="2" cy="3172"/>
            </a:xfrm>
            <a:custGeom>
              <a:avLst/>
              <a:gdLst>
                <a:gd name="T0" fmla="*/ 0 w 2"/>
                <a:gd name="T1" fmla="*/ 0 h 3172"/>
                <a:gd name="T2" fmla="*/ 2 w 2"/>
                <a:gd name="T3" fmla="*/ 3172 h 3172"/>
                <a:gd name="T4" fmla="*/ 0 60000 65536"/>
                <a:gd name="T5" fmla="*/ 0 60000 65536"/>
                <a:gd name="T6" fmla="*/ 0 w 2"/>
                <a:gd name="T7" fmla="*/ 0 h 3172"/>
                <a:gd name="T8" fmla="*/ 2 w 2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3172">
                  <a:moveTo>
                    <a:pt x="0" y="0"/>
                  </a:moveTo>
                  <a:lnTo>
                    <a:pt x="2" y="317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7" name="Freeform 6"/>
            <p:cNvSpPr>
              <a:spLocks/>
            </p:cNvSpPr>
            <p:nvPr/>
          </p:nvSpPr>
          <p:spPr bwMode="auto">
            <a:xfrm>
              <a:off x="2472" y="1706"/>
              <a:ext cx="3060" cy="2"/>
            </a:xfrm>
            <a:custGeom>
              <a:avLst/>
              <a:gdLst>
                <a:gd name="T0" fmla="*/ 0 w 3060"/>
                <a:gd name="T1" fmla="*/ 0 h 2"/>
                <a:gd name="T2" fmla="*/ 3060 w 3060"/>
                <a:gd name="T3" fmla="*/ 2 h 2"/>
                <a:gd name="T4" fmla="*/ 0 60000 65536"/>
                <a:gd name="T5" fmla="*/ 0 60000 65536"/>
                <a:gd name="T6" fmla="*/ 0 w 3060"/>
                <a:gd name="T7" fmla="*/ 0 h 2"/>
                <a:gd name="T8" fmla="*/ 3060 w 306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60" h="2">
                  <a:moveTo>
                    <a:pt x="0" y="0"/>
                  </a:moveTo>
                  <a:lnTo>
                    <a:pt x="3060" y="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8" name="Freeform 7"/>
            <p:cNvSpPr>
              <a:spLocks/>
            </p:cNvSpPr>
            <p:nvPr/>
          </p:nvSpPr>
          <p:spPr bwMode="auto">
            <a:xfrm>
              <a:off x="2436" y="3468"/>
              <a:ext cx="3088" cy="1"/>
            </a:xfrm>
            <a:custGeom>
              <a:avLst/>
              <a:gdLst>
                <a:gd name="T0" fmla="*/ 0 w 3088"/>
                <a:gd name="T1" fmla="*/ 0 h 1"/>
                <a:gd name="T2" fmla="*/ 3088 w 3088"/>
                <a:gd name="T3" fmla="*/ 0 h 1"/>
                <a:gd name="T4" fmla="*/ 0 60000 65536"/>
                <a:gd name="T5" fmla="*/ 0 60000 65536"/>
                <a:gd name="T6" fmla="*/ 0 w 3088"/>
                <a:gd name="T7" fmla="*/ 0 h 1"/>
                <a:gd name="T8" fmla="*/ 3088 w 308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88" h="1">
                  <a:moveTo>
                    <a:pt x="0" y="0"/>
                  </a:moveTo>
                  <a:lnTo>
                    <a:pt x="3088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9" name="Freeform 8"/>
            <p:cNvSpPr>
              <a:spLocks/>
            </p:cNvSpPr>
            <p:nvPr/>
          </p:nvSpPr>
          <p:spPr bwMode="auto">
            <a:xfrm>
              <a:off x="2426" y="3292"/>
              <a:ext cx="3094" cy="2"/>
            </a:xfrm>
            <a:custGeom>
              <a:avLst/>
              <a:gdLst>
                <a:gd name="T0" fmla="*/ 0 w 3094"/>
                <a:gd name="T1" fmla="*/ 2 h 2"/>
                <a:gd name="T2" fmla="*/ 3094 w 3094"/>
                <a:gd name="T3" fmla="*/ 0 h 2"/>
                <a:gd name="T4" fmla="*/ 0 60000 65536"/>
                <a:gd name="T5" fmla="*/ 0 60000 65536"/>
                <a:gd name="T6" fmla="*/ 0 w 3094"/>
                <a:gd name="T7" fmla="*/ 0 h 2"/>
                <a:gd name="T8" fmla="*/ 3094 w 309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4" h="2">
                  <a:moveTo>
                    <a:pt x="0" y="2"/>
                  </a:moveTo>
                  <a:lnTo>
                    <a:pt x="3094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0" name="Line 9"/>
            <p:cNvSpPr>
              <a:spLocks noChangeShapeType="1"/>
            </p:cNvSpPr>
            <p:nvPr/>
          </p:nvSpPr>
          <p:spPr bwMode="auto">
            <a:xfrm>
              <a:off x="2426" y="3113"/>
              <a:ext cx="3130" cy="0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1" name="Freeform 10"/>
            <p:cNvSpPr>
              <a:spLocks/>
            </p:cNvSpPr>
            <p:nvPr/>
          </p:nvSpPr>
          <p:spPr bwMode="auto">
            <a:xfrm>
              <a:off x="2418" y="2940"/>
              <a:ext cx="3096" cy="1"/>
            </a:xfrm>
            <a:custGeom>
              <a:avLst/>
              <a:gdLst>
                <a:gd name="T0" fmla="*/ 0 w 3096"/>
                <a:gd name="T1" fmla="*/ 0 h 1"/>
                <a:gd name="T2" fmla="*/ 3096 w 3096"/>
                <a:gd name="T3" fmla="*/ 0 h 1"/>
                <a:gd name="T4" fmla="*/ 0 60000 65536"/>
                <a:gd name="T5" fmla="*/ 0 60000 65536"/>
                <a:gd name="T6" fmla="*/ 0 w 3096"/>
                <a:gd name="T7" fmla="*/ 0 h 1"/>
                <a:gd name="T8" fmla="*/ 3096 w 309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6" h="1">
                  <a:moveTo>
                    <a:pt x="0" y="0"/>
                  </a:moveTo>
                  <a:lnTo>
                    <a:pt x="3096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2" name="Freeform 11"/>
            <p:cNvSpPr>
              <a:spLocks/>
            </p:cNvSpPr>
            <p:nvPr/>
          </p:nvSpPr>
          <p:spPr bwMode="auto">
            <a:xfrm>
              <a:off x="2424" y="2764"/>
              <a:ext cx="3092" cy="1"/>
            </a:xfrm>
            <a:custGeom>
              <a:avLst/>
              <a:gdLst>
                <a:gd name="T0" fmla="*/ 0 w 3092"/>
                <a:gd name="T1" fmla="*/ 0 h 1"/>
                <a:gd name="T2" fmla="*/ 3092 w 3092"/>
                <a:gd name="T3" fmla="*/ 0 h 1"/>
                <a:gd name="T4" fmla="*/ 0 60000 65536"/>
                <a:gd name="T5" fmla="*/ 0 60000 65536"/>
                <a:gd name="T6" fmla="*/ 0 w 3092"/>
                <a:gd name="T7" fmla="*/ 0 h 1"/>
                <a:gd name="T8" fmla="*/ 3092 w 309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2" h="1">
                  <a:moveTo>
                    <a:pt x="0" y="0"/>
                  </a:moveTo>
                  <a:lnTo>
                    <a:pt x="3092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3" name="Freeform 12"/>
            <p:cNvSpPr>
              <a:spLocks/>
            </p:cNvSpPr>
            <p:nvPr/>
          </p:nvSpPr>
          <p:spPr bwMode="auto">
            <a:xfrm>
              <a:off x="2420" y="2584"/>
              <a:ext cx="3100" cy="4"/>
            </a:xfrm>
            <a:custGeom>
              <a:avLst/>
              <a:gdLst>
                <a:gd name="T0" fmla="*/ 0 w 3100"/>
                <a:gd name="T1" fmla="*/ 4 h 4"/>
                <a:gd name="T2" fmla="*/ 3100 w 3100"/>
                <a:gd name="T3" fmla="*/ 0 h 4"/>
                <a:gd name="T4" fmla="*/ 0 60000 65536"/>
                <a:gd name="T5" fmla="*/ 0 60000 65536"/>
                <a:gd name="T6" fmla="*/ 0 w 3100"/>
                <a:gd name="T7" fmla="*/ 0 h 4"/>
                <a:gd name="T8" fmla="*/ 3100 w 3100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0" h="4">
                  <a:moveTo>
                    <a:pt x="0" y="4"/>
                  </a:moveTo>
                  <a:lnTo>
                    <a:pt x="3100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4" name="Freeform 13"/>
            <p:cNvSpPr>
              <a:spLocks/>
            </p:cNvSpPr>
            <p:nvPr/>
          </p:nvSpPr>
          <p:spPr bwMode="auto">
            <a:xfrm>
              <a:off x="2420" y="2408"/>
              <a:ext cx="3108" cy="8"/>
            </a:xfrm>
            <a:custGeom>
              <a:avLst/>
              <a:gdLst>
                <a:gd name="T0" fmla="*/ 0 w 3108"/>
                <a:gd name="T1" fmla="*/ 8 h 8"/>
                <a:gd name="T2" fmla="*/ 3108 w 3108"/>
                <a:gd name="T3" fmla="*/ 0 h 8"/>
                <a:gd name="T4" fmla="*/ 0 60000 65536"/>
                <a:gd name="T5" fmla="*/ 0 60000 65536"/>
                <a:gd name="T6" fmla="*/ 0 w 3108"/>
                <a:gd name="T7" fmla="*/ 0 h 8"/>
                <a:gd name="T8" fmla="*/ 3108 w 3108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8" h="8">
                  <a:moveTo>
                    <a:pt x="0" y="8"/>
                  </a:moveTo>
                  <a:lnTo>
                    <a:pt x="3108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5" name="Freeform 14"/>
            <p:cNvSpPr>
              <a:spLocks/>
            </p:cNvSpPr>
            <p:nvPr/>
          </p:nvSpPr>
          <p:spPr bwMode="auto">
            <a:xfrm>
              <a:off x="2412" y="2232"/>
              <a:ext cx="3116" cy="4"/>
            </a:xfrm>
            <a:custGeom>
              <a:avLst/>
              <a:gdLst>
                <a:gd name="T0" fmla="*/ 0 w 3116"/>
                <a:gd name="T1" fmla="*/ 0 h 4"/>
                <a:gd name="T2" fmla="*/ 3116 w 3116"/>
                <a:gd name="T3" fmla="*/ 4 h 4"/>
                <a:gd name="T4" fmla="*/ 0 60000 65536"/>
                <a:gd name="T5" fmla="*/ 0 60000 65536"/>
                <a:gd name="T6" fmla="*/ 0 w 3116"/>
                <a:gd name="T7" fmla="*/ 0 h 4"/>
                <a:gd name="T8" fmla="*/ 3116 w 3116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6" h="4">
                  <a:moveTo>
                    <a:pt x="0" y="0"/>
                  </a:moveTo>
                  <a:lnTo>
                    <a:pt x="3116" y="4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6" name="Freeform 15"/>
            <p:cNvSpPr>
              <a:spLocks/>
            </p:cNvSpPr>
            <p:nvPr/>
          </p:nvSpPr>
          <p:spPr bwMode="auto">
            <a:xfrm>
              <a:off x="2472" y="1884"/>
              <a:ext cx="3052" cy="4"/>
            </a:xfrm>
            <a:custGeom>
              <a:avLst/>
              <a:gdLst>
                <a:gd name="T0" fmla="*/ 0 w 3052"/>
                <a:gd name="T1" fmla="*/ 4 h 4"/>
                <a:gd name="T2" fmla="*/ 3052 w 3052"/>
                <a:gd name="T3" fmla="*/ 0 h 4"/>
                <a:gd name="T4" fmla="*/ 0 60000 65536"/>
                <a:gd name="T5" fmla="*/ 0 60000 65536"/>
                <a:gd name="T6" fmla="*/ 0 w 3052"/>
                <a:gd name="T7" fmla="*/ 0 h 4"/>
                <a:gd name="T8" fmla="*/ 3052 w 305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52" h="4">
                  <a:moveTo>
                    <a:pt x="0" y="4"/>
                  </a:moveTo>
                  <a:lnTo>
                    <a:pt x="3052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7" name="Freeform 16"/>
            <p:cNvSpPr>
              <a:spLocks/>
            </p:cNvSpPr>
            <p:nvPr/>
          </p:nvSpPr>
          <p:spPr bwMode="auto">
            <a:xfrm>
              <a:off x="2428" y="1532"/>
              <a:ext cx="3100" cy="1"/>
            </a:xfrm>
            <a:custGeom>
              <a:avLst/>
              <a:gdLst>
                <a:gd name="T0" fmla="*/ 0 w 3100"/>
                <a:gd name="T1" fmla="*/ 0 h 1"/>
                <a:gd name="T2" fmla="*/ 3100 w 3100"/>
                <a:gd name="T3" fmla="*/ 0 h 1"/>
                <a:gd name="T4" fmla="*/ 0 60000 65536"/>
                <a:gd name="T5" fmla="*/ 0 60000 65536"/>
                <a:gd name="T6" fmla="*/ 0 w 3100"/>
                <a:gd name="T7" fmla="*/ 0 h 1"/>
                <a:gd name="T8" fmla="*/ 3100 w 310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0" h="1">
                  <a:moveTo>
                    <a:pt x="0" y="0"/>
                  </a:moveTo>
                  <a:lnTo>
                    <a:pt x="3100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8" name="Freeform 17"/>
            <p:cNvSpPr>
              <a:spLocks/>
            </p:cNvSpPr>
            <p:nvPr/>
          </p:nvSpPr>
          <p:spPr bwMode="auto">
            <a:xfrm>
              <a:off x="2416" y="1356"/>
              <a:ext cx="3112" cy="4"/>
            </a:xfrm>
            <a:custGeom>
              <a:avLst/>
              <a:gdLst>
                <a:gd name="T0" fmla="*/ 0 w 3112"/>
                <a:gd name="T1" fmla="*/ 4 h 4"/>
                <a:gd name="T2" fmla="*/ 3112 w 3112"/>
                <a:gd name="T3" fmla="*/ 0 h 4"/>
                <a:gd name="T4" fmla="*/ 0 60000 65536"/>
                <a:gd name="T5" fmla="*/ 0 60000 65536"/>
                <a:gd name="T6" fmla="*/ 0 w 3112"/>
                <a:gd name="T7" fmla="*/ 0 h 4"/>
                <a:gd name="T8" fmla="*/ 3112 w 311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2" h="4">
                  <a:moveTo>
                    <a:pt x="0" y="4"/>
                  </a:moveTo>
                  <a:lnTo>
                    <a:pt x="3112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9" name="Freeform 18"/>
            <p:cNvSpPr>
              <a:spLocks/>
            </p:cNvSpPr>
            <p:nvPr/>
          </p:nvSpPr>
          <p:spPr bwMode="auto">
            <a:xfrm>
              <a:off x="2420" y="1180"/>
              <a:ext cx="3108" cy="4"/>
            </a:xfrm>
            <a:custGeom>
              <a:avLst/>
              <a:gdLst>
                <a:gd name="T0" fmla="*/ 0 w 3108"/>
                <a:gd name="T1" fmla="*/ 0 h 4"/>
                <a:gd name="T2" fmla="*/ 3108 w 3108"/>
                <a:gd name="T3" fmla="*/ 4 h 4"/>
                <a:gd name="T4" fmla="*/ 0 60000 65536"/>
                <a:gd name="T5" fmla="*/ 0 60000 65536"/>
                <a:gd name="T6" fmla="*/ 0 w 3108"/>
                <a:gd name="T7" fmla="*/ 0 h 4"/>
                <a:gd name="T8" fmla="*/ 3108 w 3108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8" h="4">
                  <a:moveTo>
                    <a:pt x="0" y="0"/>
                  </a:moveTo>
                  <a:lnTo>
                    <a:pt x="3108" y="4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0" name="Freeform 19"/>
            <p:cNvSpPr>
              <a:spLocks/>
            </p:cNvSpPr>
            <p:nvPr/>
          </p:nvSpPr>
          <p:spPr bwMode="auto">
            <a:xfrm>
              <a:off x="2416" y="1008"/>
              <a:ext cx="3112" cy="4"/>
            </a:xfrm>
            <a:custGeom>
              <a:avLst/>
              <a:gdLst>
                <a:gd name="T0" fmla="*/ 0 w 3112"/>
                <a:gd name="T1" fmla="*/ 4 h 4"/>
                <a:gd name="T2" fmla="*/ 3112 w 3112"/>
                <a:gd name="T3" fmla="*/ 0 h 4"/>
                <a:gd name="T4" fmla="*/ 0 60000 65536"/>
                <a:gd name="T5" fmla="*/ 0 60000 65536"/>
                <a:gd name="T6" fmla="*/ 0 w 3112"/>
                <a:gd name="T7" fmla="*/ 0 h 4"/>
                <a:gd name="T8" fmla="*/ 3112 w 311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2" h="4">
                  <a:moveTo>
                    <a:pt x="0" y="4"/>
                  </a:moveTo>
                  <a:lnTo>
                    <a:pt x="3112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1" name="Freeform 20"/>
            <p:cNvSpPr>
              <a:spLocks/>
            </p:cNvSpPr>
            <p:nvPr/>
          </p:nvSpPr>
          <p:spPr bwMode="auto">
            <a:xfrm>
              <a:off x="2424" y="832"/>
              <a:ext cx="3104" cy="1"/>
            </a:xfrm>
            <a:custGeom>
              <a:avLst/>
              <a:gdLst>
                <a:gd name="T0" fmla="*/ 0 w 3104"/>
                <a:gd name="T1" fmla="*/ 0 h 1"/>
                <a:gd name="T2" fmla="*/ 3104 w 3104"/>
                <a:gd name="T3" fmla="*/ 0 h 1"/>
                <a:gd name="T4" fmla="*/ 0 60000 65536"/>
                <a:gd name="T5" fmla="*/ 0 60000 65536"/>
                <a:gd name="T6" fmla="*/ 0 w 3104"/>
                <a:gd name="T7" fmla="*/ 0 h 1"/>
                <a:gd name="T8" fmla="*/ 3104 w 310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4" h="1">
                  <a:moveTo>
                    <a:pt x="0" y="0"/>
                  </a:moveTo>
                  <a:lnTo>
                    <a:pt x="3104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2" name="Freeform 21"/>
            <p:cNvSpPr>
              <a:spLocks/>
            </p:cNvSpPr>
            <p:nvPr/>
          </p:nvSpPr>
          <p:spPr bwMode="auto">
            <a:xfrm>
              <a:off x="2432" y="656"/>
              <a:ext cx="3092" cy="8"/>
            </a:xfrm>
            <a:custGeom>
              <a:avLst/>
              <a:gdLst>
                <a:gd name="T0" fmla="*/ 0 w 3092"/>
                <a:gd name="T1" fmla="*/ 8 h 8"/>
                <a:gd name="T2" fmla="*/ 3092 w 3092"/>
                <a:gd name="T3" fmla="*/ 0 h 8"/>
                <a:gd name="T4" fmla="*/ 0 60000 65536"/>
                <a:gd name="T5" fmla="*/ 0 60000 65536"/>
                <a:gd name="T6" fmla="*/ 0 w 3092"/>
                <a:gd name="T7" fmla="*/ 0 h 8"/>
                <a:gd name="T8" fmla="*/ 3092 w 3092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2" h="8">
                  <a:moveTo>
                    <a:pt x="0" y="8"/>
                  </a:moveTo>
                  <a:lnTo>
                    <a:pt x="3092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3" name="Freeform 22"/>
            <p:cNvSpPr>
              <a:spLocks/>
            </p:cNvSpPr>
            <p:nvPr/>
          </p:nvSpPr>
          <p:spPr bwMode="auto">
            <a:xfrm>
              <a:off x="2440" y="472"/>
              <a:ext cx="3088" cy="12"/>
            </a:xfrm>
            <a:custGeom>
              <a:avLst/>
              <a:gdLst>
                <a:gd name="T0" fmla="*/ 0 w 3088"/>
                <a:gd name="T1" fmla="*/ 0 h 12"/>
                <a:gd name="T2" fmla="*/ 3088 w 3088"/>
                <a:gd name="T3" fmla="*/ 12 h 12"/>
                <a:gd name="T4" fmla="*/ 0 60000 65536"/>
                <a:gd name="T5" fmla="*/ 0 60000 65536"/>
                <a:gd name="T6" fmla="*/ 0 w 3088"/>
                <a:gd name="T7" fmla="*/ 0 h 12"/>
                <a:gd name="T8" fmla="*/ 3088 w 3088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88" h="12">
                  <a:moveTo>
                    <a:pt x="0" y="0"/>
                  </a:moveTo>
                  <a:lnTo>
                    <a:pt x="3088" y="1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4" name="Freeform 23"/>
            <p:cNvSpPr>
              <a:spLocks/>
            </p:cNvSpPr>
            <p:nvPr/>
          </p:nvSpPr>
          <p:spPr bwMode="auto">
            <a:xfrm>
              <a:off x="2416" y="3644"/>
              <a:ext cx="3116" cy="1"/>
            </a:xfrm>
            <a:custGeom>
              <a:avLst/>
              <a:gdLst>
                <a:gd name="T0" fmla="*/ 0 w 3116"/>
                <a:gd name="T1" fmla="*/ 0 h 1"/>
                <a:gd name="T2" fmla="*/ 3116 w 3116"/>
                <a:gd name="T3" fmla="*/ 0 h 1"/>
                <a:gd name="T4" fmla="*/ 0 60000 65536"/>
                <a:gd name="T5" fmla="*/ 0 60000 65536"/>
                <a:gd name="T6" fmla="*/ 0 w 3116"/>
                <a:gd name="T7" fmla="*/ 0 h 1"/>
                <a:gd name="T8" fmla="*/ 3116 w 31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6" h="1">
                  <a:moveTo>
                    <a:pt x="0" y="0"/>
                  </a:moveTo>
                  <a:lnTo>
                    <a:pt x="3116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5" name="Freeform 24"/>
            <p:cNvSpPr>
              <a:spLocks/>
            </p:cNvSpPr>
            <p:nvPr/>
          </p:nvSpPr>
          <p:spPr bwMode="auto">
            <a:xfrm>
              <a:off x="5528" y="488"/>
              <a:ext cx="1" cy="3136"/>
            </a:xfrm>
            <a:custGeom>
              <a:avLst/>
              <a:gdLst>
                <a:gd name="T0" fmla="*/ 0 w 1"/>
                <a:gd name="T1" fmla="*/ 0 h 3136"/>
                <a:gd name="T2" fmla="*/ 0 w 1"/>
                <a:gd name="T3" fmla="*/ 3136 h 3136"/>
                <a:gd name="T4" fmla="*/ 0 60000 65536"/>
                <a:gd name="T5" fmla="*/ 0 60000 65536"/>
                <a:gd name="T6" fmla="*/ 0 w 1"/>
                <a:gd name="T7" fmla="*/ 0 h 3136"/>
                <a:gd name="T8" fmla="*/ 1 w 1"/>
                <a:gd name="T9" fmla="*/ 3136 h 31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36">
                  <a:moveTo>
                    <a:pt x="0" y="0"/>
                  </a:moveTo>
                  <a:lnTo>
                    <a:pt x="0" y="3136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6" name="Freeform 25"/>
            <p:cNvSpPr>
              <a:spLocks/>
            </p:cNvSpPr>
            <p:nvPr/>
          </p:nvSpPr>
          <p:spPr bwMode="auto">
            <a:xfrm>
              <a:off x="5332" y="480"/>
              <a:ext cx="4" cy="3172"/>
            </a:xfrm>
            <a:custGeom>
              <a:avLst/>
              <a:gdLst>
                <a:gd name="T0" fmla="*/ 4 w 4"/>
                <a:gd name="T1" fmla="*/ 0 h 3172"/>
                <a:gd name="T2" fmla="*/ 0 w 4"/>
                <a:gd name="T3" fmla="*/ 3172 h 3172"/>
                <a:gd name="T4" fmla="*/ 0 60000 65536"/>
                <a:gd name="T5" fmla="*/ 0 60000 65536"/>
                <a:gd name="T6" fmla="*/ 0 w 4"/>
                <a:gd name="T7" fmla="*/ 0 h 3172"/>
                <a:gd name="T8" fmla="*/ 4 w 4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72">
                  <a:moveTo>
                    <a:pt x="4" y="0"/>
                  </a:moveTo>
                  <a:lnTo>
                    <a:pt x="0" y="317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7" name="Freeform 26"/>
            <p:cNvSpPr>
              <a:spLocks/>
            </p:cNvSpPr>
            <p:nvPr/>
          </p:nvSpPr>
          <p:spPr bwMode="auto">
            <a:xfrm>
              <a:off x="5136" y="480"/>
              <a:ext cx="4" cy="3168"/>
            </a:xfrm>
            <a:custGeom>
              <a:avLst/>
              <a:gdLst>
                <a:gd name="T0" fmla="*/ 4 w 4"/>
                <a:gd name="T1" fmla="*/ 0 h 3168"/>
                <a:gd name="T2" fmla="*/ 0 w 4"/>
                <a:gd name="T3" fmla="*/ 3168 h 3168"/>
                <a:gd name="T4" fmla="*/ 0 60000 65536"/>
                <a:gd name="T5" fmla="*/ 0 60000 65536"/>
                <a:gd name="T6" fmla="*/ 0 w 4"/>
                <a:gd name="T7" fmla="*/ 0 h 3168"/>
                <a:gd name="T8" fmla="*/ 4 w 4"/>
                <a:gd name="T9" fmla="*/ 3168 h 31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8">
                  <a:moveTo>
                    <a:pt x="4" y="0"/>
                  </a:moveTo>
                  <a:lnTo>
                    <a:pt x="0" y="3168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8" name="Freeform 28"/>
            <p:cNvSpPr>
              <a:spLocks/>
            </p:cNvSpPr>
            <p:nvPr/>
          </p:nvSpPr>
          <p:spPr bwMode="auto">
            <a:xfrm>
              <a:off x="4748" y="476"/>
              <a:ext cx="4" cy="3172"/>
            </a:xfrm>
            <a:custGeom>
              <a:avLst/>
              <a:gdLst>
                <a:gd name="T0" fmla="*/ 4 w 4"/>
                <a:gd name="T1" fmla="*/ 0 h 3172"/>
                <a:gd name="T2" fmla="*/ 0 w 4"/>
                <a:gd name="T3" fmla="*/ 3172 h 3172"/>
                <a:gd name="T4" fmla="*/ 0 60000 65536"/>
                <a:gd name="T5" fmla="*/ 0 60000 65536"/>
                <a:gd name="T6" fmla="*/ 0 w 4"/>
                <a:gd name="T7" fmla="*/ 0 h 3172"/>
                <a:gd name="T8" fmla="*/ 4 w 4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72">
                  <a:moveTo>
                    <a:pt x="4" y="0"/>
                  </a:moveTo>
                  <a:lnTo>
                    <a:pt x="0" y="317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9" name="Freeform 29"/>
            <p:cNvSpPr>
              <a:spLocks/>
            </p:cNvSpPr>
            <p:nvPr/>
          </p:nvSpPr>
          <p:spPr bwMode="auto">
            <a:xfrm>
              <a:off x="4544" y="472"/>
              <a:ext cx="14" cy="3191"/>
            </a:xfrm>
            <a:custGeom>
              <a:avLst/>
              <a:gdLst>
                <a:gd name="T0" fmla="*/ 0 w 14"/>
                <a:gd name="T1" fmla="*/ 0 h 3191"/>
                <a:gd name="T2" fmla="*/ 14 w 14"/>
                <a:gd name="T3" fmla="*/ 3191 h 3191"/>
                <a:gd name="T4" fmla="*/ 0 60000 65536"/>
                <a:gd name="T5" fmla="*/ 0 60000 65536"/>
                <a:gd name="T6" fmla="*/ 0 w 14"/>
                <a:gd name="T7" fmla="*/ 0 h 3191"/>
                <a:gd name="T8" fmla="*/ 14 w 14"/>
                <a:gd name="T9" fmla="*/ 3191 h 319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3191">
                  <a:moveTo>
                    <a:pt x="0" y="0"/>
                  </a:moveTo>
                  <a:lnTo>
                    <a:pt x="14" y="3191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0" name="Freeform 30"/>
            <p:cNvSpPr>
              <a:spLocks/>
            </p:cNvSpPr>
            <p:nvPr/>
          </p:nvSpPr>
          <p:spPr bwMode="auto">
            <a:xfrm>
              <a:off x="4360" y="488"/>
              <a:ext cx="4" cy="3160"/>
            </a:xfrm>
            <a:custGeom>
              <a:avLst/>
              <a:gdLst>
                <a:gd name="T0" fmla="*/ 4 w 4"/>
                <a:gd name="T1" fmla="*/ 0 h 3160"/>
                <a:gd name="T2" fmla="*/ 0 w 4"/>
                <a:gd name="T3" fmla="*/ 3160 h 3160"/>
                <a:gd name="T4" fmla="*/ 0 60000 65536"/>
                <a:gd name="T5" fmla="*/ 0 60000 65536"/>
                <a:gd name="T6" fmla="*/ 0 w 4"/>
                <a:gd name="T7" fmla="*/ 0 h 3160"/>
                <a:gd name="T8" fmla="*/ 4 w 4"/>
                <a:gd name="T9" fmla="*/ 3160 h 3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0">
                  <a:moveTo>
                    <a:pt x="4" y="0"/>
                  </a:moveTo>
                  <a:lnTo>
                    <a:pt x="0" y="316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1" name="Freeform 31"/>
            <p:cNvSpPr>
              <a:spLocks/>
            </p:cNvSpPr>
            <p:nvPr/>
          </p:nvSpPr>
          <p:spPr bwMode="auto">
            <a:xfrm>
              <a:off x="4168" y="488"/>
              <a:ext cx="1" cy="3152"/>
            </a:xfrm>
            <a:custGeom>
              <a:avLst/>
              <a:gdLst>
                <a:gd name="T0" fmla="*/ 0 w 1"/>
                <a:gd name="T1" fmla="*/ 0 h 3152"/>
                <a:gd name="T2" fmla="*/ 0 w 1"/>
                <a:gd name="T3" fmla="*/ 3152 h 3152"/>
                <a:gd name="T4" fmla="*/ 0 60000 65536"/>
                <a:gd name="T5" fmla="*/ 0 60000 65536"/>
                <a:gd name="T6" fmla="*/ 0 w 1"/>
                <a:gd name="T7" fmla="*/ 0 h 3152"/>
                <a:gd name="T8" fmla="*/ 1 w 1"/>
                <a:gd name="T9" fmla="*/ 3152 h 31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52">
                  <a:moveTo>
                    <a:pt x="0" y="0"/>
                  </a:moveTo>
                  <a:lnTo>
                    <a:pt x="0" y="315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2" name="Freeform 32"/>
            <p:cNvSpPr>
              <a:spLocks/>
            </p:cNvSpPr>
            <p:nvPr/>
          </p:nvSpPr>
          <p:spPr bwMode="auto">
            <a:xfrm>
              <a:off x="3776" y="464"/>
              <a:ext cx="11" cy="3199"/>
            </a:xfrm>
            <a:custGeom>
              <a:avLst/>
              <a:gdLst>
                <a:gd name="T0" fmla="*/ 0 w 11"/>
                <a:gd name="T1" fmla="*/ 0 h 3199"/>
                <a:gd name="T2" fmla="*/ 11 w 11"/>
                <a:gd name="T3" fmla="*/ 3199 h 3199"/>
                <a:gd name="T4" fmla="*/ 0 60000 65536"/>
                <a:gd name="T5" fmla="*/ 0 60000 65536"/>
                <a:gd name="T6" fmla="*/ 0 w 11"/>
                <a:gd name="T7" fmla="*/ 0 h 3199"/>
                <a:gd name="T8" fmla="*/ 11 w 11"/>
                <a:gd name="T9" fmla="*/ 3199 h 3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3199">
                  <a:moveTo>
                    <a:pt x="0" y="0"/>
                  </a:moveTo>
                  <a:lnTo>
                    <a:pt x="11" y="3199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3" name="Freeform 33"/>
            <p:cNvSpPr>
              <a:spLocks/>
            </p:cNvSpPr>
            <p:nvPr/>
          </p:nvSpPr>
          <p:spPr bwMode="auto">
            <a:xfrm>
              <a:off x="3584" y="480"/>
              <a:ext cx="1" cy="3172"/>
            </a:xfrm>
            <a:custGeom>
              <a:avLst/>
              <a:gdLst>
                <a:gd name="T0" fmla="*/ 0 w 1"/>
                <a:gd name="T1" fmla="*/ 0 h 3172"/>
                <a:gd name="T2" fmla="*/ 0 w 1"/>
                <a:gd name="T3" fmla="*/ 3172 h 3172"/>
                <a:gd name="T4" fmla="*/ 0 60000 65536"/>
                <a:gd name="T5" fmla="*/ 0 60000 65536"/>
                <a:gd name="T6" fmla="*/ 0 w 1"/>
                <a:gd name="T7" fmla="*/ 0 h 3172"/>
                <a:gd name="T8" fmla="*/ 1 w 1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72">
                  <a:moveTo>
                    <a:pt x="0" y="0"/>
                  </a:moveTo>
                  <a:lnTo>
                    <a:pt x="0" y="317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4" name="Freeform 35"/>
            <p:cNvSpPr>
              <a:spLocks/>
            </p:cNvSpPr>
            <p:nvPr/>
          </p:nvSpPr>
          <p:spPr bwMode="auto">
            <a:xfrm>
              <a:off x="3192" y="480"/>
              <a:ext cx="8" cy="3164"/>
            </a:xfrm>
            <a:custGeom>
              <a:avLst/>
              <a:gdLst>
                <a:gd name="T0" fmla="*/ 0 w 8"/>
                <a:gd name="T1" fmla="*/ 0 h 3164"/>
                <a:gd name="T2" fmla="*/ 8 w 8"/>
                <a:gd name="T3" fmla="*/ 3164 h 3164"/>
                <a:gd name="T4" fmla="*/ 0 60000 65536"/>
                <a:gd name="T5" fmla="*/ 0 60000 65536"/>
                <a:gd name="T6" fmla="*/ 0 w 8"/>
                <a:gd name="T7" fmla="*/ 0 h 3164"/>
                <a:gd name="T8" fmla="*/ 8 w 8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3164">
                  <a:moveTo>
                    <a:pt x="0" y="0"/>
                  </a:moveTo>
                  <a:lnTo>
                    <a:pt x="8" y="3164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5" name="Freeform 36"/>
            <p:cNvSpPr>
              <a:spLocks/>
            </p:cNvSpPr>
            <p:nvPr/>
          </p:nvSpPr>
          <p:spPr bwMode="auto">
            <a:xfrm>
              <a:off x="3004" y="480"/>
              <a:ext cx="4" cy="3164"/>
            </a:xfrm>
            <a:custGeom>
              <a:avLst/>
              <a:gdLst>
                <a:gd name="T0" fmla="*/ 4 w 4"/>
                <a:gd name="T1" fmla="*/ 0 h 3164"/>
                <a:gd name="T2" fmla="*/ 0 w 4"/>
                <a:gd name="T3" fmla="*/ 3164 h 3164"/>
                <a:gd name="T4" fmla="*/ 0 60000 65536"/>
                <a:gd name="T5" fmla="*/ 0 60000 65536"/>
                <a:gd name="T6" fmla="*/ 0 w 4"/>
                <a:gd name="T7" fmla="*/ 0 h 3164"/>
                <a:gd name="T8" fmla="*/ 4 w 4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4">
                  <a:moveTo>
                    <a:pt x="4" y="0"/>
                  </a:moveTo>
                  <a:lnTo>
                    <a:pt x="0" y="3164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6" name="Freeform 37"/>
            <p:cNvSpPr>
              <a:spLocks/>
            </p:cNvSpPr>
            <p:nvPr/>
          </p:nvSpPr>
          <p:spPr bwMode="auto">
            <a:xfrm>
              <a:off x="2812" y="480"/>
              <a:ext cx="1" cy="3172"/>
            </a:xfrm>
            <a:custGeom>
              <a:avLst/>
              <a:gdLst>
                <a:gd name="T0" fmla="*/ 0 w 1"/>
                <a:gd name="T1" fmla="*/ 0 h 3172"/>
                <a:gd name="T2" fmla="*/ 0 w 1"/>
                <a:gd name="T3" fmla="*/ 3172 h 3172"/>
                <a:gd name="T4" fmla="*/ 0 60000 65536"/>
                <a:gd name="T5" fmla="*/ 0 60000 65536"/>
                <a:gd name="T6" fmla="*/ 0 w 1"/>
                <a:gd name="T7" fmla="*/ 0 h 3172"/>
                <a:gd name="T8" fmla="*/ 1 w 1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72">
                  <a:moveTo>
                    <a:pt x="0" y="0"/>
                  </a:moveTo>
                  <a:lnTo>
                    <a:pt x="0" y="317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7" name="Freeform 38"/>
            <p:cNvSpPr>
              <a:spLocks/>
            </p:cNvSpPr>
            <p:nvPr/>
          </p:nvSpPr>
          <p:spPr bwMode="auto">
            <a:xfrm>
              <a:off x="2616" y="480"/>
              <a:ext cx="1" cy="3164"/>
            </a:xfrm>
            <a:custGeom>
              <a:avLst/>
              <a:gdLst>
                <a:gd name="T0" fmla="*/ 0 w 1"/>
                <a:gd name="T1" fmla="*/ 0 h 3164"/>
                <a:gd name="T2" fmla="*/ 0 w 1"/>
                <a:gd name="T3" fmla="*/ 3164 h 3164"/>
                <a:gd name="T4" fmla="*/ 0 60000 65536"/>
                <a:gd name="T5" fmla="*/ 0 60000 65536"/>
                <a:gd name="T6" fmla="*/ 0 w 1"/>
                <a:gd name="T7" fmla="*/ 0 h 3164"/>
                <a:gd name="T8" fmla="*/ 1 w 1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64">
                  <a:moveTo>
                    <a:pt x="0" y="0"/>
                  </a:moveTo>
                  <a:lnTo>
                    <a:pt x="0" y="3164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579" name="Line 39"/>
          <p:cNvSpPr>
            <a:spLocks noChangeShapeType="1"/>
          </p:cNvSpPr>
          <p:nvPr/>
        </p:nvSpPr>
        <p:spPr bwMode="auto">
          <a:xfrm flipV="1">
            <a:off x="5795963" y="1052513"/>
            <a:ext cx="0" cy="43926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Line 40"/>
          <p:cNvSpPr>
            <a:spLocks noChangeShapeType="1"/>
          </p:cNvSpPr>
          <p:nvPr/>
        </p:nvSpPr>
        <p:spPr bwMode="auto">
          <a:xfrm>
            <a:off x="3635375" y="3284538"/>
            <a:ext cx="44656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Text Box 41"/>
          <p:cNvSpPr txBox="1">
            <a:spLocks noChangeArrowheads="1"/>
          </p:cNvSpPr>
          <p:nvPr/>
        </p:nvSpPr>
        <p:spPr bwMode="auto">
          <a:xfrm>
            <a:off x="5638800" y="3214688"/>
            <a:ext cx="576263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0</a:t>
            </a:r>
          </a:p>
        </p:txBody>
      </p:sp>
      <p:sp>
        <p:nvSpPr>
          <p:cNvPr id="24582" name="Text Box 42"/>
          <p:cNvSpPr txBox="1">
            <a:spLocks noChangeArrowheads="1"/>
          </p:cNvSpPr>
          <p:nvPr/>
        </p:nvSpPr>
        <p:spPr bwMode="auto">
          <a:xfrm>
            <a:off x="5214942" y="3214686"/>
            <a:ext cx="50482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-1</a:t>
            </a:r>
          </a:p>
        </p:txBody>
      </p:sp>
      <p:sp>
        <p:nvSpPr>
          <p:cNvPr id="24583" name="Text Box 43"/>
          <p:cNvSpPr txBox="1">
            <a:spLocks noChangeArrowheads="1"/>
          </p:cNvSpPr>
          <p:nvPr/>
        </p:nvSpPr>
        <p:spPr bwMode="auto">
          <a:xfrm>
            <a:off x="4714875" y="3235325"/>
            <a:ext cx="4318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-3</a:t>
            </a:r>
          </a:p>
        </p:txBody>
      </p:sp>
      <p:sp>
        <p:nvSpPr>
          <p:cNvPr id="24584" name="Text Box 44"/>
          <p:cNvSpPr txBox="1">
            <a:spLocks noChangeArrowheads="1"/>
          </p:cNvSpPr>
          <p:nvPr/>
        </p:nvSpPr>
        <p:spPr bwMode="auto">
          <a:xfrm>
            <a:off x="4071938" y="3214688"/>
            <a:ext cx="4318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-5</a:t>
            </a:r>
          </a:p>
        </p:txBody>
      </p:sp>
      <p:sp>
        <p:nvSpPr>
          <p:cNvPr id="24585" name="Text Box 45"/>
          <p:cNvSpPr txBox="1">
            <a:spLocks noChangeArrowheads="1"/>
          </p:cNvSpPr>
          <p:nvPr/>
        </p:nvSpPr>
        <p:spPr bwMode="auto">
          <a:xfrm>
            <a:off x="3571875" y="3235325"/>
            <a:ext cx="4318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-7</a:t>
            </a:r>
          </a:p>
        </p:txBody>
      </p:sp>
      <p:sp>
        <p:nvSpPr>
          <p:cNvPr id="24586" name="Text Box 46"/>
          <p:cNvSpPr txBox="1">
            <a:spLocks noChangeArrowheads="1"/>
          </p:cNvSpPr>
          <p:nvPr/>
        </p:nvSpPr>
        <p:spPr bwMode="auto">
          <a:xfrm>
            <a:off x="5286375" y="4386263"/>
            <a:ext cx="576263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-5</a:t>
            </a:r>
          </a:p>
        </p:txBody>
      </p:sp>
      <p:sp>
        <p:nvSpPr>
          <p:cNvPr id="24587" name="Text Box 48"/>
          <p:cNvSpPr txBox="1">
            <a:spLocks noChangeArrowheads="1"/>
          </p:cNvSpPr>
          <p:nvPr/>
        </p:nvSpPr>
        <p:spPr bwMode="auto">
          <a:xfrm>
            <a:off x="6443663" y="3235325"/>
            <a:ext cx="360362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3</a:t>
            </a:r>
          </a:p>
        </p:txBody>
      </p:sp>
      <p:sp>
        <p:nvSpPr>
          <p:cNvPr id="24588" name="Text Box 49"/>
          <p:cNvSpPr txBox="1">
            <a:spLocks noChangeArrowheads="1"/>
          </p:cNvSpPr>
          <p:nvPr/>
        </p:nvSpPr>
        <p:spPr bwMode="auto">
          <a:xfrm>
            <a:off x="7019925" y="3286125"/>
            <a:ext cx="2159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5</a:t>
            </a:r>
          </a:p>
        </p:txBody>
      </p:sp>
      <p:sp>
        <p:nvSpPr>
          <p:cNvPr id="24589" name="Text Box 51"/>
          <p:cNvSpPr txBox="1">
            <a:spLocks noChangeArrowheads="1"/>
          </p:cNvSpPr>
          <p:nvPr/>
        </p:nvSpPr>
        <p:spPr bwMode="auto">
          <a:xfrm>
            <a:off x="5497513" y="2071688"/>
            <a:ext cx="360362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4</a:t>
            </a:r>
          </a:p>
        </p:txBody>
      </p:sp>
      <p:sp>
        <p:nvSpPr>
          <p:cNvPr id="24590" name="Text Box 52"/>
          <p:cNvSpPr txBox="1">
            <a:spLocks noChangeArrowheads="1"/>
          </p:cNvSpPr>
          <p:nvPr/>
        </p:nvSpPr>
        <p:spPr bwMode="auto">
          <a:xfrm>
            <a:off x="5500688" y="1571625"/>
            <a:ext cx="28892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6</a:t>
            </a:r>
          </a:p>
        </p:txBody>
      </p:sp>
      <p:sp>
        <p:nvSpPr>
          <p:cNvPr id="24591" name="Freeform 53"/>
          <p:cNvSpPr>
            <a:spLocks/>
          </p:cNvSpPr>
          <p:nvPr/>
        </p:nvSpPr>
        <p:spPr bwMode="auto">
          <a:xfrm>
            <a:off x="3903680" y="1836738"/>
            <a:ext cx="3240088" cy="2601912"/>
          </a:xfrm>
          <a:custGeom>
            <a:avLst/>
            <a:gdLst>
              <a:gd name="T0" fmla="*/ 0 w 2041"/>
              <a:gd name="T1" fmla="*/ 2147483647 h 1639"/>
              <a:gd name="T2" fmla="*/ 1582658387 w 2041"/>
              <a:gd name="T3" fmla="*/ 866933722 h 1639"/>
              <a:gd name="T4" fmla="*/ 2147483647 w 2041"/>
              <a:gd name="T5" fmla="*/ 1927918586 h 1639"/>
              <a:gd name="T6" fmla="*/ 2147483647 w 2041"/>
              <a:gd name="T7" fmla="*/ 68043416 h 1639"/>
              <a:gd name="T8" fmla="*/ 2147483647 w 2041"/>
              <a:gd name="T9" fmla="*/ 1502012786 h 16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41"/>
              <a:gd name="T16" fmla="*/ 0 h 1639"/>
              <a:gd name="T17" fmla="*/ 2041 w 2041"/>
              <a:gd name="T18" fmla="*/ 1639 h 16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41" h="1639">
                <a:moveTo>
                  <a:pt x="0" y="1639"/>
                </a:moveTo>
                <a:lnTo>
                  <a:pt x="628" y="344"/>
                </a:lnTo>
                <a:cubicBezTo>
                  <a:pt x="803" y="198"/>
                  <a:pt x="871" y="818"/>
                  <a:pt x="1049" y="765"/>
                </a:cubicBezTo>
                <a:cubicBezTo>
                  <a:pt x="1218" y="693"/>
                  <a:pt x="1526" y="54"/>
                  <a:pt x="1696" y="27"/>
                </a:cubicBezTo>
                <a:cubicBezTo>
                  <a:pt x="1866" y="0"/>
                  <a:pt x="1969" y="477"/>
                  <a:pt x="2041" y="59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1" name="Line 60"/>
          <p:cNvSpPr>
            <a:spLocks noChangeShapeType="1"/>
          </p:cNvSpPr>
          <p:nvPr/>
        </p:nvSpPr>
        <p:spPr bwMode="auto">
          <a:xfrm>
            <a:off x="7164388" y="2781300"/>
            <a:ext cx="0" cy="503238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5" name="Line 69"/>
          <p:cNvSpPr>
            <a:spLocks noChangeShapeType="1"/>
          </p:cNvSpPr>
          <p:nvPr/>
        </p:nvSpPr>
        <p:spPr bwMode="auto">
          <a:xfrm rot="10800000">
            <a:off x="5536132" y="3068538"/>
            <a:ext cx="0" cy="2160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4" name="Line 71"/>
          <p:cNvSpPr>
            <a:spLocks noChangeShapeType="1"/>
          </p:cNvSpPr>
          <p:nvPr/>
        </p:nvSpPr>
        <p:spPr bwMode="auto">
          <a:xfrm>
            <a:off x="6659563" y="32845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7" name="Line 72"/>
          <p:cNvSpPr>
            <a:spLocks noChangeShapeType="1"/>
          </p:cNvSpPr>
          <p:nvPr/>
        </p:nvSpPr>
        <p:spPr bwMode="auto">
          <a:xfrm flipV="1">
            <a:off x="6643688" y="1917700"/>
            <a:ext cx="0" cy="1368425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915" name="AutoShape 7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2565400"/>
            <a:ext cx="504825" cy="503238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/>
              <a:t>1</a:t>
            </a:r>
          </a:p>
        </p:txBody>
      </p:sp>
      <p:sp>
        <p:nvSpPr>
          <p:cNvPr id="35917" name="AutoShape 7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3284538"/>
            <a:ext cx="504825" cy="503237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/>
              <a:t>2</a:t>
            </a:r>
          </a:p>
        </p:txBody>
      </p:sp>
      <p:sp>
        <p:nvSpPr>
          <p:cNvPr id="35919" name="AutoShape 7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005263"/>
            <a:ext cx="504825" cy="504825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/>
              <a:t>3</a:t>
            </a:r>
          </a:p>
        </p:txBody>
      </p:sp>
      <p:sp>
        <p:nvSpPr>
          <p:cNvPr id="35921" name="AutoShape 8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24400"/>
            <a:ext cx="504825" cy="503238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/>
              <a:t>4</a:t>
            </a:r>
            <a:endParaRPr lang="ru-RU" sz="2000" b="1" dirty="0"/>
          </a:p>
        </p:txBody>
      </p:sp>
      <p:sp>
        <p:nvSpPr>
          <p:cNvPr id="8239" name="Text Box 84"/>
          <p:cNvSpPr txBox="1">
            <a:spLocks noChangeArrowheads="1"/>
          </p:cNvSpPr>
          <p:nvPr/>
        </p:nvSpPr>
        <p:spPr bwMode="auto">
          <a:xfrm>
            <a:off x="322263" y="115888"/>
            <a:ext cx="81788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C00000"/>
                </a:solidFill>
              </a:rPr>
              <a:t>5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.  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000" dirty="0">
                <a:latin typeface="+mn-lt"/>
              </a:rPr>
              <a:t>На рисунке изображен график функции </a:t>
            </a:r>
            <a:r>
              <a:rPr lang="en-US" sz="2000" i="1" dirty="0" smtClean="0">
                <a:latin typeface="+mn-lt"/>
              </a:rPr>
              <a:t>y</a:t>
            </a:r>
            <a:r>
              <a:rPr lang="ru-RU" sz="2000" i="1" dirty="0" smtClean="0">
                <a:latin typeface="+mn-lt"/>
              </a:rPr>
              <a:t> </a:t>
            </a:r>
            <a:r>
              <a:rPr lang="en-US" sz="2000" i="1" dirty="0" smtClean="0">
                <a:latin typeface="+mn-lt"/>
              </a:rPr>
              <a:t>=</a:t>
            </a:r>
            <a:r>
              <a:rPr lang="ru-RU" sz="2000" i="1" dirty="0" smtClean="0">
                <a:latin typeface="+mn-lt"/>
              </a:rPr>
              <a:t> </a:t>
            </a:r>
            <a:r>
              <a:rPr lang="en-US" sz="2000" i="1" dirty="0" smtClean="0">
                <a:latin typeface="+mn-lt"/>
              </a:rPr>
              <a:t>f(x)</a:t>
            </a:r>
            <a:r>
              <a:rPr lang="ru-RU" sz="2000" i="1" dirty="0" smtClean="0">
                <a:latin typeface="+mn-lt"/>
              </a:rPr>
              <a:t>,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заданной на промежутке </a:t>
            </a:r>
            <a:r>
              <a:rPr lang="en-US" sz="2000" dirty="0">
                <a:latin typeface="+mn-lt"/>
              </a:rPr>
              <a:t>[-7</a:t>
            </a:r>
            <a:r>
              <a:rPr lang="ru-RU" sz="2000" dirty="0">
                <a:latin typeface="+mn-lt"/>
              </a:rPr>
              <a:t>;5</a:t>
            </a:r>
            <a:r>
              <a:rPr lang="en-US" sz="2000" dirty="0">
                <a:latin typeface="+mn-lt"/>
              </a:rPr>
              <a:t>]</a:t>
            </a:r>
            <a:r>
              <a:rPr lang="ru-RU" sz="2000" dirty="0">
                <a:latin typeface="+mn-lt"/>
              </a:rPr>
              <a:t>. Укажите промежутки убывания функции.</a:t>
            </a:r>
          </a:p>
        </p:txBody>
      </p:sp>
      <p:sp>
        <p:nvSpPr>
          <p:cNvPr id="24612" name="Text Box 85"/>
          <p:cNvSpPr txBox="1">
            <a:spLocks noChangeArrowheads="1"/>
          </p:cNvSpPr>
          <p:nvPr/>
        </p:nvSpPr>
        <p:spPr bwMode="auto">
          <a:xfrm>
            <a:off x="988997" y="2605895"/>
            <a:ext cx="2298711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[-3;-1] </a:t>
            </a:r>
            <a:r>
              <a:rPr lang="ru-RU" sz="2000" dirty="0"/>
              <a:t>;</a:t>
            </a:r>
            <a:r>
              <a:rPr lang="en-US" sz="2000" dirty="0"/>
              <a:t> [3;5]</a:t>
            </a:r>
          </a:p>
        </p:txBody>
      </p:sp>
      <p:sp>
        <p:nvSpPr>
          <p:cNvPr id="24613" name="Text Box 86"/>
          <p:cNvSpPr txBox="1">
            <a:spLocks noChangeArrowheads="1"/>
          </p:cNvSpPr>
          <p:nvPr/>
        </p:nvSpPr>
        <p:spPr bwMode="auto">
          <a:xfrm>
            <a:off x="1029828" y="3322639"/>
            <a:ext cx="230029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[-7;-</a:t>
            </a:r>
            <a:r>
              <a:rPr lang="ru-RU" sz="2000" dirty="0"/>
              <a:t>3</a:t>
            </a:r>
            <a:r>
              <a:rPr lang="en-US" sz="2000" dirty="0"/>
              <a:t>] </a:t>
            </a:r>
            <a:r>
              <a:rPr lang="ru-RU" sz="2000" dirty="0"/>
              <a:t>;</a:t>
            </a:r>
            <a:r>
              <a:rPr lang="en-US" sz="2000" dirty="0"/>
              <a:t> [-1;3]</a:t>
            </a:r>
            <a:endParaRPr lang="ru-RU" sz="2000" dirty="0"/>
          </a:p>
        </p:txBody>
      </p:sp>
      <p:sp>
        <p:nvSpPr>
          <p:cNvPr id="24614" name="Text Box 87"/>
          <p:cNvSpPr txBox="1">
            <a:spLocks noChangeArrowheads="1"/>
          </p:cNvSpPr>
          <p:nvPr/>
        </p:nvSpPr>
        <p:spPr bwMode="auto">
          <a:xfrm>
            <a:off x="988997" y="4076700"/>
            <a:ext cx="13684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[-5;6]</a:t>
            </a:r>
            <a:endParaRPr lang="ru-RU" sz="2000" dirty="0"/>
          </a:p>
        </p:txBody>
      </p:sp>
      <p:sp>
        <p:nvSpPr>
          <p:cNvPr id="24615" name="Text Box 88"/>
          <p:cNvSpPr txBox="1">
            <a:spLocks noChangeArrowheads="1"/>
          </p:cNvSpPr>
          <p:nvPr/>
        </p:nvSpPr>
        <p:spPr bwMode="auto">
          <a:xfrm>
            <a:off x="1206484" y="4797425"/>
            <a:ext cx="100806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[-7;5]</a:t>
            </a:r>
            <a:endParaRPr lang="ru-RU" sz="2000" dirty="0"/>
          </a:p>
        </p:txBody>
      </p:sp>
      <p:sp>
        <p:nvSpPr>
          <p:cNvPr id="24616" name="Text Box 93"/>
          <p:cNvSpPr txBox="1">
            <a:spLocks noChangeArrowheads="1"/>
          </p:cNvSpPr>
          <p:nvPr/>
        </p:nvSpPr>
        <p:spPr bwMode="auto">
          <a:xfrm>
            <a:off x="7853363" y="3213100"/>
            <a:ext cx="50482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х</a:t>
            </a:r>
          </a:p>
        </p:txBody>
      </p:sp>
      <p:sp>
        <p:nvSpPr>
          <p:cNvPr id="24617" name="Text Box 94"/>
          <p:cNvSpPr txBox="1">
            <a:spLocks noChangeArrowheads="1"/>
          </p:cNvSpPr>
          <p:nvPr/>
        </p:nvSpPr>
        <p:spPr bwMode="auto">
          <a:xfrm>
            <a:off x="5580063" y="1125538"/>
            <a:ext cx="5048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/>
          </a:p>
        </p:txBody>
      </p:sp>
      <p:sp>
        <p:nvSpPr>
          <p:cNvPr id="24618" name="Text Box 95"/>
          <p:cNvSpPr txBox="1">
            <a:spLocks noChangeArrowheads="1"/>
          </p:cNvSpPr>
          <p:nvPr/>
        </p:nvSpPr>
        <p:spPr bwMode="auto">
          <a:xfrm>
            <a:off x="5435600" y="928688"/>
            <a:ext cx="4318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у</a:t>
            </a:r>
          </a:p>
        </p:txBody>
      </p:sp>
      <p:sp>
        <p:nvSpPr>
          <p:cNvPr id="24619" name="AutoShape 9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431800" cy="360363"/>
          </a:xfrm>
          <a:prstGeom prst="actionButtonForwardNext">
            <a:avLst/>
          </a:prstGeom>
          <a:solidFill>
            <a:srgbClr val="00CCFF">
              <a:alpha val="50195"/>
            </a:srgbClr>
          </a:solidFill>
          <a:ln w="222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3" name="Line 72"/>
          <p:cNvSpPr>
            <a:spLocks noChangeShapeType="1"/>
          </p:cNvSpPr>
          <p:nvPr/>
        </p:nvSpPr>
        <p:spPr bwMode="auto">
          <a:xfrm flipV="1">
            <a:off x="5000625" y="2386013"/>
            <a:ext cx="0" cy="900112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621" name="Line 22"/>
          <p:cNvSpPr>
            <a:spLocks noChangeShapeType="1"/>
          </p:cNvSpPr>
          <p:nvPr/>
        </p:nvSpPr>
        <p:spPr bwMode="auto">
          <a:xfrm rot="10800000">
            <a:off x="3929063" y="3214688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2" name="Line 25"/>
          <p:cNvSpPr>
            <a:spLocks noChangeShapeType="1"/>
          </p:cNvSpPr>
          <p:nvPr/>
        </p:nvSpPr>
        <p:spPr bwMode="auto">
          <a:xfrm>
            <a:off x="5749925" y="1857375"/>
            <a:ext cx="10795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3" name="Line 25"/>
          <p:cNvSpPr>
            <a:spLocks noChangeShapeType="1"/>
          </p:cNvSpPr>
          <p:nvPr/>
        </p:nvSpPr>
        <p:spPr bwMode="auto">
          <a:xfrm rot="10800000">
            <a:off x="5749925" y="4465132"/>
            <a:ext cx="1080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4" name="Line 22"/>
          <p:cNvSpPr>
            <a:spLocks noChangeShapeType="1"/>
          </p:cNvSpPr>
          <p:nvPr/>
        </p:nvSpPr>
        <p:spPr bwMode="auto">
          <a:xfrm rot="10800000">
            <a:off x="7143750" y="3214688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5" name="Line 22"/>
          <p:cNvSpPr>
            <a:spLocks noChangeShapeType="1"/>
          </p:cNvSpPr>
          <p:nvPr/>
        </p:nvSpPr>
        <p:spPr bwMode="auto">
          <a:xfrm rot="10800000">
            <a:off x="6643688" y="3214688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6" name="Line 22"/>
          <p:cNvSpPr>
            <a:spLocks noChangeShapeType="1"/>
          </p:cNvSpPr>
          <p:nvPr/>
        </p:nvSpPr>
        <p:spPr bwMode="auto">
          <a:xfrm rot="10800000">
            <a:off x="5000625" y="3214688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7" name="Line 22"/>
          <p:cNvSpPr>
            <a:spLocks noChangeShapeType="1"/>
          </p:cNvSpPr>
          <p:nvPr/>
        </p:nvSpPr>
        <p:spPr bwMode="auto">
          <a:xfrm rot="10800000">
            <a:off x="5572125" y="3214688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8" name="Line 25"/>
          <p:cNvSpPr>
            <a:spLocks noChangeShapeType="1"/>
          </p:cNvSpPr>
          <p:nvPr/>
        </p:nvSpPr>
        <p:spPr bwMode="auto">
          <a:xfrm>
            <a:off x="5749925" y="2357438"/>
            <a:ext cx="10795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30" name="Line 90"/>
          <p:cNvSpPr>
            <a:spLocks noChangeShapeType="1"/>
          </p:cNvSpPr>
          <p:nvPr/>
        </p:nvSpPr>
        <p:spPr bwMode="auto">
          <a:xfrm>
            <a:off x="5003800" y="3286125"/>
            <a:ext cx="5762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932" name="Line 92"/>
          <p:cNvSpPr>
            <a:spLocks noChangeShapeType="1"/>
          </p:cNvSpPr>
          <p:nvPr/>
        </p:nvSpPr>
        <p:spPr bwMode="auto">
          <a:xfrm>
            <a:off x="6659563" y="3286125"/>
            <a:ext cx="5048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" name="Полилиния 91"/>
          <p:cNvSpPr/>
          <p:nvPr/>
        </p:nvSpPr>
        <p:spPr bwMode="auto">
          <a:xfrm>
            <a:off x="5003800" y="2349500"/>
            <a:ext cx="546100" cy="723900"/>
          </a:xfrm>
          <a:custGeom>
            <a:avLst/>
            <a:gdLst>
              <a:gd name="connsiteX0" fmla="*/ 0 w 546100"/>
              <a:gd name="connsiteY0" fmla="*/ 0 h 723900"/>
              <a:gd name="connsiteX1" fmla="*/ 88900 w 546100"/>
              <a:gd name="connsiteY1" fmla="*/ 63500 h 723900"/>
              <a:gd name="connsiteX2" fmla="*/ 203200 w 546100"/>
              <a:gd name="connsiteY2" fmla="*/ 254000 h 723900"/>
              <a:gd name="connsiteX3" fmla="*/ 342900 w 546100"/>
              <a:gd name="connsiteY3" fmla="*/ 533400 h 723900"/>
              <a:gd name="connsiteX4" fmla="*/ 444500 w 546100"/>
              <a:gd name="connsiteY4" fmla="*/ 685800 h 723900"/>
              <a:gd name="connsiteX5" fmla="*/ 546100 w 546100"/>
              <a:gd name="connsiteY5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100" h="723900">
                <a:moveTo>
                  <a:pt x="0" y="0"/>
                </a:moveTo>
                <a:cubicBezTo>
                  <a:pt x="27516" y="10583"/>
                  <a:pt x="55033" y="21167"/>
                  <a:pt x="88900" y="63500"/>
                </a:cubicBezTo>
                <a:cubicBezTo>
                  <a:pt x="122767" y="105833"/>
                  <a:pt x="160867" y="175683"/>
                  <a:pt x="203200" y="254000"/>
                </a:cubicBezTo>
                <a:cubicBezTo>
                  <a:pt x="245533" y="332317"/>
                  <a:pt x="302683" y="461433"/>
                  <a:pt x="342900" y="533400"/>
                </a:cubicBezTo>
                <a:cubicBezTo>
                  <a:pt x="383117" y="605367"/>
                  <a:pt x="410633" y="654050"/>
                  <a:pt x="444500" y="685800"/>
                </a:cubicBezTo>
                <a:cubicBezTo>
                  <a:pt x="478367" y="717550"/>
                  <a:pt x="546100" y="723900"/>
                  <a:pt x="546100" y="723900"/>
                </a:cubicBezTo>
              </a:path>
            </a:pathLst>
          </a:custGeom>
          <a:noFill/>
          <a:ln w="44450" cap="flat" cmpd="sng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Полилиния 92"/>
          <p:cNvSpPr/>
          <p:nvPr/>
        </p:nvSpPr>
        <p:spPr bwMode="auto">
          <a:xfrm>
            <a:off x="6629400" y="1879600"/>
            <a:ext cx="520700" cy="914400"/>
          </a:xfrm>
          <a:custGeom>
            <a:avLst/>
            <a:gdLst>
              <a:gd name="connsiteX0" fmla="*/ 0 w 520700"/>
              <a:gd name="connsiteY0" fmla="*/ 0 h 914400"/>
              <a:gd name="connsiteX1" fmla="*/ 101600 w 520700"/>
              <a:gd name="connsiteY1" fmla="*/ 38100 h 914400"/>
              <a:gd name="connsiteX2" fmla="*/ 228600 w 520700"/>
              <a:gd name="connsiteY2" fmla="*/ 203200 h 914400"/>
              <a:gd name="connsiteX3" fmla="*/ 393700 w 520700"/>
              <a:gd name="connsiteY3" fmla="*/ 584200 h 914400"/>
              <a:gd name="connsiteX4" fmla="*/ 520700 w 520700"/>
              <a:gd name="connsiteY4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700" h="914400">
                <a:moveTo>
                  <a:pt x="0" y="0"/>
                </a:moveTo>
                <a:cubicBezTo>
                  <a:pt x="31750" y="2116"/>
                  <a:pt x="63500" y="4233"/>
                  <a:pt x="101600" y="38100"/>
                </a:cubicBezTo>
                <a:cubicBezTo>
                  <a:pt x="139700" y="71967"/>
                  <a:pt x="179917" y="112183"/>
                  <a:pt x="228600" y="203200"/>
                </a:cubicBezTo>
                <a:cubicBezTo>
                  <a:pt x="277283" y="294217"/>
                  <a:pt x="345017" y="465667"/>
                  <a:pt x="393700" y="584200"/>
                </a:cubicBezTo>
                <a:cubicBezTo>
                  <a:pt x="442383" y="702733"/>
                  <a:pt x="481541" y="808566"/>
                  <a:pt x="520700" y="914400"/>
                </a:cubicBezTo>
              </a:path>
            </a:pathLst>
          </a:custGeom>
          <a:noFill/>
          <a:ln w="44450" cap="flat" cmpd="sng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37940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5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5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1" grpId="0" animBg="1"/>
      <p:bldP spid="8215" grpId="0" animBg="1"/>
      <p:bldP spid="8217" grpId="0" animBg="1"/>
      <p:bldP spid="83" grpId="0" animBg="1"/>
      <p:bldP spid="35930" grpId="0" animBg="1"/>
      <p:bldP spid="35932" grpId="0" animBg="1"/>
      <p:bldP spid="92" grpId="0" animBg="1"/>
      <p:bldP spid="9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reeform 26"/>
          <p:cNvSpPr>
            <a:spLocks/>
          </p:cNvSpPr>
          <p:nvPr/>
        </p:nvSpPr>
        <p:spPr bwMode="auto">
          <a:xfrm>
            <a:off x="7143750" y="1143000"/>
            <a:ext cx="6350" cy="4279900"/>
          </a:xfrm>
          <a:custGeom>
            <a:avLst/>
            <a:gdLst>
              <a:gd name="T0" fmla="*/ 8872536 w 4"/>
              <a:gd name="T1" fmla="*/ 0 h 3168"/>
              <a:gd name="T2" fmla="*/ 0 w 4"/>
              <a:gd name="T3" fmla="*/ 2147483647 h 3168"/>
              <a:gd name="T4" fmla="*/ 0 60000 65536"/>
              <a:gd name="T5" fmla="*/ 0 60000 65536"/>
              <a:gd name="T6" fmla="*/ 0 w 4"/>
              <a:gd name="T7" fmla="*/ 0 h 3168"/>
              <a:gd name="T8" fmla="*/ 4 w 4"/>
              <a:gd name="T9" fmla="*/ 3168 h 31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3168">
                <a:moveTo>
                  <a:pt x="4" y="0"/>
                </a:moveTo>
                <a:lnTo>
                  <a:pt x="0" y="3168"/>
                </a:lnTo>
              </a:path>
            </a:pathLst>
          </a:custGeom>
          <a:noFill/>
          <a:ln w="12700" cap="flat" cmpd="sng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24578" name="Group 4"/>
          <p:cNvGrpSpPr>
            <a:grpSpLocks/>
          </p:cNvGrpSpPr>
          <p:nvPr/>
        </p:nvGrpSpPr>
        <p:grpSpPr bwMode="auto">
          <a:xfrm>
            <a:off x="3635375" y="1125538"/>
            <a:ext cx="4392613" cy="4321175"/>
            <a:chOff x="2412" y="464"/>
            <a:chExt cx="3144" cy="3199"/>
          </a:xfrm>
        </p:grpSpPr>
        <p:sp>
          <p:nvSpPr>
            <p:cNvPr id="24635" name="Freeform 34"/>
            <p:cNvSpPr>
              <a:spLocks/>
            </p:cNvSpPr>
            <p:nvPr/>
          </p:nvSpPr>
          <p:spPr bwMode="auto">
            <a:xfrm>
              <a:off x="3392" y="484"/>
              <a:ext cx="4" cy="3164"/>
            </a:xfrm>
            <a:custGeom>
              <a:avLst/>
              <a:gdLst>
                <a:gd name="T0" fmla="*/ 4 w 4"/>
                <a:gd name="T1" fmla="*/ 0 h 3164"/>
                <a:gd name="T2" fmla="*/ 0 w 4"/>
                <a:gd name="T3" fmla="*/ 3164 h 3164"/>
                <a:gd name="T4" fmla="*/ 0 60000 65536"/>
                <a:gd name="T5" fmla="*/ 0 60000 65536"/>
                <a:gd name="T6" fmla="*/ 0 w 4"/>
                <a:gd name="T7" fmla="*/ 0 h 3164"/>
                <a:gd name="T8" fmla="*/ 4 w 4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4">
                  <a:moveTo>
                    <a:pt x="4" y="0"/>
                  </a:moveTo>
                  <a:lnTo>
                    <a:pt x="0" y="3164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6" name="Freeform 5"/>
            <p:cNvSpPr>
              <a:spLocks/>
            </p:cNvSpPr>
            <p:nvPr/>
          </p:nvSpPr>
          <p:spPr bwMode="auto">
            <a:xfrm>
              <a:off x="2424" y="472"/>
              <a:ext cx="2" cy="3172"/>
            </a:xfrm>
            <a:custGeom>
              <a:avLst/>
              <a:gdLst>
                <a:gd name="T0" fmla="*/ 0 w 2"/>
                <a:gd name="T1" fmla="*/ 0 h 3172"/>
                <a:gd name="T2" fmla="*/ 2 w 2"/>
                <a:gd name="T3" fmla="*/ 3172 h 3172"/>
                <a:gd name="T4" fmla="*/ 0 60000 65536"/>
                <a:gd name="T5" fmla="*/ 0 60000 65536"/>
                <a:gd name="T6" fmla="*/ 0 w 2"/>
                <a:gd name="T7" fmla="*/ 0 h 3172"/>
                <a:gd name="T8" fmla="*/ 2 w 2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3172">
                  <a:moveTo>
                    <a:pt x="0" y="0"/>
                  </a:moveTo>
                  <a:lnTo>
                    <a:pt x="2" y="317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7" name="Freeform 6"/>
            <p:cNvSpPr>
              <a:spLocks/>
            </p:cNvSpPr>
            <p:nvPr/>
          </p:nvSpPr>
          <p:spPr bwMode="auto">
            <a:xfrm>
              <a:off x="2472" y="1706"/>
              <a:ext cx="3060" cy="2"/>
            </a:xfrm>
            <a:custGeom>
              <a:avLst/>
              <a:gdLst>
                <a:gd name="T0" fmla="*/ 0 w 3060"/>
                <a:gd name="T1" fmla="*/ 0 h 2"/>
                <a:gd name="T2" fmla="*/ 3060 w 3060"/>
                <a:gd name="T3" fmla="*/ 2 h 2"/>
                <a:gd name="T4" fmla="*/ 0 60000 65536"/>
                <a:gd name="T5" fmla="*/ 0 60000 65536"/>
                <a:gd name="T6" fmla="*/ 0 w 3060"/>
                <a:gd name="T7" fmla="*/ 0 h 2"/>
                <a:gd name="T8" fmla="*/ 3060 w 306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60" h="2">
                  <a:moveTo>
                    <a:pt x="0" y="0"/>
                  </a:moveTo>
                  <a:lnTo>
                    <a:pt x="3060" y="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8" name="Freeform 7"/>
            <p:cNvSpPr>
              <a:spLocks/>
            </p:cNvSpPr>
            <p:nvPr/>
          </p:nvSpPr>
          <p:spPr bwMode="auto">
            <a:xfrm>
              <a:off x="2436" y="3468"/>
              <a:ext cx="3088" cy="1"/>
            </a:xfrm>
            <a:custGeom>
              <a:avLst/>
              <a:gdLst>
                <a:gd name="T0" fmla="*/ 0 w 3088"/>
                <a:gd name="T1" fmla="*/ 0 h 1"/>
                <a:gd name="T2" fmla="*/ 3088 w 3088"/>
                <a:gd name="T3" fmla="*/ 0 h 1"/>
                <a:gd name="T4" fmla="*/ 0 60000 65536"/>
                <a:gd name="T5" fmla="*/ 0 60000 65536"/>
                <a:gd name="T6" fmla="*/ 0 w 3088"/>
                <a:gd name="T7" fmla="*/ 0 h 1"/>
                <a:gd name="T8" fmla="*/ 3088 w 308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88" h="1">
                  <a:moveTo>
                    <a:pt x="0" y="0"/>
                  </a:moveTo>
                  <a:lnTo>
                    <a:pt x="3088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9" name="Freeform 8"/>
            <p:cNvSpPr>
              <a:spLocks/>
            </p:cNvSpPr>
            <p:nvPr/>
          </p:nvSpPr>
          <p:spPr bwMode="auto">
            <a:xfrm>
              <a:off x="2426" y="3292"/>
              <a:ext cx="3094" cy="2"/>
            </a:xfrm>
            <a:custGeom>
              <a:avLst/>
              <a:gdLst>
                <a:gd name="T0" fmla="*/ 0 w 3094"/>
                <a:gd name="T1" fmla="*/ 2 h 2"/>
                <a:gd name="T2" fmla="*/ 3094 w 3094"/>
                <a:gd name="T3" fmla="*/ 0 h 2"/>
                <a:gd name="T4" fmla="*/ 0 60000 65536"/>
                <a:gd name="T5" fmla="*/ 0 60000 65536"/>
                <a:gd name="T6" fmla="*/ 0 w 3094"/>
                <a:gd name="T7" fmla="*/ 0 h 2"/>
                <a:gd name="T8" fmla="*/ 3094 w 309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4" h="2">
                  <a:moveTo>
                    <a:pt x="0" y="2"/>
                  </a:moveTo>
                  <a:lnTo>
                    <a:pt x="3094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0" name="Line 9"/>
            <p:cNvSpPr>
              <a:spLocks noChangeShapeType="1"/>
            </p:cNvSpPr>
            <p:nvPr/>
          </p:nvSpPr>
          <p:spPr bwMode="auto">
            <a:xfrm>
              <a:off x="2426" y="3113"/>
              <a:ext cx="3130" cy="0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1" name="Freeform 10"/>
            <p:cNvSpPr>
              <a:spLocks/>
            </p:cNvSpPr>
            <p:nvPr/>
          </p:nvSpPr>
          <p:spPr bwMode="auto">
            <a:xfrm>
              <a:off x="2418" y="2940"/>
              <a:ext cx="3096" cy="1"/>
            </a:xfrm>
            <a:custGeom>
              <a:avLst/>
              <a:gdLst>
                <a:gd name="T0" fmla="*/ 0 w 3096"/>
                <a:gd name="T1" fmla="*/ 0 h 1"/>
                <a:gd name="T2" fmla="*/ 3096 w 3096"/>
                <a:gd name="T3" fmla="*/ 0 h 1"/>
                <a:gd name="T4" fmla="*/ 0 60000 65536"/>
                <a:gd name="T5" fmla="*/ 0 60000 65536"/>
                <a:gd name="T6" fmla="*/ 0 w 3096"/>
                <a:gd name="T7" fmla="*/ 0 h 1"/>
                <a:gd name="T8" fmla="*/ 3096 w 309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6" h="1">
                  <a:moveTo>
                    <a:pt x="0" y="0"/>
                  </a:moveTo>
                  <a:lnTo>
                    <a:pt x="3096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2" name="Freeform 11"/>
            <p:cNvSpPr>
              <a:spLocks/>
            </p:cNvSpPr>
            <p:nvPr/>
          </p:nvSpPr>
          <p:spPr bwMode="auto">
            <a:xfrm>
              <a:off x="2424" y="2764"/>
              <a:ext cx="3092" cy="1"/>
            </a:xfrm>
            <a:custGeom>
              <a:avLst/>
              <a:gdLst>
                <a:gd name="T0" fmla="*/ 0 w 3092"/>
                <a:gd name="T1" fmla="*/ 0 h 1"/>
                <a:gd name="T2" fmla="*/ 3092 w 3092"/>
                <a:gd name="T3" fmla="*/ 0 h 1"/>
                <a:gd name="T4" fmla="*/ 0 60000 65536"/>
                <a:gd name="T5" fmla="*/ 0 60000 65536"/>
                <a:gd name="T6" fmla="*/ 0 w 3092"/>
                <a:gd name="T7" fmla="*/ 0 h 1"/>
                <a:gd name="T8" fmla="*/ 3092 w 309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2" h="1">
                  <a:moveTo>
                    <a:pt x="0" y="0"/>
                  </a:moveTo>
                  <a:lnTo>
                    <a:pt x="3092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3" name="Freeform 12"/>
            <p:cNvSpPr>
              <a:spLocks/>
            </p:cNvSpPr>
            <p:nvPr/>
          </p:nvSpPr>
          <p:spPr bwMode="auto">
            <a:xfrm>
              <a:off x="2420" y="2584"/>
              <a:ext cx="3100" cy="4"/>
            </a:xfrm>
            <a:custGeom>
              <a:avLst/>
              <a:gdLst>
                <a:gd name="T0" fmla="*/ 0 w 3100"/>
                <a:gd name="T1" fmla="*/ 4 h 4"/>
                <a:gd name="T2" fmla="*/ 3100 w 3100"/>
                <a:gd name="T3" fmla="*/ 0 h 4"/>
                <a:gd name="T4" fmla="*/ 0 60000 65536"/>
                <a:gd name="T5" fmla="*/ 0 60000 65536"/>
                <a:gd name="T6" fmla="*/ 0 w 3100"/>
                <a:gd name="T7" fmla="*/ 0 h 4"/>
                <a:gd name="T8" fmla="*/ 3100 w 3100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0" h="4">
                  <a:moveTo>
                    <a:pt x="0" y="4"/>
                  </a:moveTo>
                  <a:lnTo>
                    <a:pt x="3100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4" name="Freeform 13"/>
            <p:cNvSpPr>
              <a:spLocks/>
            </p:cNvSpPr>
            <p:nvPr/>
          </p:nvSpPr>
          <p:spPr bwMode="auto">
            <a:xfrm>
              <a:off x="2420" y="2408"/>
              <a:ext cx="3108" cy="8"/>
            </a:xfrm>
            <a:custGeom>
              <a:avLst/>
              <a:gdLst>
                <a:gd name="T0" fmla="*/ 0 w 3108"/>
                <a:gd name="T1" fmla="*/ 8 h 8"/>
                <a:gd name="T2" fmla="*/ 3108 w 3108"/>
                <a:gd name="T3" fmla="*/ 0 h 8"/>
                <a:gd name="T4" fmla="*/ 0 60000 65536"/>
                <a:gd name="T5" fmla="*/ 0 60000 65536"/>
                <a:gd name="T6" fmla="*/ 0 w 3108"/>
                <a:gd name="T7" fmla="*/ 0 h 8"/>
                <a:gd name="T8" fmla="*/ 3108 w 3108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8" h="8">
                  <a:moveTo>
                    <a:pt x="0" y="8"/>
                  </a:moveTo>
                  <a:lnTo>
                    <a:pt x="3108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5" name="Freeform 14"/>
            <p:cNvSpPr>
              <a:spLocks/>
            </p:cNvSpPr>
            <p:nvPr/>
          </p:nvSpPr>
          <p:spPr bwMode="auto">
            <a:xfrm>
              <a:off x="2412" y="2232"/>
              <a:ext cx="3116" cy="4"/>
            </a:xfrm>
            <a:custGeom>
              <a:avLst/>
              <a:gdLst>
                <a:gd name="T0" fmla="*/ 0 w 3116"/>
                <a:gd name="T1" fmla="*/ 0 h 4"/>
                <a:gd name="T2" fmla="*/ 3116 w 3116"/>
                <a:gd name="T3" fmla="*/ 4 h 4"/>
                <a:gd name="T4" fmla="*/ 0 60000 65536"/>
                <a:gd name="T5" fmla="*/ 0 60000 65536"/>
                <a:gd name="T6" fmla="*/ 0 w 3116"/>
                <a:gd name="T7" fmla="*/ 0 h 4"/>
                <a:gd name="T8" fmla="*/ 3116 w 3116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6" h="4">
                  <a:moveTo>
                    <a:pt x="0" y="0"/>
                  </a:moveTo>
                  <a:lnTo>
                    <a:pt x="3116" y="4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6" name="Freeform 15"/>
            <p:cNvSpPr>
              <a:spLocks/>
            </p:cNvSpPr>
            <p:nvPr/>
          </p:nvSpPr>
          <p:spPr bwMode="auto">
            <a:xfrm>
              <a:off x="2472" y="1884"/>
              <a:ext cx="3052" cy="4"/>
            </a:xfrm>
            <a:custGeom>
              <a:avLst/>
              <a:gdLst>
                <a:gd name="T0" fmla="*/ 0 w 3052"/>
                <a:gd name="T1" fmla="*/ 4 h 4"/>
                <a:gd name="T2" fmla="*/ 3052 w 3052"/>
                <a:gd name="T3" fmla="*/ 0 h 4"/>
                <a:gd name="T4" fmla="*/ 0 60000 65536"/>
                <a:gd name="T5" fmla="*/ 0 60000 65536"/>
                <a:gd name="T6" fmla="*/ 0 w 3052"/>
                <a:gd name="T7" fmla="*/ 0 h 4"/>
                <a:gd name="T8" fmla="*/ 3052 w 305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52" h="4">
                  <a:moveTo>
                    <a:pt x="0" y="4"/>
                  </a:moveTo>
                  <a:lnTo>
                    <a:pt x="3052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7" name="Freeform 16"/>
            <p:cNvSpPr>
              <a:spLocks/>
            </p:cNvSpPr>
            <p:nvPr/>
          </p:nvSpPr>
          <p:spPr bwMode="auto">
            <a:xfrm>
              <a:off x="2428" y="1532"/>
              <a:ext cx="3100" cy="1"/>
            </a:xfrm>
            <a:custGeom>
              <a:avLst/>
              <a:gdLst>
                <a:gd name="T0" fmla="*/ 0 w 3100"/>
                <a:gd name="T1" fmla="*/ 0 h 1"/>
                <a:gd name="T2" fmla="*/ 3100 w 3100"/>
                <a:gd name="T3" fmla="*/ 0 h 1"/>
                <a:gd name="T4" fmla="*/ 0 60000 65536"/>
                <a:gd name="T5" fmla="*/ 0 60000 65536"/>
                <a:gd name="T6" fmla="*/ 0 w 3100"/>
                <a:gd name="T7" fmla="*/ 0 h 1"/>
                <a:gd name="T8" fmla="*/ 3100 w 310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0" h="1">
                  <a:moveTo>
                    <a:pt x="0" y="0"/>
                  </a:moveTo>
                  <a:lnTo>
                    <a:pt x="3100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8" name="Freeform 17"/>
            <p:cNvSpPr>
              <a:spLocks/>
            </p:cNvSpPr>
            <p:nvPr/>
          </p:nvSpPr>
          <p:spPr bwMode="auto">
            <a:xfrm>
              <a:off x="2416" y="1356"/>
              <a:ext cx="3112" cy="4"/>
            </a:xfrm>
            <a:custGeom>
              <a:avLst/>
              <a:gdLst>
                <a:gd name="T0" fmla="*/ 0 w 3112"/>
                <a:gd name="T1" fmla="*/ 4 h 4"/>
                <a:gd name="T2" fmla="*/ 3112 w 3112"/>
                <a:gd name="T3" fmla="*/ 0 h 4"/>
                <a:gd name="T4" fmla="*/ 0 60000 65536"/>
                <a:gd name="T5" fmla="*/ 0 60000 65536"/>
                <a:gd name="T6" fmla="*/ 0 w 3112"/>
                <a:gd name="T7" fmla="*/ 0 h 4"/>
                <a:gd name="T8" fmla="*/ 3112 w 311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2" h="4">
                  <a:moveTo>
                    <a:pt x="0" y="4"/>
                  </a:moveTo>
                  <a:lnTo>
                    <a:pt x="3112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9" name="Freeform 18"/>
            <p:cNvSpPr>
              <a:spLocks/>
            </p:cNvSpPr>
            <p:nvPr/>
          </p:nvSpPr>
          <p:spPr bwMode="auto">
            <a:xfrm>
              <a:off x="2420" y="1180"/>
              <a:ext cx="3108" cy="4"/>
            </a:xfrm>
            <a:custGeom>
              <a:avLst/>
              <a:gdLst>
                <a:gd name="T0" fmla="*/ 0 w 3108"/>
                <a:gd name="T1" fmla="*/ 0 h 4"/>
                <a:gd name="T2" fmla="*/ 3108 w 3108"/>
                <a:gd name="T3" fmla="*/ 4 h 4"/>
                <a:gd name="T4" fmla="*/ 0 60000 65536"/>
                <a:gd name="T5" fmla="*/ 0 60000 65536"/>
                <a:gd name="T6" fmla="*/ 0 w 3108"/>
                <a:gd name="T7" fmla="*/ 0 h 4"/>
                <a:gd name="T8" fmla="*/ 3108 w 3108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8" h="4">
                  <a:moveTo>
                    <a:pt x="0" y="0"/>
                  </a:moveTo>
                  <a:lnTo>
                    <a:pt x="3108" y="4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0" name="Freeform 19"/>
            <p:cNvSpPr>
              <a:spLocks/>
            </p:cNvSpPr>
            <p:nvPr/>
          </p:nvSpPr>
          <p:spPr bwMode="auto">
            <a:xfrm>
              <a:off x="2416" y="1008"/>
              <a:ext cx="3112" cy="4"/>
            </a:xfrm>
            <a:custGeom>
              <a:avLst/>
              <a:gdLst>
                <a:gd name="T0" fmla="*/ 0 w 3112"/>
                <a:gd name="T1" fmla="*/ 4 h 4"/>
                <a:gd name="T2" fmla="*/ 3112 w 3112"/>
                <a:gd name="T3" fmla="*/ 0 h 4"/>
                <a:gd name="T4" fmla="*/ 0 60000 65536"/>
                <a:gd name="T5" fmla="*/ 0 60000 65536"/>
                <a:gd name="T6" fmla="*/ 0 w 3112"/>
                <a:gd name="T7" fmla="*/ 0 h 4"/>
                <a:gd name="T8" fmla="*/ 3112 w 311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2" h="4">
                  <a:moveTo>
                    <a:pt x="0" y="4"/>
                  </a:moveTo>
                  <a:lnTo>
                    <a:pt x="3112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1" name="Freeform 20"/>
            <p:cNvSpPr>
              <a:spLocks/>
            </p:cNvSpPr>
            <p:nvPr/>
          </p:nvSpPr>
          <p:spPr bwMode="auto">
            <a:xfrm>
              <a:off x="2424" y="832"/>
              <a:ext cx="3104" cy="1"/>
            </a:xfrm>
            <a:custGeom>
              <a:avLst/>
              <a:gdLst>
                <a:gd name="T0" fmla="*/ 0 w 3104"/>
                <a:gd name="T1" fmla="*/ 0 h 1"/>
                <a:gd name="T2" fmla="*/ 3104 w 3104"/>
                <a:gd name="T3" fmla="*/ 0 h 1"/>
                <a:gd name="T4" fmla="*/ 0 60000 65536"/>
                <a:gd name="T5" fmla="*/ 0 60000 65536"/>
                <a:gd name="T6" fmla="*/ 0 w 3104"/>
                <a:gd name="T7" fmla="*/ 0 h 1"/>
                <a:gd name="T8" fmla="*/ 3104 w 310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4" h="1">
                  <a:moveTo>
                    <a:pt x="0" y="0"/>
                  </a:moveTo>
                  <a:lnTo>
                    <a:pt x="3104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2" name="Freeform 21"/>
            <p:cNvSpPr>
              <a:spLocks/>
            </p:cNvSpPr>
            <p:nvPr/>
          </p:nvSpPr>
          <p:spPr bwMode="auto">
            <a:xfrm>
              <a:off x="2432" y="656"/>
              <a:ext cx="3092" cy="8"/>
            </a:xfrm>
            <a:custGeom>
              <a:avLst/>
              <a:gdLst>
                <a:gd name="T0" fmla="*/ 0 w 3092"/>
                <a:gd name="T1" fmla="*/ 8 h 8"/>
                <a:gd name="T2" fmla="*/ 3092 w 3092"/>
                <a:gd name="T3" fmla="*/ 0 h 8"/>
                <a:gd name="T4" fmla="*/ 0 60000 65536"/>
                <a:gd name="T5" fmla="*/ 0 60000 65536"/>
                <a:gd name="T6" fmla="*/ 0 w 3092"/>
                <a:gd name="T7" fmla="*/ 0 h 8"/>
                <a:gd name="T8" fmla="*/ 3092 w 3092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2" h="8">
                  <a:moveTo>
                    <a:pt x="0" y="8"/>
                  </a:moveTo>
                  <a:lnTo>
                    <a:pt x="3092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3" name="Freeform 22"/>
            <p:cNvSpPr>
              <a:spLocks/>
            </p:cNvSpPr>
            <p:nvPr/>
          </p:nvSpPr>
          <p:spPr bwMode="auto">
            <a:xfrm>
              <a:off x="2440" y="472"/>
              <a:ext cx="3088" cy="12"/>
            </a:xfrm>
            <a:custGeom>
              <a:avLst/>
              <a:gdLst>
                <a:gd name="T0" fmla="*/ 0 w 3088"/>
                <a:gd name="T1" fmla="*/ 0 h 12"/>
                <a:gd name="T2" fmla="*/ 3088 w 3088"/>
                <a:gd name="T3" fmla="*/ 12 h 12"/>
                <a:gd name="T4" fmla="*/ 0 60000 65536"/>
                <a:gd name="T5" fmla="*/ 0 60000 65536"/>
                <a:gd name="T6" fmla="*/ 0 w 3088"/>
                <a:gd name="T7" fmla="*/ 0 h 12"/>
                <a:gd name="T8" fmla="*/ 3088 w 3088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88" h="12">
                  <a:moveTo>
                    <a:pt x="0" y="0"/>
                  </a:moveTo>
                  <a:lnTo>
                    <a:pt x="3088" y="1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4" name="Freeform 23"/>
            <p:cNvSpPr>
              <a:spLocks/>
            </p:cNvSpPr>
            <p:nvPr/>
          </p:nvSpPr>
          <p:spPr bwMode="auto">
            <a:xfrm>
              <a:off x="2416" y="3644"/>
              <a:ext cx="3116" cy="1"/>
            </a:xfrm>
            <a:custGeom>
              <a:avLst/>
              <a:gdLst>
                <a:gd name="T0" fmla="*/ 0 w 3116"/>
                <a:gd name="T1" fmla="*/ 0 h 1"/>
                <a:gd name="T2" fmla="*/ 3116 w 3116"/>
                <a:gd name="T3" fmla="*/ 0 h 1"/>
                <a:gd name="T4" fmla="*/ 0 60000 65536"/>
                <a:gd name="T5" fmla="*/ 0 60000 65536"/>
                <a:gd name="T6" fmla="*/ 0 w 3116"/>
                <a:gd name="T7" fmla="*/ 0 h 1"/>
                <a:gd name="T8" fmla="*/ 3116 w 31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6" h="1">
                  <a:moveTo>
                    <a:pt x="0" y="0"/>
                  </a:moveTo>
                  <a:lnTo>
                    <a:pt x="3116" y="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5" name="Freeform 24"/>
            <p:cNvSpPr>
              <a:spLocks/>
            </p:cNvSpPr>
            <p:nvPr/>
          </p:nvSpPr>
          <p:spPr bwMode="auto">
            <a:xfrm>
              <a:off x="5528" y="488"/>
              <a:ext cx="1" cy="3136"/>
            </a:xfrm>
            <a:custGeom>
              <a:avLst/>
              <a:gdLst>
                <a:gd name="T0" fmla="*/ 0 w 1"/>
                <a:gd name="T1" fmla="*/ 0 h 3136"/>
                <a:gd name="T2" fmla="*/ 0 w 1"/>
                <a:gd name="T3" fmla="*/ 3136 h 3136"/>
                <a:gd name="T4" fmla="*/ 0 60000 65536"/>
                <a:gd name="T5" fmla="*/ 0 60000 65536"/>
                <a:gd name="T6" fmla="*/ 0 w 1"/>
                <a:gd name="T7" fmla="*/ 0 h 3136"/>
                <a:gd name="T8" fmla="*/ 1 w 1"/>
                <a:gd name="T9" fmla="*/ 3136 h 31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36">
                  <a:moveTo>
                    <a:pt x="0" y="0"/>
                  </a:moveTo>
                  <a:lnTo>
                    <a:pt x="0" y="3136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6" name="Freeform 25"/>
            <p:cNvSpPr>
              <a:spLocks/>
            </p:cNvSpPr>
            <p:nvPr/>
          </p:nvSpPr>
          <p:spPr bwMode="auto">
            <a:xfrm>
              <a:off x="5332" y="480"/>
              <a:ext cx="4" cy="3172"/>
            </a:xfrm>
            <a:custGeom>
              <a:avLst/>
              <a:gdLst>
                <a:gd name="T0" fmla="*/ 4 w 4"/>
                <a:gd name="T1" fmla="*/ 0 h 3172"/>
                <a:gd name="T2" fmla="*/ 0 w 4"/>
                <a:gd name="T3" fmla="*/ 3172 h 3172"/>
                <a:gd name="T4" fmla="*/ 0 60000 65536"/>
                <a:gd name="T5" fmla="*/ 0 60000 65536"/>
                <a:gd name="T6" fmla="*/ 0 w 4"/>
                <a:gd name="T7" fmla="*/ 0 h 3172"/>
                <a:gd name="T8" fmla="*/ 4 w 4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72">
                  <a:moveTo>
                    <a:pt x="4" y="0"/>
                  </a:moveTo>
                  <a:lnTo>
                    <a:pt x="0" y="317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7" name="Freeform 26"/>
            <p:cNvSpPr>
              <a:spLocks/>
            </p:cNvSpPr>
            <p:nvPr/>
          </p:nvSpPr>
          <p:spPr bwMode="auto">
            <a:xfrm>
              <a:off x="5136" y="480"/>
              <a:ext cx="4" cy="3168"/>
            </a:xfrm>
            <a:custGeom>
              <a:avLst/>
              <a:gdLst>
                <a:gd name="T0" fmla="*/ 4 w 4"/>
                <a:gd name="T1" fmla="*/ 0 h 3168"/>
                <a:gd name="T2" fmla="*/ 0 w 4"/>
                <a:gd name="T3" fmla="*/ 3168 h 3168"/>
                <a:gd name="T4" fmla="*/ 0 60000 65536"/>
                <a:gd name="T5" fmla="*/ 0 60000 65536"/>
                <a:gd name="T6" fmla="*/ 0 w 4"/>
                <a:gd name="T7" fmla="*/ 0 h 3168"/>
                <a:gd name="T8" fmla="*/ 4 w 4"/>
                <a:gd name="T9" fmla="*/ 3168 h 31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8">
                  <a:moveTo>
                    <a:pt x="4" y="0"/>
                  </a:moveTo>
                  <a:lnTo>
                    <a:pt x="0" y="3168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8" name="Freeform 28"/>
            <p:cNvSpPr>
              <a:spLocks/>
            </p:cNvSpPr>
            <p:nvPr/>
          </p:nvSpPr>
          <p:spPr bwMode="auto">
            <a:xfrm>
              <a:off x="4748" y="476"/>
              <a:ext cx="4" cy="3172"/>
            </a:xfrm>
            <a:custGeom>
              <a:avLst/>
              <a:gdLst>
                <a:gd name="T0" fmla="*/ 4 w 4"/>
                <a:gd name="T1" fmla="*/ 0 h 3172"/>
                <a:gd name="T2" fmla="*/ 0 w 4"/>
                <a:gd name="T3" fmla="*/ 3172 h 3172"/>
                <a:gd name="T4" fmla="*/ 0 60000 65536"/>
                <a:gd name="T5" fmla="*/ 0 60000 65536"/>
                <a:gd name="T6" fmla="*/ 0 w 4"/>
                <a:gd name="T7" fmla="*/ 0 h 3172"/>
                <a:gd name="T8" fmla="*/ 4 w 4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72">
                  <a:moveTo>
                    <a:pt x="4" y="0"/>
                  </a:moveTo>
                  <a:lnTo>
                    <a:pt x="0" y="317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9" name="Freeform 29"/>
            <p:cNvSpPr>
              <a:spLocks/>
            </p:cNvSpPr>
            <p:nvPr/>
          </p:nvSpPr>
          <p:spPr bwMode="auto">
            <a:xfrm>
              <a:off x="4544" y="472"/>
              <a:ext cx="14" cy="3191"/>
            </a:xfrm>
            <a:custGeom>
              <a:avLst/>
              <a:gdLst>
                <a:gd name="T0" fmla="*/ 0 w 14"/>
                <a:gd name="T1" fmla="*/ 0 h 3191"/>
                <a:gd name="T2" fmla="*/ 14 w 14"/>
                <a:gd name="T3" fmla="*/ 3191 h 3191"/>
                <a:gd name="T4" fmla="*/ 0 60000 65536"/>
                <a:gd name="T5" fmla="*/ 0 60000 65536"/>
                <a:gd name="T6" fmla="*/ 0 w 14"/>
                <a:gd name="T7" fmla="*/ 0 h 3191"/>
                <a:gd name="T8" fmla="*/ 14 w 14"/>
                <a:gd name="T9" fmla="*/ 3191 h 319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3191">
                  <a:moveTo>
                    <a:pt x="0" y="0"/>
                  </a:moveTo>
                  <a:lnTo>
                    <a:pt x="14" y="3191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0" name="Freeform 30"/>
            <p:cNvSpPr>
              <a:spLocks/>
            </p:cNvSpPr>
            <p:nvPr/>
          </p:nvSpPr>
          <p:spPr bwMode="auto">
            <a:xfrm>
              <a:off x="4360" y="488"/>
              <a:ext cx="4" cy="3160"/>
            </a:xfrm>
            <a:custGeom>
              <a:avLst/>
              <a:gdLst>
                <a:gd name="T0" fmla="*/ 4 w 4"/>
                <a:gd name="T1" fmla="*/ 0 h 3160"/>
                <a:gd name="T2" fmla="*/ 0 w 4"/>
                <a:gd name="T3" fmla="*/ 3160 h 3160"/>
                <a:gd name="T4" fmla="*/ 0 60000 65536"/>
                <a:gd name="T5" fmla="*/ 0 60000 65536"/>
                <a:gd name="T6" fmla="*/ 0 w 4"/>
                <a:gd name="T7" fmla="*/ 0 h 3160"/>
                <a:gd name="T8" fmla="*/ 4 w 4"/>
                <a:gd name="T9" fmla="*/ 3160 h 3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0">
                  <a:moveTo>
                    <a:pt x="4" y="0"/>
                  </a:moveTo>
                  <a:lnTo>
                    <a:pt x="0" y="3160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1" name="Freeform 31"/>
            <p:cNvSpPr>
              <a:spLocks/>
            </p:cNvSpPr>
            <p:nvPr/>
          </p:nvSpPr>
          <p:spPr bwMode="auto">
            <a:xfrm>
              <a:off x="4168" y="488"/>
              <a:ext cx="1" cy="3152"/>
            </a:xfrm>
            <a:custGeom>
              <a:avLst/>
              <a:gdLst>
                <a:gd name="T0" fmla="*/ 0 w 1"/>
                <a:gd name="T1" fmla="*/ 0 h 3152"/>
                <a:gd name="T2" fmla="*/ 0 w 1"/>
                <a:gd name="T3" fmla="*/ 3152 h 3152"/>
                <a:gd name="T4" fmla="*/ 0 60000 65536"/>
                <a:gd name="T5" fmla="*/ 0 60000 65536"/>
                <a:gd name="T6" fmla="*/ 0 w 1"/>
                <a:gd name="T7" fmla="*/ 0 h 3152"/>
                <a:gd name="T8" fmla="*/ 1 w 1"/>
                <a:gd name="T9" fmla="*/ 3152 h 31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52">
                  <a:moveTo>
                    <a:pt x="0" y="0"/>
                  </a:moveTo>
                  <a:lnTo>
                    <a:pt x="0" y="315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2" name="Freeform 32"/>
            <p:cNvSpPr>
              <a:spLocks/>
            </p:cNvSpPr>
            <p:nvPr/>
          </p:nvSpPr>
          <p:spPr bwMode="auto">
            <a:xfrm>
              <a:off x="3776" y="464"/>
              <a:ext cx="11" cy="3199"/>
            </a:xfrm>
            <a:custGeom>
              <a:avLst/>
              <a:gdLst>
                <a:gd name="T0" fmla="*/ 0 w 11"/>
                <a:gd name="T1" fmla="*/ 0 h 3199"/>
                <a:gd name="T2" fmla="*/ 11 w 11"/>
                <a:gd name="T3" fmla="*/ 3199 h 3199"/>
                <a:gd name="T4" fmla="*/ 0 60000 65536"/>
                <a:gd name="T5" fmla="*/ 0 60000 65536"/>
                <a:gd name="T6" fmla="*/ 0 w 11"/>
                <a:gd name="T7" fmla="*/ 0 h 3199"/>
                <a:gd name="T8" fmla="*/ 11 w 11"/>
                <a:gd name="T9" fmla="*/ 3199 h 3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3199">
                  <a:moveTo>
                    <a:pt x="0" y="0"/>
                  </a:moveTo>
                  <a:lnTo>
                    <a:pt x="11" y="3199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3" name="Freeform 33"/>
            <p:cNvSpPr>
              <a:spLocks/>
            </p:cNvSpPr>
            <p:nvPr/>
          </p:nvSpPr>
          <p:spPr bwMode="auto">
            <a:xfrm>
              <a:off x="3584" y="480"/>
              <a:ext cx="1" cy="3172"/>
            </a:xfrm>
            <a:custGeom>
              <a:avLst/>
              <a:gdLst>
                <a:gd name="T0" fmla="*/ 0 w 1"/>
                <a:gd name="T1" fmla="*/ 0 h 3172"/>
                <a:gd name="T2" fmla="*/ 0 w 1"/>
                <a:gd name="T3" fmla="*/ 3172 h 3172"/>
                <a:gd name="T4" fmla="*/ 0 60000 65536"/>
                <a:gd name="T5" fmla="*/ 0 60000 65536"/>
                <a:gd name="T6" fmla="*/ 0 w 1"/>
                <a:gd name="T7" fmla="*/ 0 h 3172"/>
                <a:gd name="T8" fmla="*/ 1 w 1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72">
                  <a:moveTo>
                    <a:pt x="0" y="0"/>
                  </a:moveTo>
                  <a:lnTo>
                    <a:pt x="0" y="317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4" name="Freeform 35"/>
            <p:cNvSpPr>
              <a:spLocks/>
            </p:cNvSpPr>
            <p:nvPr/>
          </p:nvSpPr>
          <p:spPr bwMode="auto">
            <a:xfrm>
              <a:off x="3192" y="480"/>
              <a:ext cx="8" cy="3164"/>
            </a:xfrm>
            <a:custGeom>
              <a:avLst/>
              <a:gdLst>
                <a:gd name="T0" fmla="*/ 0 w 8"/>
                <a:gd name="T1" fmla="*/ 0 h 3164"/>
                <a:gd name="T2" fmla="*/ 8 w 8"/>
                <a:gd name="T3" fmla="*/ 3164 h 3164"/>
                <a:gd name="T4" fmla="*/ 0 60000 65536"/>
                <a:gd name="T5" fmla="*/ 0 60000 65536"/>
                <a:gd name="T6" fmla="*/ 0 w 8"/>
                <a:gd name="T7" fmla="*/ 0 h 3164"/>
                <a:gd name="T8" fmla="*/ 8 w 8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3164">
                  <a:moveTo>
                    <a:pt x="0" y="0"/>
                  </a:moveTo>
                  <a:lnTo>
                    <a:pt x="8" y="3164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5" name="Freeform 36"/>
            <p:cNvSpPr>
              <a:spLocks/>
            </p:cNvSpPr>
            <p:nvPr/>
          </p:nvSpPr>
          <p:spPr bwMode="auto">
            <a:xfrm>
              <a:off x="3004" y="480"/>
              <a:ext cx="4" cy="3164"/>
            </a:xfrm>
            <a:custGeom>
              <a:avLst/>
              <a:gdLst>
                <a:gd name="T0" fmla="*/ 4 w 4"/>
                <a:gd name="T1" fmla="*/ 0 h 3164"/>
                <a:gd name="T2" fmla="*/ 0 w 4"/>
                <a:gd name="T3" fmla="*/ 3164 h 3164"/>
                <a:gd name="T4" fmla="*/ 0 60000 65536"/>
                <a:gd name="T5" fmla="*/ 0 60000 65536"/>
                <a:gd name="T6" fmla="*/ 0 w 4"/>
                <a:gd name="T7" fmla="*/ 0 h 3164"/>
                <a:gd name="T8" fmla="*/ 4 w 4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164">
                  <a:moveTo>
                    <a:pt x="4" y="0"/>
                  </a:moveTo>
                  <a:lnTo>
                    <a:pt x="0" y="3164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6" name="Freeform 37"/>
            <p:cNvSpPr>
              <a:spLocks/>
            </p:cNvSpPr>
            <p:nvPr/>
          </p:nvSpPr>
          <p:spPr bwMode="auto">
            <a:xfrm>
              <a:off x="2812" y="480"/>
              <a:ext cx="1" cy="3172"/>
            </a:xfrm>
            <a:custGeom>
              <a:avLst/>
              <a:gdLst>
                <a:gd name="T0" fmla="*/ 0 w 1"/>
                <a:gd name="T1" fmla="*/ 0 h 3172"/>
                <a:gd name="T2" fmla="*/ 0 w 1"/>
                <a:gd name="T3" fmla="*/ 3172 h 3172"/>
                <a:gd name="T4" fmla="*/ 0 60000 65536"/>
                <a:gd name="T5" fmla="*/ 0 60000 65536"/>
                <a:gd name="T6" fmla="*/ 0 w 1"/>
                <a:gd name="T7" fmla="*/ 0 h 3172"/>
                <a:gd name="T8" fmla="*/ 1 w 1"/>
                <a:gd name="T9" fmla="*/ 3172 h 31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72">
                  <a:moveTo>
                    <a:pt x="0" y="0"/>
                  </a:moveTo>
                  <a:lnTo>
                    <a:pt x="0" y="3172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7" name="Freeform 38"/>
            <p:cNvSpPr>
              <a:spLocks/>
            </p:cNvSpPr>
            <p:nvPr/>
          </p:nvSpPr>
          <p:spPr bwMode="auto">
            <a:xfrm>
              <a:off x="2616" y="480"/>
              <a:ext cx="1" cy="3164"/>
            </a:xfrm>
            <a:custGeom>
              <a:avLst/>
              <a:gdLst>
                <a:gd name="T0" fmla="*/ 0 w 1"/>
                <a:gd name="T1" fmla="*/ 0 h 3164"/>
                <a:gd name="T2" fmla="*/ 0 w 1"/>
                <a:gd name="T3" fmla="*/ 3164 h 3164"/>
                <a:gd name="T4" fmla="*/ 0 60000 65536"/>
                <a:gd name="T5" fmla="*/ 0 60000 65536"/>
                <a:gd name="T6" fmla="*/ 0 w 1"/>
                <a:gd name="T7" fmla="*/ 0 h 3164"/>
                <a:gd name="T8" fmla="*/ 1 w 1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64">
                  <a:moveTo>
                    <a:pt x="0" y="0"/>
                  </a:moveTo>
                  <a:lnTo>
                    <a:pt x="0" y="3164"/>
                  </a:lnTo>
                </a:path>
              </a:pathLst>
            </a:custGeom>
            <a:noFill/>
            <a:ln w="1270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579" name="Line 39"/>
          <p:cNvSpPr>
            <a:spLocks noChangeShapeType="1"/>
          </p:cNvSpPr>
          <p:nvPr/>
        </p:nvSpPr>
        <p:spPr bwMode="auto">
          <a:xfrm flipV="1">
            <a:off x="5795963" y="1052513"/>
            <a:ext cx="0" cy="43926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Line 40"/>
          <p:cNvSpPr>
            <a:spLocks noChangeShapeType="1"/>
          </p:cNvSpPr>
          <p:nvPr/>
        </p:nvSpPr>
        <p:spPr bwMode="auto">
          <a:xfrm>
            <a:off x="3635375" y="3284538"/>
            <a:ext cx="44656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Text Box 41"/>
          <p:cNvSpPr txBox="1">
            <a:spLocks noChangeArrowheads="1"/>
          </p:cNvSpPr>
          <p:nvPr/>
        </p:nvSpPr>
        <p:spPr bwMode="auto">
          <a:xfrm>
            <a:off x="5638800" y="3214688"/>
            <a:ext cx="576263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0</a:t>
            </a:r>
          </a:p>
        </p:txBody>
      </p:sp>
      <p:sp>
        <p:nvSpPr>
          <p:cNvPr id="24582" name="Text Box 42"/>
          <p:cNvSpPr txBox="1">
            <a:spLocks noChangeArrowheads="1"/>
          </p:cNvSpPr>
          <p:nvPr/>
        </p:nvSpPr>
        <p:spPr bwMode="auto">
          <a:xfrm>
            <a:off x="5214942" y="3214686"/>
            <a:ext cx="50482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-1</a:t>
            </a:r>
          </a:p>
        </p:txBody>
      </p:sp>
      <p:sp>
        <p:nvSpPr>
          <p:cNvPr id="24583" name="Text Box 43"/>
          <p:cNvSpPr txBox="1">
            <a:spLocks noChangeArrowheads="1"/>
          </p:cNvSpPr>
          <p:nvPr/>
        </p:nvSpPr>
        <p:spPr bwMode="auto">
          <a:xfrm>
            <a:off x="4714875" y="3235325"/>
            <a:ext cx="4318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-3</a:t>
            </a:r>
          </a:p>
        </p:txBody>
      </p:sp>
      <p:sp>
        <p:nvSpPr>
          <p:cNvPr id="24584" name="Text Box 44"/>
          <p:cNvSpPr txBox="1">
            <a:spLocks noChangeArrowheads="1"/>
          </p:cNvSpPr>
          <p:nvPr/>
        </p:nvSpPr>
        <p:spPr bwMode="auto">
          <a:xfrm>
            <a:off x="4071938" y="3214688"/>
            <a:ext cx="4318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-5</a:t>
            </a:r>
          </a:p>
        </p:txBody>
      </p:sp>
      <p:sp>
        <p:nvSpPr>
          <p:cNvPr id="24585" name="Text Box 45"/>
          <p:cNvSpPr txBox="1">
            <a:spLocks noChangeArrowheads="1"/>
          </p:cNvSpPr>
          <p:nvPr/>
        </p:nvSpPr>
        <p:spPr bwMode="auto">
          <a:xfrm>
            <a:off x="3571875" y="3235325"/>
            <a:ext cx="4318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-7</a:t>
            </a:r>
          </a:p>
        </p:txBody>
      </p:sp>
      <p:sp>
        <p:nvSpPr>
          <p:cNvPr id="24586" name="Text Box 46"/>
          <p:cNvSpPr txBox="1">
            <a:spLocks noChangeArrowheads="1"/>
          </p:cNvSpPr>
          <p:nvPr/>
        </p:nvSpPr>
        <p:spPr bwMode="auto">
          <a:xfrm>
            <a:off x="5286375" y="4386263"/>
            <a:ext cx="576263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-5</a:t>
            </a:r>
          </a:p>
        </p:txBody>
      </p:sp>
      <p:sp>
        <p:nvSpPr>
          <p:cNvPr id="24587" name="Text Box 48"/>
          <p:cNvSpPr txBox="1">
            <a:spLocks noChangeArrowheads="1"/>
          </p:cNvSpPr>
          <p:nvPr/>
        </p:nvSpPr>
        <p:spPr bwMode="auto">
          <a:xfrm>
            <a:off x="6443663" y="3235325"/>
            <a:ext cx="360362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3</a:t>
            </a:r>
          </a:p>
        </p:txBody>
      </p:sp>
      <p:sp>
        <p:nvSpPr>
          <p:cNvPr id="24588" name="Text Box 49"/>
          <p:cNvSpPr txBox="1">
            <a:spLocks noChangeArrowheads="1"/>
          </p:cNvSpPr>
          <p:nvPr/>
        </p:nvSpPr>
        <p:spPr bwMode="auto">
          <a:xfrm>
            <a:off x="7019925" y="3286125"/>
            <a:ext cx="2159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5</a:t>
            </a:r>
          </a:p>
        </p:txBody>
      </p:sp>
      <p:sp>
        <p:nvSpPr>
          <p:cNvPr id="24589" name="Text Box 51"/>
          <p:cNvSpPr txBox="1">
            <a:spLocks noChangeArrowheads="1"/>
          </p:cNvSpPr>
          <p:nvPr/>
        </p:nvSpPr>
        <p:spPr bwMode="auto">
          <a:xfrm>
            <a:off x="5497513" y="2071688"/>
            <a:ext cx="360362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4</a:t>
            </a:r>
          </a:p>
        </p:txBody>
      </p:sp>
      <p:sp>
        <p:nvSpPr>
          <p:cNvPr id="24590" name="Text Box 52"/>
          <p:cNvSpPr txBox="1">
            <a:spLocks noChangeArrowheads="1"/>
          </p:cNvSpPr>
          <p:nvPr/>
        </p:nvSpPr>
        <p:spPr bwMode="auto">
          <a:xfrm>
            <a:off x="5500688" y="1571625"/>
            <a:ext cx="28892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6</a:t>
            </a:r>
          </a:p>
        </p:txBody>
      </p:sp>
      <p:sp>
        <p:nvSpPr>
          <p:cNvPr id="24591" name="Freeform 53"/>
          <p:cNvSpPr>
            <a:spLocks/>
          </p:cNvSpPr>
          <p:nvPr/>
        </p:nvSpPr>
        <p:spPr bwMode="auto">
          <a:xfrm>
            <a:off x="3903680" y="1836738"/>
            <a:ext cx="3240088" cy="2601912"/>
          </a:xfrm>
          <a:custGeom>
            <a:avLst/>
            <a:gdLst>
              <a:gd name="T0" fmla="*/ 0 w 2041"/>
              <a:gd name="T1" fmla="*/ 2147483647 h 1639"/>
              <a:gd name="T2" fmla="*/ 1582658387 w 2041"/>
              <a:gd name="T3" fmla="*/ 866933722 h 1639"/>
              <a:gd name="T4" fmla="*/ 2147483647 w 2041"/>
              <a:gd name="T5" fmla="*/ 1927918586 h 1639"/>
              <a:gd name="T6" fmla="*/ 2147483647 w 2041"/>
              <a:gd name="T7" fmla="*/ 68043416 h 1639"/>
              <a:gd name="T8" fmla="*/ 2147483647 w 2041"/>
              <a:gd name="T9" fmla="*/ 1502012786 h 16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41"/>
              <a:gd name="T16" fmla="*/ 0 h 1639"/>
              <a:gd name="T17" fmla="*/ 2041 w 2041"/>
              <a:gd name="T18" fmla="*/ 1639 h 16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41" h="1639">
                <a:moveTo>
                  <a:pt x="0" y="1639"/>
                </a:moveTo>
                <a:lnTo>
                  <a:pt x="628" y="344"/>
                </a:lnTo>
                <a:cubicBezTo>
                  <a:pt x="803" y="198"/>
                  <a:pt x="871" y="818"/>
                  <a:pt x="1049" y="765"/>
                </a:cubicBezTo>
                <a:cubicBezTo>
                  <a:pt x="1218" y="693"/>
                  <a:pt x="1526" y="54"/>
                  <a:pt x="1696" y="27"/>
                </a:cubicBezTo>
                <a:cubicBezTo>
                  <a:pt x="1866" y="0"/>
                  <a:pt x="1969" y="477"/>
                  <a:pt x="2041" y="59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1" name="Line 60"/>
          <p:cNvSpPr>
            <a:spLocks noChangeShapeType="1"/>
          </p:cNvSpPr>
          <p:nvPr/>
        </p:nvSpPr>
        <p:spPr bwMode="auto">
          <a:xfrm>
            <a:off x="7164388" y="2781300"/>
            <a:ext cx="0" cy="503238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5" name="Line 69"/>
          <p:cNvSpPr>
            <a:spLocks noChangeShapeType="1"/>
          </p:cNvSpPr>
          <p:nvPr/>
        </p:nvSpPr>
        <p:spPr bwMode="auto">
          <a:xfrm rot="10800000">
            <a:off x="5536132" y="3068538"/>
            <a:ext cx="0" cy="2160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4" name="Line 71"/>
          <p:cNvSpPr>
            <a:spLocks noChangeShapeType="1"/>
          </p:cNvSpPr>
          <p:nvPr/>
        </p:nvSpPr>
        <p:spPr bwMode="auto">
          <a:xfrm>
            <a:off x="6659563" y="32845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7" name="Line 72"/>
          <p:cNvSpPr>
            <a:spLocks noChangeShapeType="1"/>
          </p:cNvSpPr>
          <p:nvPr/>
        </p:nvSpPr>
        <p:spPr bwMode="auto">
          <a:xfrm flipV="1">
            <a:off x="6643688" y="1917700"/>
            <a:ext cx="0" cy="1368425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915" name="AutoShape 7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2565400"/>
            <a:ext cx="504825" cy="503238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/>
              <a:t>1</a:t>
            </a:r>
          </a:p>
        </p:txBody>
      </p:sp>
      <p:sp>
        <p:nvSpPr>
          <p:cNvPr id="35917" name="AutoShape 7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3284538"/>
            <a:ext cx="504825" cy="503237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/>
              <a:t>2</a:t>
            </a:r>
          </a:p>
        </p:txBody>
      </p:sp>
      <p:sp>
        <p:nvSpPr>
          <p:cNvPr id="35919" name="AutoShape 7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005263"/>
            <a:ext cx="504825" cy="504825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/>
              <a:t>3</a:t>
            </a:r>
          </a:p>
        </p:txBody>
      </p:sp>
      <p:sp>
        <p:nvSpPr>
          <p:cNvPr id="35921" name="AutoShape 8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24400"/>
            <a:ext cx="504825" cy="503238"/>
          </a:xfrm>
          <a:prstGeom prst="actionButtonBlank">
            <a:avLst/>
          </a:prstGeom>
          <a:solidFill>
            <a:schemeClr val="accent1"/>
          </a:solidFill>
          <a:ln w="63500">
            <a:solidFill>
              <a:srgbClr val="33CC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/>
              <a:t>4</a:t>
            </a:r>
            <a:endParaRPr lang="ru-RU" sz="2000" b="1" dirty="0"/>
          </a:p>
        </p:txBody>
      </p:sp>
      <p:sp>
        <p:nvSpPr>
          <p:cNvPr id="8239" name="Text Box 84"/>
          <p:cNvSpPr txBox="1">
            <a:spLocks noChangeArrowheads="1"/>
          </p:cNvSpPr>
          <p:nvPr/>
        </p:nvSpPr>
        <p:spPr bwMode="auto">
          <a:xfrm>
            <a:off x="322263" y="115888"/>
            <a:ext cx="81788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C00000"/>
                </a:solidFill>
              </a:rPr>
              <a:t>5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.  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000" dirty="0">
                <a:latin typeface="+mn-lt"/>
              </a:rPr>
              <a:t>На рисунке изображен график функции </a:t>
            </a:r>
            <a:r>
              <a:rPr lang="en-US" sz="2000" i="1" dirty="0" smtClean="0">
                <a:latin typeface="+mn-lt"/>
              </a:rPr>
              <a:t>y</a:t>
            </a:r>
            <a:r>
              <a:rPr lang="ru-RU" sz="2000" i="1" dirty="0" smtClean="0">
                <a:latin typeface="+mn-lt"/>
              </a:rPr>
              <a:t> </a:t>
            </a:r>
            <a:r>
              <a:rPr lang="en-US" sz="2000" i="1" dirty="0" smtClean="0">
                <a:latin typeface="+mn-lt"/>
              </a:rPr>
              <a:t>=</a:t>
            </a:r>
            <a:r>
              <a:rPr lang="ru-RU" sz="2000" i="1" dirty="0" smtClean="0">
                <a:latin typeface="+mn-lt"/>
              </a:rPr>
              <a:t> </a:t>
            </a:r>
            <a:r>
              <a:rPr lang="en-US" sz="2000" i="1" dirty="0" smtClean="0">
                <a:latin typeface="+mn-lt"/>
              </a:rPr>
              <a:t>f(x)</a:t>
            </a:r>
            <a:r>
              <a:rPr lang="ru-RU" sz="2000" i="1" dirty="0" smtClean="0">
                <a:latin typeface="+mn-lt"/>
              </a:rPr>
              <a:t>,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заданной на промежутке </a:t>
            </a:r>
            <a:r>
              <a:rPr lang="en-US" sz="2000" dirty="0">
                <a:latin typeface="+mn-lt"/>
              </a:rPr>
              <a:t>[-7</a:t>
            </a:r>
            <a:r>
              <a:rPr lang="ru-RU" sz="2000" dirty="0">
                <a:latin typeface="+mn-lt"/>
              </a:rPr>
              <a:t>;5</a:t>
            </a:r>
            <a:r>
              <a:rPr lang="en-US" sz="2000" dirty="0">
                <a:latin typeface="+mn-lt"/>
              </a:rPr>
              <a:t>]</a:t>
            </a:r>
            <a:r>
              <a:rPr lang="ru-RU" sz="2000" dirty="0">
                <a:latin typeface="+mn-lt"/>
              </a:rPr>
              <a:t>. Укажите промежутки убывания функции.</a:t>
            </a:r>
          </a:p>
        </p:txBody>
      </p:sp>
      <p:sp>
        <p:nvSpPr>
          <p:cNvPr id="24612" name="Text Box 85"/>
          <p:cNvSpPr txBox="1">
            <a:spLocks noChangeArrowheads="1"/>
          </p:cNvSpPr>
          <p:nvPr/>
        </p:nvSpPr>
        <p:spPr bwMode="auto">
          <a:xfrm>
            <a:off x="988997" y="2605895"/>
            <a:ext cx="2298711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[-3;-1] </a:t>
            </a:r>
            <a:r>
              <a:rPr lang="ru-RU" sz="2000" dirty="0"/>
              <a:t>;</a:t>
            </a:r>
            <a:r>
              <a:rPr lang="en-US" sz="2000" dirty="0"/>
              <a:t> [3;5]</a:t>
            </a:r>
          </a:p>
        </p:txBody>
      </p:sp>
      <p:sp>
        <p:nvSpPr>
          <p:cNvPr id="24613" name="Text Box 86"/>
          <p:cNvSpPr txBox="1">
            <a:spLocks noChangeArrowheads="1"/>
          </p:cNvSpPr>
          <p:nvPr/>
        </p:nvSpPr>
        <p:spPr bwMode="auto">
          <a:xfrm>
            <a:off x="1029828" y="3322639"/>
            <a:ext cx="230029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[-7;-</a:t>
            </a:r>
            <a:r>
              <a:rPr lang="ru-RU" sz="2000" dirty="0"/>
              <a:t>3</a:t>
            </a:r>
            <a:r>
              <a:rPr lang="en-US" sz="2000" dirty="0"/>
              <a:t>] </a:t>
            </a:r>
            <a:r>
              <a:rPr lang="ru-RU" sz="2000" dirty="0"/>
              <a:t>;</a:t>
            </a:r>
            <a:r>
              <a:rPr lang="en-US" sz="2000" dirty="0"/>
              <a:t> [-1;3]</a:t>
            </a:r>
            <a:endParaRPr lang="ru-RU" sz="2000" dirty="0"/>
          </a:p>
        </p:txBody>
      </p:sp>
      <p:sp>
        <p:nvSpPr>
          <p:cNvPr id="24614" name="Text Box 87"/>
          <p:cNvSpPr txBox="1">
            <a:spLocks noChangeArrowheads="1"/>
          </p:cNvSpPr>
          <p:nvPr/>
        </p:nvSpPr>
        <p:spPr bwMode="auto">
          <a:xfrm>
            <a:off x="988997" y="4076700"/>
            <a:ext cx="13684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[-5;6]</a:t>
            </a:r>
            <a:endParaRPr lang="ru-RU" sz="2000" dirty="0"/>
          </a:p>
        </p:txBody>
      </p:sp>
      <p:sp>
        <p:nvSpPr>
          <p:cNvPr id="24615" name="Text Box 88"/>
          <p:cNvSpPr txBox="1">
            <a:spLocks noChangeArrowheads="1"/>
          </p:cNvSpPr>
          <p:nvPr/>
        </p:nvSpPr>
        <p:spPr bwMode="auto">
          <a:xfrm>
            <a:off x="1206484" y="4797425"/>
            <a:ext cx="100806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[-7;5]</a:t>
            </a:r>
            <a:endParaRPr lang="ru-RU" sz="2000" dirty="0"/>
          </a:p>
        </p:txBody>
      </p:sp>
      <p:sp>
        <p:nvSpPr>
          <p:cNvPr id="24616" name="Text Box 93"/>
          <p:cNvSpPr txBox="1">
            <a:spLocks noChangeArrowheads="1"/>
          </p:cNvSpPr>
          <p:nvPr/>
        </p:nvSpPr>
        <p:spPr bwMode="auto">
          <a:xfrm>
            <a:off x="7853363" y="3213100"/>
            <a:ext cx="50482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х</a:t>
            </a:r>
          </a:p>
        </p:txBody>
      </p:sp>
      <p:sp>
        <p:nvSpPr>
          <p:cNvPr id="24617" name="Text Box 94"/>
          <p:cNvSpPr txBox="1">
            <a:spLocks noChangeArrowheads="1"/>
          </p:cNvSpPr>
          <p:nvPr/>
        </p:nvSpPr>
        <p:spPr bwMode="auto">
          <a:xfrm>
            <a:off x="5580063" y="1125538"/>
            <a:ext cx="5048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/>
          </a:p>
        </p:txBody>
      </p:sp>
      <p:sp>
        <p:nvSpPr>
          <p:cNvPr id="24618" name="Text Box 95"/>
          <p:cNvSpPr txBox="1">
            <a:spLocks noChangeArrowheads="1"/>
          </p:cNvSpPr>
          <p:nvPr/>
        </p:nvSpPr>
        <p:spPr bwMode="auto">
          <a:xfrm>
            <a:off x="5435600" y="928688"/>
            <a:ext cx="4318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у</a:t>
            </a:r>
          </a:p>
        </p:txBody>
      </p:sp>
      <p:sp>
        <p:nvSpPr>
          <p:cNvPr id="83" name="Line 72"/>
          <p:cNvSpPr>
            <a:spLocks noChangeShapeType="1"/>
          </p:cNvSpPr>
          <p:nvPr/>
        </p:nvSpPr>
        <p:spPr bwMode="auto">
          <a:xfrm flipV="1">
            <a:off x="5000625" y="2386013"/>
            <a:ext cx="0" cy="900112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621" name="Line 22"/>
          <p:cNvSpPr>
            <a:spLocks noChangeShapeType="1"/>
          </p:cNvSpPr>
          <p:nvPr/>
        </p:nvSpPr>
        <p:spPr bwMode="auto">
          <a:xfrm rot="10800000">
            <a:off x="3929063" y="3214688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2" name="Line 25"/>
          <p:cNvSpPr>
            <a:spLocks noChangeShapeType="1"/>
          </p:cNvSpPr>
          <p:nvPr/>
        </p:nvSpPr>
        <p:spPr bwMode="auto">
          <a:xfrm>
            <a:off x="5749925" y="1857375"/>
            <a:ext cx="10795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3" name="Line 25"/>
          <p:cNvSpPr>
            <a:spLocks noChangeShapeType="1"/>
          </p:cNvSpPr>
          <p:nvPr/>
        </p:nvSpPr>
        <p:spPr bwMode="auto">
          <a:xfrm rot="10800000">
            <a:off x="5749925" y="4465132"/>
            <a:ext cx="1080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4" name="Line 22"/>
          <p:cNvSpPr>
            <a:spLocks noChangeShapeType="1"/>
          </p:cNvSpPr>
          <p:nvPr/>
        </p:nvSpPr>
        <p:spPr bwMode="auto">
          <a:xfrm rot="10800000">
            <a:off x="7143750" y="3214688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5" name="Line 22"/>
          <p:cNvSpPr>
            <a:spLocks noChangeShapeType="1"/>
          </p:cNvSpPr>
          <p:nvPr/>
        </p:nvSpPr>
        <p:spPr bwMode="auto">
          <a:xfrm rot="10800000">
            <a:off x="6643688" y="3214688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6" name="Line 22"/>
          <p:cNvSpPr>
            <a:spLocks noChangeShapeType="1"/>
          </p:cNvSpPr>
          <p:nvPr/>
        </p:nvSpPr>
        <p:spPr bwMode="auto">
          <a:xfrm rot="10800000">
            <a:off x="5000625" y="3214688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7" name="Line 22"/>
          <p:cNvSpPr>
            <a:spLocks noChangeShapeType="1"/>
          </p:cNvSpPr>
          <p:nvPr/>
        </p:nvSpPr>
        <p:spPr bwMode="auto">
          <a:xfrm rot="10800000">
            <a:off x="5572125" y="3214688"/>
            <a:ext cx="0" cy="10795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8" name="Line 25"/>
          <p:cNvSpPr>
            <a:spLocks noChangeShapeType="1"/>
          </p:cNvSpPr>
          <p:nvPr/>
        </p:nvSpPr>
        <p:spPr bwMode="auto">
          <a:xfrm>
            <a:off x="5749925" y="2357438"/>
            <a:ext cx="10795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30" name="Line 90"/>
          <p:cNvSpPr>
            <a:spLocks noChangeShapeType="1"/>
          </p:cNvSpPr>
          <p:nvPr/>
        </p:nvSpPr>
        <p:spPr bwMode="auto">
          <a:xfrm>
            <a:off x="5003800" y="3286125"/>
            <a:ext cx="5762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932" name="Line 92"/>
          <p:cNvSpPr>
            <a:spLocks noChangeShapeType="1"/>
          </p:cNvSpPr>
          <p:nvPr/>
        </p:nvSpPr>
        <p:spPr bwMode="auto">
          <a:xfrm>
            <a:off x="6659563" y="3286125"/>
            <a:ext cx="5048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" name="Полилиния 91"/>
          <p:cNvSpPr/>
          <p:nvPr/>
        </p:nvSpPr>
        <p:spPr bwMode="auto">
          <a:xfrm>
            <a:off x="5003800" y="2349500"/>
            <a:ext cx="546100" cy="723900"/>
          </a:xfrm>
          <a:custGeom>
            <a:avLst/>
            <a:gdLst>
              <a:gd name="connsiteX0" fmla="*/ 0 w 546100"/>
              <a:gd name="connsiteY0" fmla="*/ 0 h 723900"/>
              <a:gd name="connsiteX1" fmla="*/ 88900 w 546100"/>
              <a:gd name="connsiteY1" fmla="*/ 63500 h 723900"/>
              <a:gd name="connsiteX2" fmla="*/ 203200 w 546100"/>
              <a:gd name="connsiteY2" fmla="*/ 254000 h 723900"/>
              <a:gd name="connsiteX3" fmla="*/ 342900 w 546100"/>
              <a:gd name="connsiteY3" fmla="*/ 533400 h 723900"/>
              <a:gd name="connsiteX4" fmla="*/ 444500 w 546100"/>
              <a:gd name="connsiteY4" fmla="*/ 685800 h 723900"/>
              <a:gd name="connsiteX5" fmla="*/ 546100 w 546100"/>
              <a:gd name="connsiteY5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100" h="723900">
                <a:moveTo>
                  <a:pt x="0" y="0"/>
                </a:moveTo>
                <a:cubicBezTo>
                  <a:pt x="27516" y="10583"/>
                  <a:pt x="55033" y="21167"/>
                  <a:pt x="88900" y="63500"/>
                </a:cubicBezTo>
                <a:cubicBezTo>
                  <a:pt x="122767" y="105833"/>
                  <a:pt x="160867" y="175683"/>
                  <a:pt x="203200" y="254000"/>
                </a:cubicBezTo>
                <a:cubicBezTo>
                  <a:pt x="245533" y="332317"/>
                  <a:pt x="302683" y="461433"/>
                  <a:pt x="342900" y="533400"/>
                </a:cubicBezTo>
                <a:cubicBezTo>
                  <a:pt x="383117" y="605367"/>
                  <a:pt x="410633" y="654050"/>
                  <a:pt x="444500" y="685800"/>
                </a:cubicBezTo>
                <a:cubicBezTo>
                  <a:pt x="478367" y="717550"/>
                  <a:pt x="546100" y="723900"/>
                  <a:pt x="546100" y="723900"/>
                </a:cubicBezTo>
              </a:path>
            </a:pathLst>
          </a:custGeom>
          <a:noFill/>
          <a:ln w="44450" cap="flat" cmpd="sng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Полилиния 92"/>
          <p:cNvSpPr/>
          <p:nvPr/>
        </p:nvSpPr>
        <p:spPr bwMode="auto">
          <a:xfrm>
            <a:off x="6629400" y="1879600"/>
            <a:ext cx="520700" cy="914400"/>
          </a:xfrm>
          <a:custGeom>
            <a:avLst/>
            <a:gdLst>
              <a:gd name="connsiteX0" fmla="*/ 0 w 520700"/>
              <a:gd name="connsiteY0" fmla="*/ 0 h 914400"/>
              <a:gd name="connsiteX1" fmla="*/ 101600 w 520700"/>
              <a:gd name="connsiteY1" fmla="*/ 38100 h 914400"/>
              <a:gd name="connsiteX2" fmla="*/ 228600 w 520700"/>
              <a:gd name="connsiteY2" fmla="*/ 203200 h 914400"/>
              <a:gd name="connsiteX3" fmla="*/ 393700 w 520700"/>
              <a:gd name="connsiteY3" fmla="*/ 584200 h 914400"/>
              <a:gd name="connsiteX4" fmla="*/ 520700 w 520700"/>
              <a:gd name="connsiteY4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700" h="914400">
                <a:moveTo>
                  <a:pt x="0" y="0"/>
                </a:moveTo>
                <a:cubicBezTo>
                  <a:pt x="31750" y="2116"/>
                  <a:pt x="63500" y="4233"/>
                  <a:pt x="101600" y="38100"/>
                </a:cubicBezTo>
                <a:cubicBezTo>
                  <a:pt x="139700" y="71967"/>
                  <a:pt x="179917" y="112183"/>
                  <a:pt x="228600" y="203200"/>
                </a:cubicBezTo>
                <a:cubicBezTo>
                  <a:pt x="277283" y="294217"/>
                  <a:pt x="345017" y="465667"/>
                  <a:pt x="393700" y="584200"/>
                </a:cubicBezTo>
                <a:cubicBezTo>
                  <a:pt x="442383" y="702733"/>
                  <a:pt x="481541" y="808566"/>
                  <a:pt x="520700" y="914400"/>
                </a:cubicBezTo>
              </a:path>
            </a:pathLst>
          </a:custGeom>
          <a:noFill/>
          <a:ln w="44450" cap="flat" cmpd="sng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67544" y="2335845"/>
            <a:ext cx="792088" cy="8772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365548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/>
        </p:blipFill>
        <p:spPr bwMode="auto">
          <a:xfrm>
            <a:off x="1218455" y="621994"/>
            <a:ext cx="2376264" cy="231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/>
        </p:blipFill>
        <p:spPr bwMode="auto">
          <a:xfrm>
            <a:off x="4932040" y="564278"/>
            <a:ext cx="242889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5310" y="65127"/>
            <a:ext cx="9362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6 </a:t>
            </a:r>
            <a:r>
              <a:rPr lang="ru-RU" sz="2000" b="1" i="1" dirty="0" smtClean="0"/>
              <a:t>По рисункам  укажите наибольшие и наименьшие значения функций </a:t>
            </a:r>
            <a:endParaRPr lang="ru-RU" sz="2000" b="1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/>
        </p:blipFill>
        <p:spPr bwMode="auto">
          <a:xfrm>
            <a:off x="1352315" y="3559105"/>
            <a:ext cx="2397082" cy="23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email"/>
          <a:srcRect b="6846"/>
          <a:stretch/>
        </p:blipFill>
        <p:spPr bwMode="auto">
          <a:xfrm>
            <a:off x="5125266" y="3555048"/>
            <a:ext cx="250033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759112" y="3064608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У</a:t>
            </a:r>
            <a:r>
              <a:rPr lang="ru-RU" b="1" baseline="-25000" dirty="0" err="1" smtClean="0">
                <a:solidFill>
                  <a:schemeClr val="bg1"/>
                </a:solidFill>
              </a:rPr>
              <a:t>наиб</a:t>
            </a:r>
            <a:r>
              <a:rPr lang="ru-RU" b="1" baseline="-25000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= - 1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41181" y="2975134"/>
            <a:ext cx="2490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У</a:t>
            </a:r>
            <a:r>
              <a:rPr lang="ru-RU" b="1" baseline="-25000" dirty="0" err="1" smtClean="0">
                <a:solidFill>
                  <a:schemeClr val="bg1"/>
                </a:solidFill>
              </a:rPr>
              <a:t>наиб</a:t>
            </a:r>
            <a:r>
              <a:rPr lang="ru-RU" b="1" baseline="-25000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= 2 ; </a:t>
            </a:r>
            <a:r>
              <a:rPr lang="ru-RU" b="1" baseline="-25000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У</a:t>
            </a:r>
            <a:r>
              <a:rPr lang="ru-RU" b="1" baseline="-25000" dirty="0" err="1" smtClean="0">
                <a:solidFill>
                  <a:schemeClr val="bg1"/>
                </a:solidFill>
              </a:rPr>
              <a:t>наим</a:t>
            </a:r>
            <a:r>
              <a:rPr lang="ru-RU" b="1" baseline="-25000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= - 2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03648" y="6141106"/>
            <a:ext cx="2655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У</a:t>
            </a:r>
            <a:r>
              <a:rPr lang="ru-RU" b="1" baseline="-25000" dirty="0" err="1" smtClean="0">
                <a:solidFill>
                  <a:schemeClr val="bg1"/>
                </a:solidFill>
              </a:rPr>
              <a:t>наиб</a:t>
            </a:r>
            <a:r>
              <a:rPr lang="ru-RU" b="1" baseline="-25000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= 2 ; </a:t>
            </a:r>
            <a:r>
              <a:rPr lang="ru-RU" b="1" baseline="-25000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У</a:t>
            </a:r>
            <a:r>
              <a:rPr lang="ru-RU" b="1" baseline="-25000" dirty="0" err="1" smtClean="0">
                <a:solidFill>
                  <a:schemeClr val="bg1"/>
                </a:solidFill>
              </a:rPr>
              <a:t>наим</a:t>
            </a:r>
            <a:r>
              <a:rPr lang="ru-RU" b="1" baseline="-25000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= - 2,5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64088" y="6246296"/>
            <a:ext cx="2515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У</a:t>
            </a:r>
            <a:r>
              <a:rPr lang="ru-RU" b="1" baseline="-25000" dirty="0" err="1" smtClean="0">
                <a:solidFill>
                  <a:schemeClr val="bg1"/>
                </a:solidFill>
              </a:rPr>
              <a:t>наиб</a:t>
            </a:r>
            <a:r>
              <a:rPr lang="ru-RU" b="1" baseline="-25000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= 3 ; </a:t>
            </a:r>
            <a:r>
              <a:rPr lang="ru-RU" b="1" baseline="-25000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У</a:t>
            </a:r>
            <a:r>
              <a:rPr lang="ru-RU" b="1" baseline="-25000" dirty="0" err="1" smtClean="0">
                <a:solidFill>
                  <a:schemeClr val="bg1"/>
                </a:solidFill>
              </a:rPr>
              <a:t>наим</a:t>
            </a:r>
            <a:r>
              <a:rPr lang="ru-RU" b="1" baseline="-25000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= - 3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39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Карточка 4</a:t>
            </a:r>
          </a:p>
          <a:p>
            <a:pPr marL="45720" indent="0" algn="ctr"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ru-RU" dirty="0" smtClean="0"/>
              <a:t>Вариант 1 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smtClean="0"/>
              <a:t>Вариант 2    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smtClean="0"/>
              <a:t>Вариант 3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5047520"/>
              </p:ext>
            </p:extLst>
          </p:nvPr>
        </p:nvGraphicFramePr>
        <p:xfrm>
          <a:off x="3563888" y="1628800"/>
          <a:ext cx="259228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648072"/>
                <a:gridCol w="648072"/>
                <a:gridCol w="64807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7260841"/>
              </p:ext>
            </p:extLst>
          </p:nvPr>
        </p:nvGraphicFramePr>
        <p:xfrm>
          <a:off x="3563889" y="2708920"/>
          <a:ext cx="259228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864096"/>
                <a:gridCol w="864096"/>
              </a:tblGrid>
              <a:tr h="211048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5719928"/>
              </p:ext>
            </p:extLst>
          </p:nvPr>
        </p:nvGraphicFramePr>
        <p:xfrm>
          <a:off x="3491880" y="3717032"/>
          <a:ext cx="268796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987"/>
                <a:gridCol w="895987"/>
                <a:gridCol w="89598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666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1328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Решим вместе: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53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Прямоугольник 2"/>
              <p:cNvSpPr/>
              <p:nvPr/>
            </p:nvSpPr>
            <p:spPr>
              <a:xfrm>
                <a:off x="971600" y="620688"/>
                <a:ext cx="6984776" cy="4839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3200" b="1" dirty="0">
                    <a:solidFill>
                      <a:srgbClr val="333333"/>
                    </a:solidFill>
                    <a:latin typeface="Times New Roman"/>
                    <a:ea typeface="Times New Roman"/>
                  </a:rPr>
                  <a:t>Постройте график  функции </a:t>
                </a:r>
                <a:endParaRPr lang="ru-RU" sz="1600" dirty="0">
                  <a:effectLst/>
                  <a:latin typeface="Times New Roman"/>
                  <a:ea typeface="Times New Roman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>
                          <a:solidFill>
                            <a:srgbClr val="333333"/>
                          </a:solidFill>
                          <a:effectLst/>
                          <a:latin typeface="Cambria Math"/>
                          <a:ea typeface="Times New Roman"/>
                        </a:rPr>
                        <m:t>𝒚</m:t>
                      </m:r>
                      <m:r>
                        <a:rPr lang="ru-RU" sz="3200" b="1" i="1">
                          <a:solidFill>
                            <a:srgbClr val="333333"/>
                          </a:solidFill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3200" b="1" i="1">
                              <a:solidFill>
                                <a:srgbClr val="333333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3200" b="1" i="1">
                                  <a:solidFill>
                                    <a:srgbClr val="333333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3200" b="1" i="1">
                                      <a:solidFill>
                                        <a:srgbClr val="333333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ru-RU" sz="3200" b="1" i="1">
                                      <a:solidFill>
                                        <a:srgbClr val="333333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ru-RU" sz="3200" b="1" i="1">
                                      <a:solidFill>
                                        <a:srgbClr val="333333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ru-RU" sz="3200" b="1" i="1">
                                  <a:solidFill>
                                    <a:srgbClr val="333333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ru-RU" sz="3200" b="1" i="1">
                                  <a:solidFill>
                                    <a:srgbClr val="333333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𝟒</m:t>
                              </m:r>
                              <m:r>
                                <a:rPr lang="ru-RU" sz="3200" b="1" i="1">
                                  <a:solidFill>
                                    <a:srgbClr val="333333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𝒙</m:t>
                              </m:r>
                              <m:r>
                                <a:rPr lang="ru-RU" sz="3200" b="1" i="1">
                                  <a:solidFill>
                                    <a:srgbClr val="333333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r>
                                <a:rPr lang="ru-RU" sz="3200" b="1" i="1">
                                  <a:solidFill>
                                    <a:srgbClr val="333333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𝟓</m:t>
                              </m:r>
                              <m:r>
                                <a:rPr lang="ru-RU" sz="3200" b="1" i="1">
                                  <a:solidFill>
                                    <a:srgbClr val="333333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,  если  </m:t>
                              </m:r>
                              <m:r>
                                <a:rPr lang="ru-RU" sz="3200" b="1" i="1">
                                  <a:solidFill>
                                    <a:srgbClr val="333333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𝒙</m:t>
                              </m:r>
                              <m:r>
                                <a:rPr lang="ru-RU" sz="3200" b="1" i="1">
                                  <a:solidFill>
                                    <a:srgbClr val="333333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≥</m:t>
                              </m:r>
                              <m:r>
                                <a:rPr lang="ru-RU" sz="3200" b="1" i="1">
                                  <a:solidFill>
                                    <a:srgbClr val="333333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ru-RU" sz="3200" b="1" i="1">
                                  <a:solidFill>
                                    <a:srgbClr val="333333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𝒙</m:t>
                              </m:r>
                              <m:r>
                                <a:rPr lang="ru-RU" sz="3200" b="1" i="1">
                                  <a:solidFill>
                                    <a:srgbClr val="333333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ru-RU" sz="3200" b="1" i="1">
                                  <a:solidFill>
                                    <a:srgbClr val="333333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𝟏</m:t>
                              </m:r>
                              <m:r>
                                <a:rPr lang="ru-RU" sz="3200" b="1" i="1">
                                  <a:solidFill>
                                    <a:srgbClr val="333333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,                    если  </m:t>
                              </m:r>
                              <m:r>
                                <a:rPr lang="en-US" sz="3200" b="1" i="1">
                                  <a:solidFill>
                                    <a:srgbClr val="333333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𝒙</m:t>
                              </m:r>
                              <m:r>
                                <a:rPr lang="en-US" sz="3200" b="1" i="1">
                                  <a:solidFill>
                                    <a:srgbClr val="333333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&lt;</m:t>
                              </m:r>
                              <m:r>
                                <a:rPr lang="en-US" sz="3200" b="1" i="1">
                                  <a:solidFill>
                                    <a:srgbClr val="333333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1600" dirty="0">
                  <a:effectLst/>
                  <a:latin typeface="Times New Roman"/>
                  <a:ea typeface="Times New Roman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endParaRPr lang="ru-RU" sz="2800" b="1" dirty="0" smtClean="0">
                  <a:solidFill>
                    <a:srgbClr val="333333"/>
                  </a:solidFill>
                  <a:effectLst/>
                  <a:latin typeface="Times New Roman"/>
                  <a:ea typeface="Times New Roman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2800" b="1" dirty="0" smtClean="0">
                    <a:solidFill>
                      <a:srgbClr val="333333"/>
                    </a:solidFill>
                    <a:effectLst/>
                    <a:latin typeface="Times New Roman"/>
                    <a:ea typeface="Times New Roman"/>
                  </a:rPr>
                  <a:t>И </a:t>
                </a:r>
                <a:r>
                  <a:rPr lang="ru-RU" sz="2800" b="1" dirty="0">
                    <a:solidFill>
                      <a:srgbClr val="333333"/>
                    </a:solidFill>
                    <a:effectLst/>
                    <a:latin typeface="Times New Roman"/>
                    <a:ea typeface="Times New Roman"/>
                  </a:rPr>
                  <a:t>определите, при каких значениях </a:t>
                </a:r>
                <a:r>
                  <a:rPr lang="en-US" sz="2800" b="1" dirty="0">
                    <a:solidFill>
                      <a:srgbClr val="333333"/>
                    </a:solidFill>
                    <a:effectLst/>
                    <a:latin typeface="Times New Roman"/>
                    <a:ea typeface="Times New Roman"/>
                  </a:rPr>
                  <a:t>m</a:t>
                </a:r>
                <a:r>
                  <a:rPr lang="ru-RU" sz="2800" b="1" dirty="0">
                    <a:solidFill>
                      <a:srgbClr val="333333"/>
                    </a:solidFill>
                    <a:effectLst/>
                    <a:latin typeface="Times New Roman"/>
                    <a:ea typeface="Times New Roman"/>
                  </a:rPr>
                  <a:t> прямая </a:t>
                </a:r>
                <a:r>
                  <a:rPr lang="en-US" sz="2800" b="1" dirty="0">
                    <a:solidFill>
                      <a:srgbClr val="333333"/>
                    </a:solidFill>
                    <a:effectLst/>
                    <a:latin typeface="Times New Roman"/>
                    <a:ea typeface="Times New Roman"/>
                  </a:rPr>
                  <a:t>y</a:t>
                </a:r>
                <a:r>
                  <a:rPr lang="ru-RU" sz="2800" b="1" dirty="0">
                    <a:solidFill>
                      <a:srgbClr val="333333"/>
                    </a:solidFill>
                    <a:effectLst/>
                    <a:latin typeface="Times New Roman"/>
                    <a:ea typeface="Times New Roman"/>
                  </a:rPr>
                  <a:t>=</a:t>
                </a:r>
                <a:r>
                  <a:rPr lang="en-US" sz="2800" b="1" dirty="0">
                    <a:solidFill>
                      <a:srgbClr val="333333"/>
                    </a:solidFill>
                    <a:effectLst/>
                    <a:latin typeface="Times New Roman"/>
                    <a:ea typeface="Times New Roman"/>
                  </a:rPr>
                  <a:t>m</a:t>
                </a:r>
                <a:r>
                  <a:rPr lang="ru-RU" sz="2800" b="1" dirty="0">
                    <a:solidFill>
                      <a:srgbClr val="333333"/>
                    </a:solidFill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ru-RU" sz="2800" b="1" dirty="0" smtClean="0">
                    <a:solidFill>
                      <a:srgbClr val="333333"/>
                    </a:solidFill>
                    <a:effectLst/>
                    <a:latin typeface="Times New Roman"/>
                    <a:ea typeface="Times New Roman"/>
                  </a:rPr>
                  <a:t> имеет </a:t>
                </a:r>
                <a:r>
                  <a:rPr lang="ru-RU" sz="2800" b="1" dirty="0">
                    <a:solidFill>
                      <a:srgbClr val="333333"/>
                    </a:solidFill>
                    <a:effectLst/>
                    <a:latin typeface="Times New Roman"/>
                    <a:ea typeface="Times New Roman"/>
                  </a:rPr>
                  <a:t>с графиком ровно две общие точки.</a:t>
                </a:r>
                <a:endParaRPr lang="ru-RU" sz="14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620688"/>
                <a:ext cx="6984776" cy="4839595"/>
              </a:xfrm>
              <a:prstGeom prst="rect">
                <a:avLst/>
              </a:prstGeom>
              <a:blipFill rotWithShape="1">
                <a:blip r:embed="rId2" cstate="email"/>
                <a:stretch>
                  <a:fillRect l="-2182" r="-1222" b="-10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Объект 4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143000" y="1124744"/>
                <a:ext cx="7605464" cy="4536504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ru-RU" b="1" dirty="0"/>
                  <a:t>Постройте график  функции </a:t>
                </a:r>
                <a:endParaRPr lang="ru-RU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/>
                        <m:t>𝒚</m:t>
                      </m:r>
                      <m:r>
                        <a:rPr lang="ru-RU" b="1" i="1"/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ru-RU" b="1" i="1"/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/>
                              </m:ctrlPr>
                            </m:eqArrPr>
                            <m:e>
                              <m:r>
                                <a:rPr lang="ru-RU" b="1" i="1"/>
                                <m:t>𝒙</m:t>
                              </m:r>
                              <m:r>
                                <a:rPr lang="ru-RU" b="1" i="1"/>
                                <m:t>−</m:t>
                              </m:r>
                              <m:r>
                                <a:rPr lang="ru-RU" b="1" i="1"/>
                                <m:t>𝟑</m:t>
                              </m:r>
                              <m:r>
                                <a:rPr lang="ru-RU" b="1" i="1"/>
                                <m:t>,                    если  </m:t>
                              </m:r>
                              <m:r>
                                <a:rPr lang="en-US" b="1" i="1"/>
                                <m:t>𝒙</m:t>
                              </m:r>
                              <m:r>
                                <a:rPr lang="en-US" b="1" i="1"/>
                                <m:t>&lt;</m:t>
                              </m:r>
                              <m:r>
                                <a:rPr lang="en-US" b="1" i="1"/>
                                <m:t>𝟑</m:t>
                              </m:r>
                            </m:e>
                            <m:e>
                              <m:r>
                                <a:rPr lang="ru-RU" b="1" i="1"/>
                                <m:t>−</m:t>
                              </m:r>
                              <m:r>
                                <a:rPr lang="ru-RU" b="1" i="1"/>
                                <m:t>𝟏</m:t>
                              </m:r>
                              <m:r>
                                <a:rPr lang="ru-RU" b="1" i="1"/>
                                <m:t>,</m:t>
                              </m:r>
                              <m:r>
                                <a:rPr lang="ru-RU" b="1" i="1"/>
                                <m:t>𝟓</m:t>
                              </m:r>
                              <m:r>
                                <a:rPr lang="en-US" b="1" i="1"/>
                                <m:t>𝒙</m:t>
                              </m:r>
                              <m:r>
                                <a:rPr lang="en-US" b="1" i="1"/>
                                <m:t>+</m:t>
                              </m:r>
                              <m:r>
                                <a:rPr lang="en-US" b="1" i="1"/>
                                <m:t>𝟒</m:t>
                              </m:r>
                              <m:r>
                                <a:rPr lang="en-US" b="1" i="1"/>
                                <m:t>,</m:t>
                              </m:r>
                              <m:r>
                                <a:rPr lang="en-US" b="1" i="1"/>
                                <m:t>𝟓</m:t>
                              </m:r>
                              <m:r>
                                <a:rPr lang="ru-RU" b="1" i="1"/>
                                <m:t>,  если </m:t>
                              </m:r>
                              <m:r>
                                <a:rPr lang="ru-RU" b="1" i="1"/>
                                <m:t>𝟑</m:t>
                              </m:r>
                              <m:r>
                                <a:rPr lang="ru-RU" b="1" i="1"/>
                                <m:t>≤</m:t>
                              </m:r>
                              <m:r>
                                <a:rPr lang="en-US" b="1" i="1"/>
                                <m:t>𝒙</m:t>
                              </m:r>
                              <m:r>
                                <a:rPr lang="en-US" b="1" i="1"/>
                                <m:t>≤</m:t>
                              </m:r>
                              <m:r>
                                <a:rPr lang="en-US" b="1" i="1"/>
                                <m:t>𝟒</m:t>
                              </m:r>
                            </m:e>
                            <m:e>
                              <m:r>
                                <a:rPr lang="ru-RU" b="1" i="1"/>
                                <m:t>𝟏</m:t>
                              </m:r>
                              <m:r>
                                <a:rPr lang="ru-RU" b="1" i="1"/>
                                <m:t>,</m:t>
                              </m:r>
                              <m:r>
                                <a:rPr lang="ru-RU" b="1" i="1"/>
                                <m:t>𝟓</m:t>
                              </m:r>
                              <m:r>
                                <a:rPr lang="ru-RU" b="1" i="1"/>
                                <m:t>𝒙</m:t>
                              </m:r>
                              <m:r>
                                <a:rPr lang="ru-RU" b="1" i="1"/>
                                <m:t>−</m:t>
                              </m:r>
                              <m:r>
                                <a:rPr lang="ru-RU" b="1" i="1"/>
                                <m:t>𝟕</m:t>
                              </m:r>
                              <m:r>
                                <a:rPr lang="ru-RU" b="1" i="1"/>
                                <m:t>,</m:t>
                              </m:r>
                              <m:r>
                                <a:rPr lang="ru-RU" b="1" i="1"/>
                                <m:t>𝟓</m:t>
                              </m:r>
                              <m:r>
                                <a:rPr lang="ru-RU" b="1" i="1"/>
                                <m:t>,  если </m:t>
                              </m:r>
                              <m:r>
                                <a:rPr lang="en-US" b="1" i="1"/>
                                <m:t>𝒙</m:t>
                              </m:r>
                              <m:r>
                                <a:rPr lang="en-US" b="1" i="1"/>
                                <m:t>&gt;</m:t>
                              </m:r>
                              <m:r>
                                <a:rPr lang="en-US" b="1" i="1"/>
                                <m:t>𝟒</m:t>
                              </m:r>
                            </m:e>
                            <m:e/>
                          </m:eqArr>
                        </m:e>
                      </m:d>
                    </m:oMath>
                  </m:oMathPara>
                </a14:m>
                <a:endParaRPr lang="ru-RU" dirty="0"/>
              </a:p>
              <a:p>
                <a:pPr marL="45720" indent="0">
                  <a:buNone/>
                </a:pPr>
                <a:r>
                  <a:rPr lang="ru-RU" b="1" dirty="0"/>
                  <a:t>И определите, при каких значениях </a:t>
                </a:r>
                <a:r>
                  <a:rPr lang="en-US" b="1" dirty="0"/>
                  <a:t>m</a:t>
                </a:r>
                <a:r>
                  <a:rPr lang="ru-RU" b="1" dirty="0"/>
                  <a:t> прямая </a:t>
                </a:r>
                <a:r>
                  <a:rPr lang="en-US" b="1" dirty="0"/>
                  <a:t>y</a:t>
                </a:r>
                <a:r>
                  <a:rPr lang="ru-RU" b="1" dirty="0"/>
                  <a:t>=</a:t>
                </a:r>
                <a:r>
                  <a:rPr lang="en-US" b="1" dirty="0"/>
                  <a:t>m</a:t>
                </a:r>
                <a:r>
                  <a:rPr lang="ru-RU" b="1" dirty="0"/>
                  <a:t> имеет с графиком ровно две общие точки.</a:t>
                </a:r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143000" y="1124744"/>
                <a:ext cx="7605464" cy="4536504"/>
              </a:xfrm>
              <a:blipFill rotWithShape="1">
                <a:blip r:embed="rId2" cstate="email"/>
                <a:stretch>
                  <a:fillRect l="-401" t="-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59955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10000" b="1" i="1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Georgia" pitchFamily="18" charset="0"/>
              </a:rPr>
              <a:t>Спасибо </a:t>
            </a:r>
          </a:p>
          <a:p>
            <a:pPr algn="ctr">
              <a:buNone/>
            </a:pPr>
            <a:r>
              <a:rPr lang="ru-RU" sz="10000" b="1" i="1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Georgia" pitchFamily="18" charset="0"/>
              </a:rPr>
              <a:t>за   урок!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Автор  презентации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971600" y="2852936"/>
            <a:ext cx="7472386" cy="27860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Токарева 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Татьяна  Николаевна,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учитель математики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МБОУ «Мариинская гимназия»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г. Ульяновск    2014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404664"/>
            <a:ext cx="3920223" cy="25250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Солнечная активность</a:t>
            </a:r>
            <a:endParaRPr lang="ru-RU" dirty="0"/>
          </a:p>
        </p:txBody>
      </p:sp>
      <p:pic>
        <p:nvPicPr>
          <p:cNvPr id="43010" name="Picture 2" descr="C:\Users\Tanti\Desktop\функции в профессиях\график солнечной активности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516668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3" descr="C:\Users\Tanti\Desktop\функции в профессиях\рост сейсмической активности вулканов по годам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7145" y="3573016"/>
            <a:ext cx="4726855" cy="31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566624" y="3645024"/>
            <a:ext cx="5065400" cy="223224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dirty="0" smtClean="0"/>
              <a:t>Рост сейсмической активности вулканов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900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19" y="3284985"/>
            <a:ext cx="9252519" cy="12241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Радиоволны и </a:t>
            </a:r>
            <a:r>
              <a:rPr lang="ru-RU" sz="4000" dirty="0" smtClean="0"/>
              <a:t>электромагнитные</a:t>
            </a:r>
            <a:r>
              <a:rPr lang="ru-RU" dirty="0" smtClean="0"/>
              <a:t> волны</a:t>
            </a:r>
            <a:endParaRPr lang="ru-RU" dirty="0"/>
          </a:p>
        </p:txBody>
      </p:sp>
      <p:pic>
        <p:nvPicPr>
          <p:cNvPr id="3" name="Picture 3" descr="C:\Users\Tanti\Desktop\функции в профессиях\sxema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09120"/>
            <a:ext cx="4946650" cy="214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035" name="Picture 3" descr="C:\Users\Tanti\Desktop\функции в профессиях\электромаг волна с круговой поляризацией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6626" y="27993"/>
            <a:ext cx="5267373" cy="32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034" name="Picture 2" descr="C:\Users\Tanti\Desktop\функции в профессиях\радиоволны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549"/>
            <a:ext cx="3972669" cy="26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603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0073" y="2780928"/>
            <a:ext cx="4074855" cy="104428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Экономика</a:t>
            </a:r>
            <a:endParaRPr lang="ru-RU" dirty="0"/>
          </a:p>
        </p:txBody>
      </p:sp>
      <p:pic>
        <p:nvPicPr>
          <p:cNvPr id="40962" name="Picture 2" descr="C:\Users\Tanti\Desktop\функции в профессиях\0015-015-Ravnovesie-na-rynke-trud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2053" y="3789040"/>
            <a:ext cx="409194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3" descr="C:\Users\Tanti\Desktop\функции в профессиях\753b35aa1ba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23" y="-30426"/>
            <a:ext cx="4861655" cy="364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C:\Users\Tanti\Desktop\функции в профессиях\38739_90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623"/>
            <a:ext cx="4104456" cy="267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5" descr="C:\Users\Tanti\Desktop\функции в профессиях\функции спроса товара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871" y="3789040"/>
            <a:ext cx="485401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641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208912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График скорости роста дрожжей</a:t>
            </a:r>
            <a:endParaRPr lang="ru-RU" dirty="0"/>
          </a:p>
        </p:txBody>
      </p:sp>
      <p:pic>
        <p:nvPicPr>
          <p:cNvPr id="41986" name="Picture 2" descr="C:\Users\Tanti\Desktop\функции в профессиях\график скорости роста дрожжей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5256584" cy="469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452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Tanti\Desktop\функции в профессиях\img_17335424_1199_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79512" y="692696"/>
            <a:ext cx="874454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754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1257</TotalTime>
  <Words>736</Words>
  <Application>Microsoft Office PowerPoint</Application>
  <PresentationFormat>Экран (4:3)</PresentationFormat>
  <Paragraphs>274</Paragraphs>
  <Slides>49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Воздушный поток</vt:lpstr>
      <vt:lpstr>Обобщающий  урок –  в  9  классе</vt:lpstr>
      <vt:lpstr>График измерения артериального давления человека</vt:lpstr>
      <vt:lpstr>Статистические данные</vt:lpstr>
      <vt:lpstr>Палеонтология</vt:lpstr>
      <vt:lpstr>Солнечная активность</vt:lpstr>
      <vt:lpstr>Радиоволны и электромагнитные волны</vt:lpstr>
      <vt:lpstr>Экономика</vt:lpstr>
      <vt:lpstr>График скорости роста дрожжей</vt:lpstr>
      <vt:lpstr>Слайд 9</vt:lpstr>
      <vt:lpstr>Слайд 10</vt:lpstr>
      <vt:lpstr>Слайд 11</vt:lpstr>
      <vt:lpstr>Ответь   на   вопрос:</vt:lpstr>
      <vt:lpstr>ОТВЕТ: в)</vt:lpstr>
      <vt:lpstr>Ответь   на   вопрос:</vt:lpstr>
      <vt:lpstr>Слайд 15</vt:lpstr>
      <vt:lpstr>Слайд 16</vt:lpstr>
      <vt:lpstr>Слайд 17</vt:lpstr>
      <vt:lpstr>Слайд 18</vt:lpstr>
      <vt:lpstr>Слайд 19</vt:lpstr>
      <vt:lpstr>Слайд 20</vt:lpstr>
      <vt:lpstr>Линейная функция y=kх+b</vt:lpstr>
      <vt:lpstr>Слайд 22</vt:lpstr>
      <vt:lpstr>Слайд 23</vt:lpstr>
      <vt:lpstr>Слайд 24</vt:lpstr>
      <vt:lpstr>Слайд 25</vt:lpstr>
      <vt:lpstr>Слайд 26</vt:lpstr>
      <vt:lpstr> </vt:lpstr>
      <vt:lpstr>Слайд 28</vt:lpstr>
      <vt:lpstr>Слайд 29</vt:lpstr>
      <vt:lpstr>Некоторые свойства функции: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Решим вместе:</vt:lpstr>
      <vt:lpstr>Слайд 46</vt:lpstr>
      <vt:lpstr>Слайд 47</vt:lpstr>
      <vt:lpstr>Слайд 48</vt:lpstr>
      <vt:lpstr>Автор  презентации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Обобщающий урок –в  7  классе</dc:title>
  <dc:creator>Танюша</dc:creator>
  <cp:lastModifiedBy>re</cp:lastModifiedBy>
  <cp:revision>99</cp:revision>
  <dcterms:created xsi:type="dcterms:W3CDTF">2002-10-31T16:40:16Z</dcterms:created>
  <dcterms:modified xsi:type="dcterms:W3CDTF">2015-04-03T20:05:08Z</dcterms:modified>
</cp:coreProperties>
</file>