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4"/>
  </p:notesMasterIdLst>
  <p:sldIdLst>
    <p:sldId id="263" r:id="rId2"/>
    <p:sldId id="260" r:id="rId3"/>
    <p:sldId id="268" r:id="rId4"/>
    <p:sldId id="269" r:id="rId5"/>
    <p:sldId id="264" r:id="rId6"/>
    <p:sldId id="277" r:id="rId7"/>
    <p:sldId id="279" r:id="rId8"/>
    <p:sldId id="280" r:id="rId9"/>
    <p:sldId id="281" r:id="rId10"/>
    <p:sldId id="270" r:id="rId11"/>
    <p:sldId id="272" r:id="rId12"/>
    <p:sldId id="273" r:id="rId13"/>
    <p:sldId id="274" r:id="rId14"/>
    <p:sldId id="275" r:id="rId15"/>
    <p:sldId id="282" r:id="rId16"/>
    <p:sldId id="283" r:id="rId17"/>
    <p:sldId id="284" r:id="rId18"/>
    <p:sldId id="267" r:id="rId19"/>
    <p:sldId id="290" r:id="rId20"/>
    <p:sldId id="265" r:id="rId21"/>
    <p:sldId id="291" r:id="rId22"/>
    <p:sldId id="266" r:id="rId23"/>
    <p:sldId id="292" r:id="rId24"/>
    <p:sldId id="285" r:id="rId25"/>
    <p:sldId id="288" r:id="rId26"/>
    <p:sldId id="289" r:id="rId27"/>
    <p:sldId id="286" r:id="rId28"/>
    <p:sldId id="287" r:id="rId29"/>
    <p:sldId id="293" r:id="rId30"/>
    <p:sldId id="294" r:id="rId31"/>
    <p:sldId id="295" r:id="rId32"/>
    <p:sldId id="29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4660"/>
  </p:normalViewPr>
  <p:slideViewPr>
    <p:cSldViewPr>
      <p:cViewPr>
        <p:scale>
          <a:sx n="66" d="100"/>
          <a:sy n="66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17915-FD98-4C71-AB52-123A5C8C8AD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DDC6D-ACE9-433F-ADBB-FEA49487B8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DDC6D-ACE9-433F-ADBB-FEA49487B8F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D306F-8F14-46A2-8DA6-C28B74061FB8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A7123-91ED-4461-8D2C-739DA9E32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3.jpeg"/><Relationship Id="rId18" Type="http://schemas.openxmlformats.org/officeDocument/2006/relationships/slide" Target="slide31.xml"/><Relationship Id="rId3" Type="http://schemas.openxmlformats.org/officeDocument/2006/relationships/image" Target="../media/image1.jpeg"/><Relationship Id="rId7" Type="http://schemas.openxmlformats.org/officeDocument/2006/relationships/slide" Target="slide15.xml"/><Relationship Id="rId12" Type="http://schemas.openxmlformats.org/officeDocument/2006/relationships/slide" Target="slide28.xml"/><Relationship Id="rId1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7.xml"/><Relationship Id="rId5" Type="http://schemas.openxmlformats.org/officeDocument/2006/relationships/slide" Target="slide2.xml"/><Relationship Id="rId15" Type="http://schemas.openxmlformats.org/officeDocument/2006/relationships/image" Target="../media/image4.jpeg"/><Relationship Id="rId10" Type="http://schemas.openxmlformats.org/officeDocument/2006/relationships/slide" Target="slide25.xml"/><Relationship Id="rId4" Type="http://schemas.openxmlformats.org/officeDocument/2006/relationships/image" Target="../media/image2.jpeg"/><Relationship Id="rId9" Type="http://schemas.openxmlformats.org/officeDocument/2006/relationships/slide" Target="slide24.xml"/><Relationship Id="rId14" Type="http://schemas.openxmlformats.org/officeDocument/2006/relationships/slide" Target="slide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gif"/><Relationship Id="rId5" Type="http://schemas.openxmlformats.org/officeDocument/2006/relationships/slide" Target="slide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35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gif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gif"/><Relationship Id="rId5" Type="http://schemas.openxmlformats.org/officeDocument/2006/relationships/image" Target="../media/image48.jpe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" Target="slide1.xml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612\656478\3.%20&#1087;&#1088;&#1077;&#1079;&#1077;&#1085;&#1090;&#1072;&#1094;&#1080;&#1103;\IMG_1056-1_x264.mpg" TargetMode="External"/><Relationship Id="rId5" Type="http://schemas.openxmlformats.org/officeDocument/2006/relationships/image" Target="../media/image58.png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slide" Target="slide1.xml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y.mail.ru/mail/nadegdarum_1/video/1489/1496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1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1.xml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6000" y="117000"/>
            <a:ext cx="8892000" cy="6624000"/>
          </a:xfrm>
          <a:prstGeom prst="roundRect">
            <a:avLst>
              <a:gd name="adj" fmla="val 5110"/>
            </a:avLst>
          </a:prstGeom>
          <a:blipFill>
            <a:blip r:embed="rId3" cstate="email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/>
          </a:p>
        </p:txBody>
      </p:sp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145032" y="0"/>
            <a:ext cx="9289032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55576" y="188640"/>
            <a:ext cx="7632848" cy="476672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Решение задач по теме «Дроби». </a:t>
            </a:r>
            <a:endParaRPr lang="ru-RU" sz="32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764704"/>
            <a:ext cx="2177910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Участники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03848" y="764704"/>
            <a:ext cx="5261714" cy="35719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План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99792" y="1310370"/>
            <a:ext cx="6215106" cy="5214974"/>
          </a:xfrm>
          <a:prstGeom prst="roundRect">
            <a:avLst>
              <a:gd name="adj" fmla="val 329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>
            <a:hlinkClick r:id="rId5" action="ppaction://hlinksldjump"/>
          </p:cNvPr>
          <p:cNvSpPr/>
          <p:nvPr/>
        </p:nvSpPr>
        <p:spPr>
          <a:xfrm>
            <a:off x="4644008" y="1683138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Цели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Скругленный прямоугольник 22">
            <a:hlinkClick r:id="rId6" action="ppaction://hlinksldjump"/>
          </p:cNvPr>
          <p:cNvSpPr/>
          <p:nvPr/>
        </p:nvSpPr>
        <p:spPr>
          <a:xfrm>
            <a:off x="3923928" y="2187194"/>
            <a:ext cx="3960440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Скругленный прямоугольник 23">
            <a:hlinkClick r:id="rId7" action="ppaction://hlinksldjump"/>
          </p:cNvPr>
          <p:cNvSpPr/>
          <p:nvPr/>
        </p:nvSpPr>
        <p:spPr>
          <a:xfrm>
            <a:off x="3851920" y="2709000"/>
            <a:ext cx="4032000" cy="72000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Проверка домашнего задания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Скругленный прямоугольник 25">
            <a:hlinkClick r:id="rId8" action="ppaction://hlinksldjump"/>
          </p:cNvPr>
          <p:cNvSpPr/>
          <p:nvPr/>
        </p:nvSpPr>
        <p:spPr>
          <a:xfrm>
            <a:off x="3923928" y="3573016"/>
            <a:ext cx="3960440" cy="79208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</a:p>
        </p:txBody>
      </p:sp>
      <p:sp>
        <p:nvSpPr>
          <p:cNvPr id="25" name="Скругленный прямоугольник 24">
            <a:hlinkClick r:id="rId9" action="ppaction://hlinksldjump"/>
          </p:cNvPr>
          <p:cNvSpPr/>
          <p:nvPr/>
        </p:nvSpPr>
        <p:spPr>
          <a:xfrm>
            <a:off x="4067944" y="4491450"/>
            <a:ext cx="367240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Физкультминутка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кругленный прямоугольник 18">
            <a:hlinkClick r:id="rId10" action="ppaction://hlinksldjump"/>
          </p:cNvPr>
          <p:cNvSpPr/>
          <p:nvPr/>
        </p:nvSpPr>
        <p:spPr>
          <a:xfrm>
            <a:off x="5220072" y="4995506"/>
            <a:ext cx="115212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Тест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Скругленный прямоугольник 20">
            <a:hlinkClick r:id="rId11" action="ppaction://hlinksldjump"/>
          </p:cNvPr>
          <p:cNvSpPr/>
          <p:nvPr/>
        </p:nvSpPr>
        <p:spPr>
          <a:xfrm>
            <a:off x="4499992" y="5499562"/>
            <a:ext cx="295232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Итоги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3851920" y="6003618"/>
            <a:ext cx="403244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9937" name="Picture 1" descr="C:\Users\ВераВас\Desktop\1sent 2014-2015\РАБОТАЕМ\фото участников\class_5v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23528" y="3068960"/>
            <a:ext cx="223224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кругленный прямоугольник 11">
            <a:hlinkClick r:id="rId14" action="ppaction://hlinksldjump"/>
          </p:cNvPr>
          <p:cNvSpPr/>
          <p:nvPr/>
        </p:nvSpPr>
        <p:spPr>
          <a:xfrm>
            <a:off x="837274" y="4437112"/>
            <a:ext cx="1214446" cy="234834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5В класс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Рисунок 26" descr="IMG_1091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323528" y="1268760"/>
            <a:ext cx="2232248" cy="1667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кругленный прямоугольник 10">
            <a:hlinkClick r:id="rId16" action="ppaction://hlinksldjump"/>
          </p:cNvPr>
          <p:cNvSpPr/>
          <p:nvPr/>
        </p:nvSpPr>
        <p:spPr>
          <a:xfrm>
            <a:off x="836704" y="2636912"/>
            <a:ext cx="1143008" cy="234834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Авторы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23529" y="4869160"/>
            <a:ext cx="2232247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Скругленный прямоугольник 12">
            <a:hlinkClick r:id="rId18" action="ppaction://hlinksldjump"/>
          </p:cNvPr>
          <p:cNvSpPr/>
          <p:nvPr/>
        </p:nvSpPr>
        <p:spPr>
          <a:xfrm>
            <a:off x="827584" y="6218502"/>
            <a:ext cx="1214446" cy="234834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5Г класс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0" grpId="0" animBg="1"/>
      <p:bldP spid="20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5" grpId="0" animBg="1"/>
      <p:bldP spid="25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12" grpId="0" animBg="1"/>
      <p:bldP spid="12" grpId="1" animBg="1"/>
      <p:bldP spid="11" grpId="0" animBg="1"/>
      <p:bldP spid="11" grpId="1" animBg="1"/>
      <p:bldP spid="13" grpId="0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915816" y="1124744"/>
            <a:ext cx="3600400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4764" y="620688"/>
            <a:ext cx="3815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Найдите ошибку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8448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10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  <p:bldP spid="21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915816" y="1124744"/>
            <a:ext cx="3600400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4764" y="620688"/>
            <a:ext cx="3815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Найдите ошибку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10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4048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34 – 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=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  <a:endParaRPr lang="en-US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18448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3" grpId="1"/>
      <p:bldP spid="10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915816" y="1124744"/>
            <a:ext cx="3600400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4764" y="620688"/>
            <a:ext cx="3815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Найдите ошибку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4048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34 – 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=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  <a:endParaRPr lang="en-US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18448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44208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47664" y="2708920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18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7824" y="321297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4" grpId="0"/>
      <p:bldP spid="14" grpId="1"/>
      <p:bldP spid="20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915816" y="1124744"/>
            <a:ext cx="3600400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4764" y="620688"/>
            <a:ext cx="3815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Найдите ошибку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4048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34 – 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=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  <a:endParaRPr lang="en-US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18448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47664" y="2708920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18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87824" y="321297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87824" y="321297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43</a:t>
            </a:r>
            <a:endParaRPr lang="ru-RU" sz="2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04048" y="2708920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29 + x = 48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44208" y="321297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21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1"/>
      <p:bldP spid="26" grpId="2"/>
      <p:bldP spid="27" grpId="0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915816" y="1124744"/>
            <a:ext cx="3600400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4764" y="620688"/>
            <a:ext cx="3815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Найдите ошибку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64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+ 14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84482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4048" y="1340768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34 – 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=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  <a:endParaRPr lang="en-US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18448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47664" y="2708920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18 = 25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87824" y="321297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43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04048" y="2708920"/>
            <a:ext cx="2808312" cy="108012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29 + x = 48</a:t>
            </a:r>
          </a:p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x = 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44208" y="321297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21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4208" y="321297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19</a:t>
            </a:r>
            <a:endParaRPr lang="ru-RU" sz="2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27784" y="4068361"/>
            <a:ext cx="4310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4. Решите анаграмму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627784" y="4581128"/>
            <a:ext cx="417646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2123728" y="4797152"/>
            <a:ext cx="5112568" cy="720080"/>
            <a:chOff x="2483768" y="5949280"/>
            <a:chExt cx="5112568" cy="720080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483768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Ч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3059832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3635896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516216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Л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4788024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5364088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Т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5940152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092280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Ь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4211960" y="594928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Л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2123728" y="4797152"/>
            <a:ext cx="5112568" cy="720080"/>
            <a:chOff x="2123728" y="4869160"/>
            <a:chExt cx="5112568" cy="720080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5004048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Ч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3275856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5580112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6156176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Л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851920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27984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Т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2123728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2699792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Ь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6732240" y="4869160"/>
              <a:ext cx="504056" cy="720080"/>
            </a:xfrm>
            <a:prstGeom prst="roundRect">
              <a:avLst>
                <a:gd name="adj" fmla="val 29048"/>
              </a:avLst>
            </a:prstGeom>
            <a:solidFill>
              <a:srgbClr val="FFFFCC">
                <a:alpha val="80000"/>
              </a:srgb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Л</a:t>
              </a:r>
              <a:endParaRPr lang="ru-RU" sz="28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/>
      <p:bldP spid="29" grpId="1"/>
      <p:bldP spid="27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1720" y="116632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Проверка домашнего задания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580526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807095"/>
            <a:ext cx="3378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№ 1. Решите уравнение 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195736" y="1268760"/>
            <a:ext cx="15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Решение: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5" y="1931364"/>
            <a:ext cx="1584177" cy="561532"/>
          </a:xfrm>
          <a:prstGeom prst="rect">
            <a:avLst/>
          </a:prstGeom>
          <a:noFill/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764704"/>
            <a:ext cx="1684146" cy="578991"/>
          </a:xfrm>
          <a:prstGeom prst="rect">
            <a:avLst/>
          </a:prstGeom>
          <a:noFill/>
        </p:spPr>
      </p:pic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3" name="Picture 1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813161"/>
            <a:ext cx="1800200" cy="543831"/>
          </a:xfrm>
          <a:prstGeom prst="rect">
            <a:avLst/>
          </a:prstGeom>
          <a:noFill/>
        </p:spPr>
      </p:pic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5" name="Picture 1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717032"/>
            <a:ext cx="1152129" cy="576064"/>
          </a:xfrm>
          <a:prstGeom prst="rect">
            <a:avLst/>
          </a:prstGeom>
          <a:noFill/>
        </p:spPr>
      </p:pic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7" name="Picture 1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581128"/>
            <a:ext cx="1484311" cy="576064"/>
          </a:xfrm>
          <a:prstGeom prst="rect">
            <a:avLst/>
          </a:prstGeom>
          <a:noFill/>
        </p:spPr>
      </p:pic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9" name="Picture 1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988840"/>
            <a:ext cx="1080121" cy="525877"/>
          </a:xfrm>
          <a:prstGeom prst="rect">
            <a:avLst/>
          </a:prstGeom>
          <a:noFill/>
        </p:spPr>
      </p:pic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3" name="Picture 23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868777"/>
            <a:ext cx="1728192" cy="560223"/>
          </a:xfrm>
          <a:prstGeom prst="rect">
            <a:avLst/>
          </a:prstGeom>
          <a:noFill/>
        </p:spPr>
      </p:pic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5" name="Picture 25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717032"/>
            <a:ext cx="888530" cy="576064"/>
          </a:xfrm>
          <a:prstGeom prst="rect">
            <a:avLst/>
          </a:prstGeom>
          <a:noFill/>
        </p:spPr>
      </p:pic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7" name="Picture 27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581128"/>
            <a:ext cx="495300" cy="617538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5580112" y="4653136"/>
            <a:ext cx="1340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Ответ: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/>
      <p:bldP spid="1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1720" y="116632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Проверка домашнего задания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8024" y="6021288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44612"/>
            <a:ext cx="712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№2. Решите задачу:</a:t>
            </a:r>
          </a:p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Группа туристов прошла путь от турбазы до озера за 4 дня. В первый день они прошли 1/4 всего пути, во второй день 3/7 оставшегося пути, а в третий и четвертый дни проходили по 12 км. Найти длину всего пути от турбазы до озера.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950561" y="2823319"/>
            <a:ext cx="2752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Решение (начало):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691680" y="3271624"/>
            <a:ext cx="26288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Всего ? (км)                    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1 день       от   ⤣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Оставшийся путь 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2 день       от      ⤣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3 день    12 км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4 день   12 км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44008" y="3173599"/>
            <a:ext cx="41044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Пусть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х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км длина всего пути;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      (км) туристы прошли в первый день;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                      (км) оставшийся путь; 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1919" y="3645024"/>
            <a:ext cx="448153" cy="648072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4594746"/>
            <a:ext cx="1440160" cy="634454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3416" y="3747566"/>
            <a:ext cx="152400" cy="617538"/>
          </a:xfrm>
          <a:prstGeom prst="rect">
            <a:avLst/>
          </a:prstGeom>
          <a:noFill/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725144"/>
            <a:ext cx="152400" cy="617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/>
      <p:bldP spid="15" grpId="0"/>
      <p:bldP spid="38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-27384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1720" y="116632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Проверка домашнего задания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5949280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44612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№2. 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979712" y="879103"/>
            <a:ext cx="3643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Решение (продолжение):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763688" y="1340768"/>
            <a:ext cx="69847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                       (км) туристы прошли во второй день.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Составим и решим уравнение: </a:t>
            </a:r>
          </a:p>
          <a:p>
            <a:endParaRPr lang="ru-RU" sz="2400" dirty="0" smtClean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340768"/>
            <a:ext cx="1519386" cy="648072"/>
          </a:xfrm>
          <a:prstGeom prst="rect">
            <a:avLst/>
          </a:prstGeom>
          <a:noFill/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780928"/>
            <a:ext cx="1687652" cy="648072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772816"/>
            <a:ext cx="2376264" cy="720080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597629"/>
            <a:ext cx="2016224" cy="623459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509120"/>
            <a:ext cx="1231170" cy="648072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924944"/>
            <a:ext cx="1512168" cy="662426"/>
          </a:xfrm>
          <a:prstGeom prst="rect">
            <a:avLst/>
          </a:prstGeom>
          <a:noFill/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292080" y="3687415"/>
            <a:ext cx="936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х=56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292080" y="4263479"/>
            <a:ext cx="3312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56 км длина всего пути.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92080" y="4767535"/>
            <a:ext cx="1340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Ответ: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auto">
          <a:xfrm>
            <a:off x="6516216" y="4767535"/>
            <a:ext cx="936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56 км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8" grpId="1" animBg="1"/>
      <p:bldP spid="6" grpId="0"/>
      <p:bldP spid="15" grpId="0"/>
      <p:bldP spid="29" grpId="0"/>
      <p:bldP spid="7177" grpId="0"/>
      <p:bldP spid="7178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Левая фигурная скобка 25"/>
          <p:cNvSpPr/>
          <p:nvPr/>
        </p:nvSpPr>
        <p:spPr>
          <a:xfrm rot="16200000">
            <a:off x="5706126" y="602686"/>
            <a:ext cx="468052" cy="6048672"/>
          </a:xfrm>
          <a:prstGeom prst="leftBrace">
            <a:avLst>
              <a:gd name="adj1" fmla="val 80667"/>
              <a:gd name="adj2" fmla="val 50383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16200000">
            <a:off x="1313638" y="2258869"/>
            <a:ext cx="468052" cy="2736304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59869203_Nsk_skylin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1196752"/>
            <a:ext cx="3819128" cy="1925024"/>
          </a:xfrm>
          <a:prstGeom prst="ellipse">
            <a:avLst/>
          </a:prstGeom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9" name="Рисунок 18" descr="1350966667_kurochka-ryaba.jpg"/>
          <p:cNvPicPr>
            <a:picLocks noChangeAspect="1"/>
          </p:cNvPicPr>
          <p:nvPr/>
        </p:nvPicPr>
        <p:blipFill>
          <a:blip r:embed="rId4" cstate="email">
            <a:lum bright="-2000"/>
          </a:blip>
          <a:stretch>
            <a:fillRect/>
          </a:stretch>
        </p:blipFill>
        <p:spPr>
          <a:xfrm>
            <a:off x="0" y="1196752"/>
            <a:ext cx="3995936" cy="1872208"/>
          </a:xfrm>
          <a:prstGeom prst="ellipse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915816" y="3356992"/>
            <a:ext cx="6048672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79512" y="3356992"/>
            <a:ext cx="2736304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836712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88224" y="260648"/>
            <a:ext cx="2180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№1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5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3" name="Рисунок 22" descr="белая лошадь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79712" y="2492896"/>
            <a:ext cx="1656184" cy="813564"/>
          </a:xfrm>
          <a:prstGeom prst="rect">
            <a:avLst/>
          </a:prstGeom>
        </p:spPr>
      </p:pic>
      <p:pic>
        <p:nvPicPr>
          <p:cNvPr id="24" name="Picture 6" descr="&amp;Acy;&amp;ncy;&amp;icy;&amp;mcy;&amp;acy;&amp;shcy;&amp;kcy;&amp;icy; &amp;Tcy;&amp;rcy;&amp;acy;&amp;ncy;&amp;scy;&amp;pcy;&amp;ocy;&amp;rcy;&amp;tcy;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2123728" y="2780928"/>
            <a:ext cx="1644352" cy="51435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83568" y="3284984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2/7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55976" y="328498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Остальной путь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64288" y="3212976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spc="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 rot="5400000">
            <a:off x="4301970" y="-1377534"/>
            <a:ext cx="540060" cy="8784976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6">
              <a:lumMod val="20000"/>
              <a:lumOff val="80000"/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059832" y="3009146"/>
            <a:ext cx="3096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путь 28 км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467544" y="3861048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 </a:t>
            </a:r>
            <a:r>
              <a:rPr lang="ru-RU" sz="3200" dirty="0" smtClean="0"/>
              <a:t>	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Расстояние от деревни до города 28 км. Житель деревни проехал 2/7 пути на лошади, а остальной путь - на машине. Сколько километров он проехал на машине?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8" grpId="0" animBg="1"/>
      <p:bldP spid="22" grpId="0" animBg="1"/>
      <p:bldP spid="22" grpId="1" animBg="1"/>
      <p:bldP spid="20" grpId="0"/>
      <p:bldP spid="27" grpId="0"/>
      <p:bldP spid="28" grpId="0" animBg="1"/>
      <p:bldP spid="30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Левая фигурная скобка 25"/>
          <p:cNvSpPr/>
          <p:nvPr/>
        </p:nvSpPr>
        <p:spPr>
          <a:xfrm rot="16200000">
            <a:off x="5706126" y="602686"/>
            <a:ext cx="468052" cy="6048672"/>
          </a:xfrm>
          <a:prstGeom prst="leftBrace">
            <a:avLst>
              <a:gd name="adj1" fmla="val 80667"/>
              <a:gd name="adj2" fmla="val 50383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16200000">
            <a:off x="1313638" y="2258869"/>
            <a:ext cx="468052" cy="2736304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59869203_Nsk_skylin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1196752"/>
            <a:ext cx="3819128" cy="1925024"/>
          </a:xfrm>
          <a:prstGeom prst="ellipse">
            <a:avLst/>
          </a:prstGeom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9" name="Рисунок 18" descr="1350966667_kurochka-ryaba.jpg"/>
          <p:cNvPicPr>
            <a:picLocks noChangeAspect="1"/>
          </p:cNvPicPr>
          <p:nvPr/>
        </p:nvPicPr>
        <p:blipFill>
          <a:blip r:embed="rId4" cstate="email">
            <a:lum bright="-2000"/>
          </a:blip>
          <a:stretch>
            <a:fillRect/>
          </a:stretch>
        </p:blipFill>
        <p:spPr>
          <a:xfrm>
            <a:off x="0" y="1196752"/>
            <a:ext cx="3995936" cy="1872208"/>
          </a:xfrm>
          <a:prstGeom prst="ellipse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915816" y="3356992"/>
            <a:ext cx="6048672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79512" y="3356992"/>
            <a:ext cx="2736304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836712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88224" y="260648"/>
            <a:ext cx="2180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№1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3568" y="3284984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2/7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55976" y="328498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Остальной путь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64288" y="3212976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spc="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 rot="5400000">
            <a:off x="4301970" y="-1377534"/>
            <a:ext cx="540060" cy="8784976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6">
              <a:lumMod val="20000"/>
              <a:lumOff val="80000"/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059832" y="3009146"/>
            <a:ext cx="3096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путь 28 км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7544" y="3861048"/>
            <a:ext cx="8352928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3200" b="1" dirty="0" smtClean="0"/>
              <a:t> </a:t>
            </a:r>
            <a:r>
              <a:rPr lang="ru-RU" sz="3200" dirty="0" smtClean="0"/>
              <a:t>	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Решение</a:t>
            </a:r>
            <a:r>
              <a:rPr lang="ru-RU" sz="3200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1).  28∙   =         =    = 8 (км) проехал на лошади.</a:t>
            </a:r>
          </a:p>
          <a:p>
            <a:pPr>
              <a:lnSpc>
                <a:spcPct val="13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2). 28 – 8 = 20 (км) проехал на машине.</a:t>
            </a:r>
          </a:p>
          <a:p>
            <a:pPr>
              <a:lnSpc>
                <a:spcPct val="13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                                                            </a:t>
            </a:r>
            <a:r>
              <a:rPr lang="ru-RU" sz="3200" b="1" i="1" dirty="0" smtClean="0">
                <a:solidFill>
                  <a:srgbClr val="002060"/>
                </a:solidFill>
              </a:rPr>
              <a:t>Ответ</a:t>
            </a:r>
            <a:r>
              <a:rPr lang="ru-RU" sz="3200" dirty="0" smtClean="0">
                <a:solidFill>
                  <a:srgbClr val="002060"/>
                </a:solidFill>
              </a:rPr>
              <a:t>: 20 км.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4509120"/>
            <a:ext cx="249530" cy="795015"/>
          </a:xfrm>
          <a:prstGeom prst="rect">
            <a:avLst/>
          </a:prstGeom>
          <a:noFill/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4509120"/>
            <a:ext cx="763179" cy="792088"/>
          </a:xfrm>
          <a:prstGeom prst="rect">
            <a:avLst/>
          </a:prstGeom>
          <a:noFill/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509121"/>
            <a:ext cx="179231" cy="792087"/>
          </a:xfrm>
          <a:prstGeom prst="rect">
            <a:avLst/>
          </a:prstGeom>
          <a:noFill/>
        </p:spPr>
      </p:pic>
      <p:sp>
        <p:nvSpPr>
          <p:cNvPr id="22" name="Скругленный прямоугольник 21">
            <a:hlinkClick r:id="rId8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Повторить понятия обыкновенной дроби, смешанного числа;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Уметь выполнять все действия с обыкновенными дробями; 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Закрепить умение работать со смешанными числами (выделение целой части, перевод смешанного числа в  неправильную дробь);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Формировать умение осуществлять взаимоконтроль и самоконтроль, развивать  навыки реализации теоретических знаний в практической деятельности.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620688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Дидактические цели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067944" y="5589240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Левая фигурная скобка 29"/>
          <p:cNvSpPr/>
          <p:nvPr/>
        </p:nvSpPr>
        <p:spPr>
          <a:xfrm rot="16200000">
            <a:off x="3545886" y="458669"/>
            <a:ext cx="540060" cy="7272808"/>
          </a:xfrm>
          <a:prstGeom prst="leftBrace">
            <a:avLst>
              <a:gd name="adj1" fmla="val 87096"/>
              <a:gd name="adj2" fmla="val 50159"/>
            </a:avLst>
          </a:prstGeom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d_1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504" y="980728"/>
            <a:ext cx="8928992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67544" y="4437112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 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Велосипедист проехал 1/3 пути и еще 2/5 всего пути, что составило расстояние, на 2 км меньше, чем 4/5 всего пути. Каков весь путь?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452320" y="3356992"/>
            <a:ext cx="15841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79512" y="3356992"/>
            <a:ext cx="3024336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836712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16216" y="260648"/>
            <a:ext cx="2273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 2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4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 descr="велосипед гонка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3768" y="2636912"/>
            <a:ext cx="1181100" cy="701040"/>
          </a:xfrm>
          <a:prstGeom prst="rect">
            <a:avLst/>
          </a:prstGeom>
        </p:spPr>
      </p:pic>
      <p:cxnSp>
        <p:nvCxnSpPr>
          <p:cNvPr id="31" name="Прямая соединительная линия 30"/>
          <p:cNvCxnSpPr/>
          <p:nvPr/>
        </p:nvCxnSpPr>
        <p:spPr>
          <a:xfrm flipV="1">
            <a:off x="3203848" y="3356992"/>
            <a:ext cx="3672408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876256" y="3356992"/>
            <a:ext cx="57606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2987824" y="3717032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4/5 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1457654" y="2150858"/>
            <a:ext cx="468052" cy="3024336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99592" y="3316922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1/3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4806026" y="1826822"/>
            <a:ext cx="468052" cy="3672408"/>
          </a:xfrm>
          <a:prstGeom prst="leftBrace">
            <a:avLst>
              <a:gd name="adj1" fmla="val 80667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283968" y="3316922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2/5пути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 rot="16200000">
            <a:off x="6930262" y="3374994"/>
            <a:ext cx="468052" cy="576064"/>
          </a:xfrm>
          <a:prstGeom prst="leftBrace">
            <a:avLst>
              <a:gd name="adj1" fmla="val 30769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876256" y="3316922"/>
            <a:ext cx="648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км</a:t>
            </a:r>
            <a:endParaRPr lang="ru-RU" sz="2000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Левая фигурная скобка 25"/>
          <p:cNvSpPr/>
          <p:nvPr/>
        </p:nvSpPr>
        <p:spPr>
          <a:xfrm rot="5400000">
            <a:off x="4337974" y="-1377534"/>
            <a:ext cx="540060" cy="8856984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1"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91880" y="2956882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 путь?</a:t>
            </a:r>
            <a:endParaRPr lang="ru-RU" sz="2000" spc="6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4746E-6 L 0.41528 -2.74746E-6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0"/>
                            </p:stCondLst>
                            <p:childTnLst>
                              <p:par>
                                <p:cTn id="6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0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0" grpId="0"/>
      <p:bldP spid="22" grpId="0" animBg="1"/>
      <p:bldP spid="22" grpId="1" animBg="1"/>
      <p:bldP spid="52" grpId="0"/>
      <p:bldP spid="21" grpId="0" animBg="1"/>
      <p:bldP spid="24" grpId="0"/>
      <p:bldP spid="25" grpId="0" animBg="1"/>
      <p:bldP spid="49" grpId="0"/>
      <p:bldP spid="28" grpId="0" animBg="1"/>
      <p:bldP spid="51" grpId="1"/>
      <p:bldP spid="26" grpId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Левая фигурная скобка 29"/>
          <p:cNvSpPr/>
          <p:nvPr/>
        </p:nvSpPr>
        <p:spPr>
          <a:xfrm rot="16200000">
            <a:off x="3545886" y="-1557555"/>
            <a:ext cx="540060" cy="7272808"/>
          </a:xfrm>
          <a:prstGeom prst="leftBrace">
            <a:avLst>
              <a:gd name="adj1" fmla="val 87096"/>
              <a:gd name="adj2" fmla="val 50159"/>
            </a:avLst>
          </a:prstGeom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2060848"/>
            <a:ext cx="8712968" cy="465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 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Решение: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1).                                – часть     пути, которую   проехал 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велосипедист.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2).                                   – часть пути, которая соответствует 2 км.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2 км составляют      часть пути, поэтому весь путь равен: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3). 2 :      = 2∙ 15 = 30 (км) – весь путь.</a:t>
            </a:r>
          </a:p>
          <a:p>
            <a:pPr>
              <a:lnSpc>
                <a:spcPct val="13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                                                                       </a:t>
            </a:r>
            <a:r>
              <a:rPr lang="ru-RU" sz="2800" b="1" i="1" dirty="0" smtClean="0">
                <a:solidFill>
                  <a:srgbClr val="002060"/>
                </a:solidFill>
              </a:rPr>
              <a:t> Ответ:</a:t>
            </a:r>
            <a:r>
              <a:rPr lang="ru-RU" sz="2800" dirty="0" smtClean="0">
                <a:solidFill>
                  <a:srgbClr val="002060"/>
                </a:solidFill>
              </a:rPr>
              <a:t> 30 км.</a:t>
            </a:r>
            <a:endParaRPr lang="ru-RU" sz="2800" dirty="0">
              <a:solidFill>
                <a:srgbClr val="00206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452320" y="1340767"/>
            <a:ext cx="15841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79512" y="1340768"/>
            <a:ext cx="3024336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836712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16216" y="260648"/>
            <a:ext cx="2273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 2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237312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3203848" y="1308829"/>
            <a:ext cx="3672408" cy="8384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876256" y="1308829"/>
            <a:ext cx="57606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2987824" y="1668869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4/5 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1457654" y="134634"/>
            <a:ext cx="468052" cy="3024336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99592" y="1268759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1/3 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4806026" y="-221341"/>
            <a:ext cx="468052" cy="3672408"/>
          </a:xfrm>
          <a:prstGeom prst="leftBrace">
            <a:avLst>
              <a:gd name="adj1" fmla="val 80667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283968" y="1268759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2/5пути</a:t>
            </a:r>
            <a:endParaRPr lang="ru-RU" sz="2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 rot="16200000">
            <a:off x="6930262" y="1326831"/>
            <a:ext cx="468052" cy="576064"/>
          </a:xfrm>
          <a:prstGeom prst="leftBrace">
            <a:avLst>
              <a:gd name="adj1" fmla="val 30769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876256" y="1268759"/>
            <a:ext cx="648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км</a:t>
            </a:r>
            <a:endParaRPr lang="ru-RU" sz="2000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Левая фигурная скобка 25"/>
          <p:cNvSpPr/>
          <p:nvPr/>
        </p:nvSpPr>
        <p:spPr>
          <a:xfrm rot="5400000">
            <a:off x="4337974" y="-3393758"/>
            <a:ext cx="540060" cy="8856984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1"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91880" y="908719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 путь?</a:t>
            </a:r>
            <a:endParaRPr lang="ru-RU" sz="2000" spc="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525" y="2708920"/>
            <a:ext cx="2372323" cy="648072"/>
          </a:xfrm>
          <a:prstGeom prst="rect">
            <a:avLst/>
          </a:prstGeo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7" y="3861048"/>
            <a:ext cx="2808312" cy="646620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941168"/>
            <a:ext cx="288032" cy="631365"/>
          </a:xfrm>
          <a:prstGeom prst="rect">
            <a:avLst/>
          </a:prstGeom>
          <a:noFill/>
        </p:spPr>
      </p:pic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445224"/>
            <a:ext cx="360040" cy="662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 animBg="1"/>
      <p:bldP spid="2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Левая фигурная скобка 28"/>
          <p:cNvSpPr/>
          <p:nvPr/>
        </p:nvSpPr>
        <p:spPr>
          <a:xfrm rot="16200000">
            <a:off x="7866366" y="2762926"/>
            <a:ext cx="468052" cy="1728192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Левая фигурная скобка 23"/>
          <p:cNvSpPr/>
          <p:nvPr/>
        </p:nvSpPr>
        <p:spPr>
          <a:xfrm rot="16200000">
            <a:off x="5723874" y="2348626"/>
            <a:ext cx="468052" cy="2556792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Левая фигурная скобка 42"/>
          <p:cNvSpPr/>
          <p:nvPr/>
        </p:nvSpPr>
        <p:spPr>
          <a:xfrm rot="16200000">
            <a:off x="2177734" y="1394774"/>
            <a:ext cx="468052" cy="4464496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59869203_Nsk_skylin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1196752"/>
            <a:ext cx="3819128" cy="1925024"/>
          </a:xfrm>
          <a:prstGeom prst="ellipse">
            <a:avLst/>
          </a:prstGeom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3933056"/>
            <a:ext cx="8352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 </a:t>
            </a:r>
            <a:r>
              <a:rPr lang="ru-RU" sz="2800" dirty="0" smtClean="0">
                <a:solidFill>
                  <a:srgbClr val="002060"/>
                </a:solidFill>
              </a:rPr>
              <a:t> Ледокол три дня пробивался через ледяное поле. В первый день он прошел 1/2 всего пути, во второй день 3/5 оставшегося пути, а в третий день – остальные 24 км. Найти длину пути, пройденного ледоколом за три дня.</a:t>
            </a:r>
            <a:endParaRPr lang="ru-RU" sz="2800" dirty="0">
              <a:solidFill>
                <a:srgbClr val="00206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9512" y="3356992"/>
            <a:ext cx="4464496" cy="1"/>
          </a:xfrm>
          <a:prstGeom prst="line">
            <a:avLst/>
          </a:prstGeom>
          <a:ln w="25400" cap="rnd">
            <a:solidFill>
              <a:srgbClr val="0070C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692696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16216" y="188640"/>
            <a:ext cx="2273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 3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4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Рисунок 11" descr="aurora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7504" y="908720"/>
            <a:ext cx="8919174" cy="2359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 descr="anime-transport-197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419872" y="2636912"/>
            <a:ext cx="1893804" cy="601216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71600" y="3284984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1-й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– 1</a:t>
            </a:r>
            <a:r>
              <a:rPr lang="en-US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/2 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644008" y="3356992"/>
            <a:ext cx="4320480" cy="0"/>
          </a:xfrm>
          <a:prstGeom prst="line">
            <a:avLst/>
          </a:prstGeom>
          <a:ln w="25400" cap="rnd">
            <a:solidFill>
              <a:srgbClr val="0070C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508104" y="3356992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372200" y="3356992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8100392" y="3356992"/>
            <a:ext cx="864096" cy="8384"/>
          </a:xfrm>
          <a:prstGeom prst="line">
            <a:avLst/>
          </a:prstGeom>
          <a:ln w="25400" cap="rnd">
            <a:solidFill>
              <a:schemeClr val="tx2">
                <a:lumMod val="50000"/>
              </a:schemeClr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644008" y="3356992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7236296" y="3356992"/>
            <a:ext cx="864096" cy="8384"/>
          </a:xfrm>
          <a:prstGeom prst="line">
            <a:avLst/>
          </a:prstGeom>
          <a:ln w="25400" cap="rnd">
            <a:solidFill>
              <a:srgbClr val="00206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444480" y="3284984"/>
            <a:ext cx="1359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2-й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Рисунок 27" descr="anime-transport-197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779912" y="2636912"/>
            <a:ext cx="1893804" cy="601216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7236296" y="3284984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3-й день 24км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Левая фигурная скобка 30"/>
          <p:cNvSpPr/>
          <p:nvPr/>
        </p:nvSpPr>
        <p:spPr>
          <a:xfrm rot="5400000">
            <a:off x="4319972" y="-1359532"/>
            <a:ext cx="504056" cy="8784976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1"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491880" y="2924943"/>
            <a:ext cx="22855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 путь?</a:t>
            </a:r>
            <a:endParaRPr lang="ru-RU" sz="2000" spc="6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58834E-6 L 0.27448 -0.00185 " pathEditMode="relative" rAng="0" ptsTypes="AA">
                                      <p:cBhvr>
                                        <p:cTn id="6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0"/>
                            </p:stCondLst>
                            <p:childTnLst>
                              <p:par>
                                <p:cTn id="8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4" grpId="0" animBg="1"/>
      <p:bldP spid="43" grpId="0" animBg="1"/>
      <p:bldP spid="10" grpId="0"/>
      <p:bldP spid="22" grpId="0" animBg="1"/>
      <p:bldP spid="22" grpId="1" animBg="1"/>
      <p:bldP spid="23" grpId="0"/>
      <p:bldP spid="25" grpId="0"/>
      <p:bldP spid="30" grpId="0"/>
      <p:bldP spid="31" grpId="0" animBg="1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Левая фигурная скобка 28"/>
          <p:cNvSpPr/>
          <p:nvPr/>
        </p:nvSpPr>
        <p:spPr>
          <a:xfrm rot="16200000">
            <a:off x="7866366" y="746701"/>
            <a:ext cx="468052" cy="1728192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Левая фигурная скобка 23"/>
          <p:cNvSpPr/>
          <p:nvPr/>
        </p:nvSpPr>
        <p:spPr>
          <a:xfrm rot="16200000">
            <a:off x="5723874" y="332401"/>
            <a:ext cx="468052" cy="2556792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Левая фигурная скобка 42"/>
          <p:cNvSpPr/>
          <p:nvPr/>
        </p:nvSpPr>
        <p:spPr>
          <a:xfrm rot="16200000">
            <a:off x="2177734" y="-621451"/>
            <a:ext cx="468052" cy="4464496"/>
          </a:xfrm>
          <a:prstGeom prst="leftBrace">
            <a:avLst>
              <a:gd name="adj1" fmla="val 60883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7544" y="1916833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Пусть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(км) весь путь, тогда в первый день ледокол прошел     ∙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(км); (</a:t>
            </a:r>
            <a:r>
              <a:rPr lang="en-US" sz="2800" dirty="0" smtClean="0">
                <a:solidFill>
                  <a:srgbClr val="002060"/>
                </a:solidFill>
              </a:rPr>
              <a:t>x </a:t>
            </a:r>
            <a:r>
              <a:rPr lang="ru-RU" sz="2800" dirty="0" smtClean="0">
                <a:solidFill>
                  <a:srgbClr val="002060"/>
                </a:solidFill>
              </a:rPr>
              <a:t>-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) ∙  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(км) во второй.</a:t>
            </a:r>
            <a:r>
              <a:rPr lang="ru-RU" sz="2800" b="1" dirty="0" smtClean="0">
                <a:solidFill>
                  <a:srgbClr val="002060"/>
                </a:solidFill>
              </a:rPr>
              <a:t> 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9512" y="1340767"/>
            <a:ext cx="4464496" cy="1"/>
          </a:xfrm>
          <a:prstGeom prst="line">
            <a:avLst/>
          </a:prstGeom>
          <a:ln w="25400" cap="rnd">
            <a:solidFill>
              <a:srgbClr val="0070C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0232" y="692696"/>
            <a:ext cx="2016224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16216" y="188640"/>
            <a:ext cx="2273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Задача № 3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260648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Работа по теме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71600" y="1268759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1-й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– 1</a:t>
            </a:r>
            <a:r>
              <a:rPr lang="en-US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/2 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644008" y="1340767"/>
            <a:ext cx="4320480" cy="0"/>
          </a:xfrm>
          <a:prstGeom prst="line">
            <a:avLst/>
          </a:prstGeom>
          <a:ln w="25400" cap="rnd">
            <a:solidFill>
              <a:srgbClr val="0070C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508104" y="1340767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372200" y="1340767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8100392" y="1340767"/>
            <a:ext cx="864096" cy="8384"/>
          </a:xfrm>
          <a:prstGeom prst="line">
            <a:avLst/>
          </a:prstGeom>
          <a:ln w="25400" cap="rnd">
            <a:solidFill>
              <a:schemeClr val="tx2">
                <a:lumMod val="50000"/>
              </a:schemeClr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644008" y="1340767"/>
            <a:ext cx="864096" cy="8384"/>
          </a:xfrm>
          <a:prstGeom prst="line">
            <a:avLst/>
          </a:prstGeom>
          <a:ln w="25400" cap="rnd">
            <a:solidFill>
              <a:srgbClr val="C0000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7236296" y="1340767"/>
            <a:ext cx="864096" cy="8384"/>
          </a:xfrm>
          <a:prstGeom prst="line">
            <a:avLst/>
          </a:prstGeom>
          <a:ln w="25400" cap="rnd">
            <a:solidFill>
              <a:srgbClr val="002060"/>
            </a:solidFill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444480" y="1268759"/>
            <a:ext cx="1359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2-й 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236296" y="1268760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3-й день 24км</a:t>
            </a:r>
            <a:r>
              <a:rPr lang="ru-RU" sz="2000" spc="29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Левая фигурная скобка 30"/>
          <p:cNvSpPr/>
          <p:nvPr/>
        </p:nvSpPr>
        <p:spPr>
          <a:xfrm rot="5400000">
            <a:off x="4319972" y="-3375757"/>
            <a:ext cx="504056" cy="8784976"/>
          </a:xfrm>
          <a:prstGeom prst="leftBrace">
            <a:avLst>
              <a:gd name="adj1" fmla="val 87096"/>
              <a:gd name="adj2" fmla="val 50000"/>
            </a:avLst>
          </a:prstGeom>
          <a:solidFill>
            <a:schemeClr val="accent1">
              <a:alpha val="59000"/>
            </a:schemeClr>
          </a:solidFill>
          <a:ln w="25400">
            <a:solidFill>
              <a:schemeClr val="tx2">
                <a:lumMod val="5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491880" y="908718"/>
            <a:ext cx="22855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 путь?</a:t>
            </a:r>
            <a:endParaRPr lang="ru-RU" sz="2000" spc="6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0871" y="2276872"/>
            <a:ext cx="150849" cy="666655"/>
          </a:xfrm>
          <a:prstGeom prst="rect">
            <a:avLst/>
          </a:prstGeom>
          <a:noFill/>
        </p:spPr>
      </p:pic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348880"/>
            <a:ext cx="144016" cy="636458"/>
          </a:xfrm>
          <a:prstGeom prst="rect">
            <a:avLst/>
          </a:prstGeom>
          <a:noFill/>
        </p:spPr>
      </p:pic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7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2348880"/>
            <a:ext cx="144016" cy="636458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467544" y="2852936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Составим и решим уравнение: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 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 </a:t>
            </a:r>
            <a:r>
              <a:rPr lang="en-US" sz="2800" dirty="0" smtClean="0">
                <a:solidFill>
                  <a:srgbClr val="002060"/>
                </a:solidFill>
              </a:rPr>
              <a:t>  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= 24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9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144016" cy="636458"/>
          </a:xfrm>
          <a:prstGeom prst="rect">
            <a:avLst/>
          </a:prstGeom>
          <a:noFill/>
        </p:spPr>
      </p:pic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1" name="Picture 1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2852936"/>
            <a:ext cx="144016" cy="636458"/>
          </a:xfrm>
          <a:prstGeom prst="rect">
            <a:avLst/>
          </a:prstGeom>
          <a:noFill/>
        </p:spPr>
      </p:pic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3" name="Picture 1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7508" y="2852936"/>
            <a:ext cx="262804" cy="576064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619944" y="3501008"/>
            <a:ext cx="8200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  </a:t>
            </a:r>
            <a:r>
              <a:rPr lang="en-US" sz="2800" dirty="0" smtClean="0">
                <a:solidFill>
                  <a:srgbClr val="002060"/>
                </a:solidFill>
              </a:rPr>
              <a:t>  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–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= 24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  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= 24,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= 24 :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  ,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= 120.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Ответ: длина всего пути 120 км.</a:t>
            </a:r>
            <a:endParaRPr lang="en-US" sz="2800" dirty="0" smtClean="0">
              <a:solidFill>
                <a:srgbClr val="002060"/>
              </a:solidFill>
            </a:endParaRPr>
          </a:p>
          <a:p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5" name="Picture 1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517715"/>
            <a:ext cx="288032" cy="631365"/>
          </a:xfrm>
          <a:prstGeom prst="rect">
            <a:avLst/>
          </a:prstGeom>
          <a:noFill/>
        </p:spPr>
      </p:pic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7" name="Picture 1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4058" y="3501008"/>
            <a:ext cx="387662" cy="792088"/>
          </a:xfrm>
          <a:prstGeom prst="rect">
            <a:avLst/>
          </a:prstGeom>
          <a:noFill/>
        </p:spPr>
      </p:pic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9" name="Picture 19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5" y="3517716"/>
            <a:ext cx="317519" cy="775380"/>
          </a:xfrm>
          <a:prstGeom prst="rect">
            <a:avLst/>
          </a:prstGeom>
          <a:noFill/>
        </p:spPr>
      </p:pic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3" name="Picture 2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3626" y="3501008"/>
            <a:ext cx="326034" cy="789206"/>
          </a:xfrm>
          <a:prstGeom prst="rect">
            <a:avLst/>
          </a:prstGeom>
          <a:noFill/>
        </p:spPr>
      </p:pic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8" name="Picture 28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237795"/>
            <a:ext cx="288032" cy="631365"/>
          </a:xfrm>
          <a:prstGeom prst="rect">
            <a:avLst/>
          </a:prstGeom>
          <a:noFill/>
        </p:spPr>
      </p:pic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70" name="Picture 30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221088"/>
            <a:ext cx="162938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 animBg="1"/>
      <p:bldP spid="22" grpId="1" animBg="1"/>
      <p:bldP spid="35" grpId="0"/>
      <p:bldP spid="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>
            <a:hlinkClick r:id="rId4" action="ppaction://hlinksldjump"/>
          </p:cNvPr>
          <p:cNvSpPr/>
          <p:nvPr/>
        </p:nvSpPr>
        <p:spPr>
          <a:xfrm>
            <a:off x="3203848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71800" y="260648"/>
            <a:ext cx="4032448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Физкультминутка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63688" y="980728"/>
            <a:ext cx="5904656" cy="4536504"/>
          </a:xfrm>
          <a:prstGeom prst="roundRect">
            <a:avLst>
              <a:gd name="adj" fmla="val 761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IMG_1056-1_x264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310814" y="1445079"/>
            <a:ext cx="4853474" cy="364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28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576" y="2348880"/>
          <a:ext cx="7632846" cy="35283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{D113A9D2-9D6B-4929-AA2D-F23B5EE8CBE7}</a:tableStyleId>
              </a:tblPr>
              <a:tblGrid>
                <a:gridCol w="1264038"/>
                <a:gridCol w="1256243"/>
                <a:gridCol w="1271833"/>
                <a:gridCol w="1264038"/>
                <a:gridCol w="1264038"/>
                <a:gridCol w="1312656"/>
              </a:tblGrid>
              <a:tr h="929865"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 </a:t>
                      </a:r>
                    </a:p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уровня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№ 1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 2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№ 3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 4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№ 5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870335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40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3203848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23928" y="260648"/>
            <a:ext cx="144016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Тест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908720"/>
            <a:ext cx="7128792" cy="1008112"/>
          </a:xfrm>
          <a:prstGeom prst="roundRect">
            <a:avLst>
              <a:gd name="adj" fmla="val 761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В завершение урока решим тест с последующей проверкой.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7" y="3356992"/>
            <a:ext cx="352155" cy="720079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3356992"/>
            <a:ext cx="360040" cy="7362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3356992"/>
            <a:ext cx="445188" cy="792088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3356992"/>
            <a:ext cx="617854" cy="766026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41287" y="3501008"/>
            <a:ext cx="194277" cy="432048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7067" y="4211713"/>
            <a:ext cx="356741" cy="729455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0209" y="4221088"/>
            <a:ext cx="756872" cy="720080"/>
          </a:xfrm>
          <a:prstGeom prst="rect">
            <a:avLst/>
          </a:prstGeom>
          <a:noFill/>
        </p:spPr>
      </p:pic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39" y="4226952"/>
            <a:ext cx="576065" cy="714215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228090"/>
            <a:ext cx="720080" cy="685076"/>
          </a:xfrm>
          <a:prstGeom prst="rect">
            <a:avLst/>
          </a:prstGeom>
          <a:noFill/>
        </p:spPr>
      </p:pic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4221088"/>
            <a:ext cx="391576" cy="696701"/>
          </a:xfrm>
          <a:prstGeom prst="rect">
            <a:avLst/>
          </a:prstGeom>
          <a:noFill/>
        </p:spPr>
      </p:pic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5081180"/>
            <a:ext cx="432048" cy="768708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5" y="5085184"/>
            <a:ext cx="580795" cy="720080"/>
          </a:xfrm>
          <a:prstGeom prst="rect">
            <a:avLst/>
          </a:prstGeom>
          <a:noFill/>
        </p:spPr>
      </p:pic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5079694"/>
            <a:ext cx="432048" cy="768709"/>
          </a:xfrm>
          <a:prstGeom prst="rect">
            <a:avLst/>
          </a:prstGeom>
          <a:noFill/>
        </p:spPr>
      </p:pic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7" y="5085185"/>
            <a:ext cx="756873" cy="720080"/>
          </a:xfrm>
          <a:prstGeom prst="rect">
            <a:avLst/>
          </a:prstGeom>
          <a:noFill/>
        </p:spPr>
      </p:pic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19" y="5085185"/>
            <a:ext cx="580796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03648" y="2276872"/>
          <a:ext cx="6437000" cy="144802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{D113A9D2-9D6B-4929-AA2D-F23B5EE8CBE7}</a:tableStyleId>
              </a:tblPr>
              <a:tblGrid>
                <a:gridCol w="1256243"/>
                <a:gridCol w="1271833"/>
                <a:gridCol w="1264038"/>
                <a:gridCol w="1332230"/>
                <a:gridCol w="1312656"/>
              </a:tblGrid>
              <a:tr h="929865"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№ 1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 2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№ 3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 4</a:t>
                      </a:r>
                      <a:endParaRPr lang="ru-RU" sz="2200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Задание</a:t>
                      </a:r>
                    </a:p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№ 5</a:t>
                      </a:r>
                      <a:endParaRPr lang="ru-RU" sz="2200" b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60007" dist="200025" dir="15000000" sy="30000" kx="-1800000" algn="bl" rotWithShape="0">
                            <a:prstClr val="black">
                              <a:alpha val="32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510295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kern="1200" spc="300" normalizeH="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Arial" charset="0"/>
                          <a:ea typeface="+mn-ea"/>
                          <a:cs typeface="+mn-cs"/>
                        </a:rPr>
                        <a:t>Э</a:t>
                      </a: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kern="1200" spc="300" normalizeH="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Arial" charset="0"/>
                          <a:ea typeface="+mn-ea"/>
                          <a:cs typeface="+mn-cs"/>
                        </a:rPr>
                        <a:t>Й</a:t>
                      </a: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800" b="1" i="0" u="none" strike="noStrike" kern="1200" spc="300" normalizeH="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Arial" charset="0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kern="1200" spc="300" normalizeH="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Arial" charset="0"/>
                          <a:ea typeface="+mn-ea"/>
                          <a:cs typeface="+mn-cs"/>
                        </a:rPr>
                        <a:t>Е</a:t>
                      </a:r>
                      <a:endParaRPr kumimoji="0" lang="ru-RU" sz="28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2800" b="1" i="0" u="none" strike="noStrike" kern="1200" spc="300" normalizeH="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Arial" charset="0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3203848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23928" y="260648"/>
            <a:ext cx="144016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Тест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608" y="764704"/>
            <a:ext cx="7128792" cy="1296144"/>
          </a:xfrm>
          <a:prstGeom prst="roundRect">
            <a:avLst>
              <a:gd name="adj" fmla="val 761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Если выписать по порядку буквы правильных ответов во всех трех тестах, то получаем следующее: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115616" y="3861048"/>
            <a:ext cx="7128792" cy="1296144"/>
          </a:xfrm>
          <a:prstGeom prst="roundRect">
            <a:avLst>
              <a:gd name="adj" fmla="val 761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Эйлер – выдающийся ученый 18 века. Сейчас мы посмотрим про него небольшой фильм.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619672" y="5301208"/>
            <a:ext cx="6120680" cy="576064"/>
          </a:xfrm>
          <a:prstGeom prst="roundRect">
            <a:avLst>
              <a:gd name="adj" fmla="val 7615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Ссылка на видео про Эйлера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8" grpId="0" animBg="1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116632"/>
            <a:ext cx="352839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Итоги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067944" y="5877272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841936"/>
            <a:ext cx="6912768" cy="341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№1.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Давайте ответим на следующие вопросы: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1. Что показывает знаменатель дроби?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2. Что показывает числитель дроби?</a:t>
            </a:r>
          </a:p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3. Какое основное свойство дроби?</a:t>
            </a:r>
          </a:p>
          <a:p>
            <a:pPr algn="just"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4. Как неправильную дробь обратить в смешанную дробь?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1720" y="116632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788024" y="6021288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841936"/>
            <a:ext cx="6912768" cy="2454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№1. Написать сочинение на тему «Обыкновенные дроби»; найти исторические справки по данной теме; составить задание для соседа по парте на различные действия с обыкновенными и смешанными дробями.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619672" y="3246075"/>
            <a:ext cx="7056784" cy="101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	№2. Решите задачу: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Сумма двух чисел равна 21.    одного числа и            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1808" y="3747566"/>
            <a:ext cx="152400" cy="617538"/>
          </a:xfrm>
          <a:prstGeom prst="rect">
            <a:avLst/>
          </a:prstGeom>
          <a:noFill/>
        </p:spPr>
      </p:pic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4251622"/>
            <a:ext cx="152400" cy="617538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1835696" y="4293096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  другого равны 10. Найдите эти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/>
      <p:bldP spid="35" grpId="0"/>
      <p:bldP spid="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09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4016" y="116632"/>
            <a:ext cx="8892480" cy="6641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Развитие культуры общения и культуры математической речи;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Развитие интереса к математике, к истории математики; 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Развитие памяти;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Развитие умения преодолевать трудности при решении математических задач;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Развитие умения искать ответы на возникшие вопросы.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620688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Развивающие цели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067944" y="580526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lass_5v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9512" y="188640"/>
            <a:ext cx="8856984" cy="6558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-27384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ru-RU" dirty="0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788024" y="6021288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195736" y="2494637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Спасибо за внимание!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7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96144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rgbClr val="FFFFC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Формирование навыков умственного труда – планирование своей работы, поиск    рациональных путей;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Отработать навыки самостоятельной   деятельности; 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Воспитание дружеских отношений в классе;</a:t>
            </a:r>
          </a:p>
          <a:p>
            <a:pPr marL="2171700" lvl="4" indent="-342900">
              <a:buFont typeface="Symbol"/>
              <a:buChar char="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Воспитание организованности,   сосредоточенности, внимательности.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620688"/>
            <a:ext cx="6408712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Воспитательные цели урока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067944" y="580526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123728" y="1556792"/>
            <a:ext cx="51845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23728" y="1052736"/>
            <a:ext cx="5480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Назовите лишнюю дробь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32656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55776" y="1772816"/>
            <a:ext cx="4248472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912382"/>
            <a:ext cx="3062246" cy="796538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132856"/>
            <a:ext cx="88828" cy="448816"/>
          </a:xfrm>
          <a:prstGeom prst="rect">
            <a:avLst/>
          </a:prstGeom>
          <a:noFill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916832"/>
            <a:ext cx="432047" cy="800412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012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123728" y="1556792"/>
            <a:ext cx="51845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23728" y="1052736"/>
            <a:ext cx="5480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Назовите лишнюю дробь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32656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55776" y="1772816"/>
            <a:ext cx="4248472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912382"/>
            <a:ext cx="3062246" cy="796538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132856"/>
            <a:ext cx="88828" cy="448816"/>
          </a:xfrm>
          <a:prstGeom prst="rect">
            <a:avLst/>
          </a:prstGeom>
          <a:noFill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916832"/>
            <a:ext cx="432047" cy="800412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012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267744" y="3501008"/>
            <a:ext cx="5400600" cy="0"/>
          </a:xfrm>
          <a:prstGeom prst="line">
            <a:avLst/>
          </a:prstGeom>
          <a:ln w="25400" cap="rnd">
            <a:bevel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67744" y="2988241"/>
            <a:ext cx="5485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Представьте числа в виде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915816" y="4005064"/>
            <a:ext cx="3816424" cy="0"/>
          </a:xfrm>
          <a:prstGeom prst="line">
            <a:avLst/>
          </a:prstGeom>
          <a:ln w="25400" cap="rnd">
            <a:bevel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43808" y="349229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неправильной дроби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55776" y="4293096"/>
            <a:ext cx="489654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509120"/>
            <a:ext cx="504056" cy="767597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04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  <p:bldP spid="28" grpId="0"/>
      <p:bldP spid="30" grpId="0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123728" y="1556792"/>
            <a:ext cx="51845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23728" y="1052736"/>
            <a:ext cx="5480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Назовите лишнюю дробь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32656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83768" y="1772816"/>
            <a:ext cx="345638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912382"/>
            <a:ext cx="3062246" cy="796538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916832"/>
            <a:ext cx="432047" cy="800412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012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267744" y="3501008"/>
            <a:ext cx="5400600" cy="0"/>
          </a:xfrm>
          <a:prstGeom prst="line">
            <a:avLst/>
          </a:prstGeom>
          <a:ln w="25400" cap="rnd">
            <a:bevel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67744" y="2988241"/>
            <a:ext cx="5485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Представьте числа в виде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915816" y="4005064"/>
            <a:ext cx="3816424" cy="0"/>
          </a:xfrm>
          <a:prstGeom prst="line">
            <a:avLst/>
          </a:prstGeom>
          <a:ln w="25400" cap="rnd">
            <a:bevel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43808" y="349229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неправильной дроби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55776" y="4293096"/>
            <a:ext cx="489654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509120"/>
            <a:ext cx="504056" cy="767597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509120"/>
            <a:ext cx="576064" cy="771160"/>
          </a:xfrm>
          <a:prstGeom prst="rect">
            <a:avLst/>
          </a:prstGeom>
          <a:noFill/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653136"/>
            <a:ext cx="88828" cy="448816"/>
          </a:xfrm>
          <a:prstGeom prst="rect">
            <a:avLst/>
          </a:prstGeom>
          <a:noFill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509120"/>
            <a:ext cx="504056" cy="767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123728" y="1556792"/>
            <a:ext cx="51845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23728" y="1052736"/>
            <a:ext cx="5480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Назовите лишнюю дробь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32656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83768" y="1772816"/>
            <a:ext cx="345638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912382"/>
            <a:ext cx="3062246" cy="796538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916832"/>
            <a:ext cx="432047" cy="800412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012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267744" y="3501008"/>
            <a:ext cx="5400600" cy="0"/>
          </a:xfrm>
          <a:prstGeom prst="line">
            <a:avLst/>
          </a:prstGeom>
          <a:ln w="25400" cap="rnd">
            <a:bevel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67744" y="2988241"/>
            <a:ext cx="5485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Представьте числа в виде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915816" y="4005064"/>
            <a:ext cx="3816424" cy="0"/>
          </a:xfrm>
          <a:prstGeom prst="line">
            <a:avLst/>
          </a:prstGeom>
          <a:ln w="25400" cap="rnd">
            <a:bevel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43808" y="349229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неправильной дроби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55776" y="4293096"/>
            <a:ext cx="489654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509120"/>
            <a:ext cx="504056" cy="767597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509120"/>
            <a:ext cx="576064" cy="771160"/>
          </a:xfrm>
          <a:prstGeom prst="rect">
            <a:avLst/>
          </a:prstGeom>
          <a:noFill/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653136"/>
            <a:ext cx="88828" cy="448816"/>
          </a:xfrm>
          <a:prstGeom prst="rect">
            <a:avLst/>
          </a:prstGeom>
          <a:noFill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509120"/>
            <a:ext cx="504056" cy="767597"/>
          </a:xfrm>
          <a:prstGeom prst="rect">
            <a:avLst/>
          </a:prstGeom>
          <a:noFill/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4504336"/>
            <a:ext cx="792088" cy="796872"/>
          </a:xfrm>
          <a:prstGeom prst="rect">
            <a:avLst/>
          </a:prstGeom>
          <a:noFill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653136"/>
            <a:ext cx="88828" cy="448816"/>
          </a:xfrm>
          <a:prstGeom prst="rect">
            <a:avLst/>
          </a:prstGeom>
          <a:noFill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4509120"/>
            <a:ext cx="504056" cy="767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123728" y="1556792"/>
            <a:ext cx="5184576" cy="0"/>
          </a:xfrm>
          <a:prstGeom prst="line">
            <a:avLst/>
          </a:prstGeom>
          <a:ln w="25400" cap="rnd">
            <a:bevel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23728" y="1052736"/>
            <a:ext cx="5480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Назовите лишнюю дробь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611560" y="6165304"/>
            <a:ext cx="2571768" cy="377710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 плану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32656"/>
            <a:ext cx="4320480" cy="377710"/>
          </a:xfrm>
          <a:prstGeom prst="roundRect">
            <a:avLst>
              <a:gd name="adj" fmla="val 29048"/>
            </a:avLst>
          </a:prstGeom>
          <a:solidFill>
            <a:schemeClr val="bg1">
              <a:lumMod val="85000"/>
              <a:alpha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Устные упражнения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83768" y="1772816"/>
            <a:ext cx="345638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912382"/>
            <a:ext cx="3062246" cy="796538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916832"/>
            <a:ext cx="432047" cy="800412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012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267744" y="3501008"/>
            <a:ext cx="5400600" cy="0"/>
          </a:xfrm>
          <a:prstGeom prst="line">
            <a:avLst/>
          </a:prstGeom>
          <a:ln w="25400" cap="rnd">
            <a:bevel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67744" y="2988241"/>
            <a:ext cx="5485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Представьте числа в виде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915816" y="4005064"/>
            <a:ext cx="3816424" cy="0"/>
          </a:xfrm>
          <a:prstGeom prst="line">
            <a:avLst/>
          </a:prstGeom>
          <a:ln w="25400" cap="rnd">
            <a:bevel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43808" y="349229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неправильной дроби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55776" y="4293096"/>
            <a:ext cx="4896544" cy="1152128"/>
          </a:xfrm>
          <a:prstGeom prst="roundRect">
            <a:avLst>
              <a:gd name="adj" fmla="val 29048"/>
            </a:avLst>
          </a:prstGeom>
          <a:solidFill>
            <a:srgbClr val="FFFFCC">
              <a:alpha val="80000"/>
            </a:srgb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509120"/>
            <a:ext cx="504056" cy="767597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509120"/>
            <a:ext cx="576064" cy="771160"/>
          </a:xfrm>
          <a:prstGeom prst="rect">
            <a:avLst/>
          </a:prstGeom>
          <a:noFill/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653136"/>
            <a:ext cx="88828" cy="448816"/>
          </a:xfrm>
          <a:prstGeom prst="rect">
            <a:avLst/>
          </a:prstGeom>
          <a:noFill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509120"/>
            <a:ext cx="504056" cy="767597"/>
          </a:xfrm>
          <a:prstGeom prst="rect">
            <a:avLst/>
          </a:prstGeom>
          <a:noFill/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4504336"/>
            <a:ext cx="792088" cy="796872"/>
          </a:xfrm>
          <a:prstGeom prst="rect">
            <a:avLst/>
          </a:prstGeom>
          <a:noFill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653136"/>
            <a:ext cx="88828" cy="448816"/>
          </a:xfrm>
          <a:prstGeom prst="rect">
            <a:avLst/>
          </a:prstGeom>
          <a:noFill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4509120"/>
            <a:ext cx="504056" cy="767597"/>
          </a:xfrm>
          <a:prstGeom prst="rect">
            <a:avLst/>
          </a:prstGeom>
          <a:noFill/>
        </p:spPr>
      </p:pic>
      <p:pic>
        <p:nvPicPr>
          <p:cNvPr id="38" name="Picture 11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4509120"/>
            <a:ext cx="792088" cy="771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3398</TotalTime>
  <Words>921</Words>
  <Application>Microsoft Office PowerPoint</Application>
  <PresentationFormat>Экран (4:3)</PresentationFormat>
  <Paragraphs>311</Paragraphs>
  <Slides>32</Slides>
  <Notes>20</Notes>
  <HiddenSlides>3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ВераВас</dc:creator>
  <cp:lastModifiedBy>re</cp:lastModifiedBy>
  <cp:revision>299</cp:revision>
  <dcterms:created xsi:type="dcterms:W3CDTF">2014-10-26T06:37:27Z</dcterms:created>
  <dcterms:modified xsi:type="dcterms:W3CDTF">2015-04-08T01:43:19Z</dcterms:modified>
</cp:coreProperties>
</file>