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8" r:id="rId62"/>
    <p:sldId id="319" r:id="rId63"/>
    <p:sldId id="320" r:id="rId64"/>
    <p:sldId id="317" r:id="rId65"/>
    <p:sldId id="321" r:id="rId66"/>
    <p:sldId id="322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95630-6E92-401A-AE61-C5D85E72721C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F8E9F-F51E-4A67-B35D-170FC69644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76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F8E9F-F51E-4A67-B35D-170FC696446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25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E3488A2-DC4C-4532-BB4F-B68D8FE9BABF}" type="datetimeFigureOut">
              <a:rPr lang="ru-RU" smtClean="0"/>
              <a:pPr/>
              <a:t>08.04.2015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8E60E5A-3D5A-485C-9393-7781E620C4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509120"/>
            <a:ext cx="6400800" cy="1752600"/>
          </a:xfrm>
        </p:spPr>
        <p:txBody>
          <a:bodyPr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УЧИТЕЛЬ МАТЕМАТИКИ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НОУ СОШ № 41 ОАО «РЖД» Г. ЛИСКИ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КАШЕНЦЕВА М. 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2664296"/>
          </a:xfrm>
          <a:ln w="57150">
            <a:solidFill>
              <a:schemeClr val="tx1"/>
            </a:solidFill>
          </a:ln>
        </p:spPr>
        <p:txBody>
          <a:bodyPr/>
          <a:lstStyle/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600" i="1" dirty="0" smtClean="0"/>
              <a:t>Квадратные уравнения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>ОБОБЩАЮЩИЙ УРОК</a:t>
            </a:r>
            <a:br>
              <a:rPr lang="ru-RU" i="1" dirty="0" smtClean="0"/>
            </a:br>
            <a:r>
              <a:rPr lang="ru-RU" i="1" dirty="0" smtClean="0"/>
              <a:t>ДИДАКТИЧЕСКАЯ ИГРА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403060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4 конкурс. </a:t>
            </a:r>
            <a:r>
              <a:rPr lang="ru-RU" sz="4000" b="1" dirty="0"/>
              <a:t>«Задачник»</a:t>
            </a:r>
            <a:endParaRPr lang="ru-RU" sz="36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709120"/>
              </a:xfrm>
              <a:blipFill>
                <a:blip r:embed="rId2"/>
                <a:tile tx="0" ty="0" sx="100000" sy="100000" flip="none" algn="tl"/>
              </a:blipFill>
            </p:spPr>
            <p:txBody>
              <a:bodyPr>
                <a:normAutofit fontScale="85000" lnSpcReduction="20000"/>
              </a:bodyPr>
              <a:lstStyle/>
              <a:p>
                <a:pPr marL="0" lvl="0" indent="0">
                  <a:buNone/>
                </a:pPr>
                <a:r>
                  <a:rPr lang="ru-RU" sz="2600" dirty="0" smtClean="0"/>
                  <a:t>Найдите катеты прямоугольного треугольника, площадь которого 33 см</a:t>
                </a:r>
                <a:r>
                  <a:rPr lang="ru-RU" sz="2600" baseline="30000" dirty="0"/>
                  <a:t>2</a:t>
                </a:r>
                <a:r>
                  <a:rPr lang="ru-RU" sz="2600" dirty="0"/>
                  <a:t>, и один из катетов на 5 см. больше другого</a:t>
                </a:r>
                <a:r>
                  <a:rPr lang="ru-RU" dirty="0"/>
                  <a:t>.</a:t>
                </a:r>
              </a:p>
              <a:p>
                <a:r>
                  <a:rPr lang="ru-RU" dirty="0" smtClean="0"/>
                  <a:t>РЕШЕНИЕ.</a:t>
                </a:r>
              </a:p>
              <a:p>
                <a:pPr marL="0" indent="0">
                  <a:buNone/>
                </a:pPr>
                <a:r>
                  <a:rPr lang="ru-RU" sz="2200" i="1" dirty="0" smtClean="0"/>
                  <a:t>Пусть х см – длина первого катета, тогда длина второго катета равна х </a:t>
                </a:r>
                <a:r>
                  <a:rPr lang="ru-RU" sz="2200" i="1" dirty="0"/>
                  <a:t>+</a:t>
                </a:r>
                <a:r>
                  <a:rPr lang="ru-RU" sz="2200" i="1" dirty="0" smtClean="0"/>
                  <a:t> </a:t>
                </a:r>
                <a:r>
                  <a:rPr lang="ru-RU" sz="2200" i="1" dirty="0"/>
                  <a:t>5</a:t>
                </a:r>
                <a:r>
                  <a:rPr lang="ru-RU" sz="2200" i="1" dirty="0" smtClean="0"/>
                  <a:t> см, х</a:t>
                </a:r>
                <a:r>
                  <a:rPr lang="ru-RU" sz="2200" i="1" dirty="0" smtClean="0">
                    <a:latin typeface="Times New Roman"/>
                    <a:cs typeface="Times New Roman"/>
                  </a:rPr>
                  <a:t>&gt;0.    </a:t>
                </a:r>
                <a:r>
                  <a:rPr lang="ru-RU" sz="2200" i="1" dirty="0" smtClean="0"/>
                  <a:t> </a:t>
                </a:r>
                <a:r>
                  <a:rPr lang="ru-RU" sz="2200" i="1" dirty="0"/>
                  <a:t>П</a:t>
                </a:r>
                <a:r>
                  <a:rPr lang="ru-RU" sz="2200" i="1" dirty="0" smtClean="0"/>
                  <a:t>лощадь равна 33 см</a:t>
                </a:r>
                <a:r>
                  <a:rPr lang="ru-RU" sz="2000" baseline="30000" dirty="0"/>
                  <a:t>2</a:t>
                </a:r>
                <a:r>
                  <a:rPr lang="ru-RU" sz="2200" i="1" dirty="0" smtClean="0"/>
                  <a:t>, составляем уравнение:</a:t>
                </a:r>
              </a:p>
              <a:p>
                <a:pPr marL="0" indent="0">
                  <a:buNone/>
                </a:pPr>
                <a:r>
                  <a:rPr lang="ru-RU" sz="2200" i="1" dirty="0" smtClean="0"/>
                  <a:t>0,5х (х + </a:t>
                </a:r>
                <a:r>
                  <a:rPr lang="ru-RU" sz="2200" i="1" dirty="0"/>
                  <a:t>5</a:t>
                </a:r>
                <a:r>
                  <a:rPr lang="ru-RU" sz="2200" i="1" dirty="0" smtClean="0"/>
                  <a:t>)= 33</a:t>
                </a:r>
              </a:p>
              <a:p>
                <a:pPr marL="0" indent="0">
                  <a:buNone/>
                </a:pPr>
                <a:r>
                  <a:rPr lang="ru-RU" sz="2200" i="1" dirty="0" smtClean="0"/>
                  <a:t>0,5</a:t>
                </a:r>
                <a:r>
                  <a:rPr lang="en-US" sz="2200" i="1" dirty="0" smtClean="0"/>
                  <a:t>x</a:t>
                </a:r>
                <a:r>
                  <a:rPr lang="ru-RU" sz="2200" i="1" baseline="30000" dirty="0" smtClean="0"/>
                  <a:t>2 </a:t>
                </a:r>
                <a:r>
                  <a:rPr lang="ru-RU" sz="2200" i="1" dirty="0" smtClean="0"/>
                  <a:t> + 2,5х – 33 = 0; </a:t>
                </a:r>
                <a:r>
                  <a:rPr lang="en-US" sz="2200" i="1" dirty="0"/>
                  <a:t>x</a:t>
                </a:r>
                <a:r>
                  <a:rPr lang="ru-RU" sz="2200" i="1" baseline="30000" dirty="0"/>
                  <a:t>2 </a:t>
                </a:r>
                <a:r>
                  <a:rPr lang="ru-RU" sz="2200" i="1" dirty="0"/>
                  <a:t> + </a:t>
                </a:r>
                <a:r>
                  <a:rPr lang="ru-RU" sz="2200" i="1" dirty="0" smtClean="0"/>
                  <a:t>5х </a:t>
                </a:r>
                <a:r>
                  <a:rPr lang="ru-RU" sz="2200" i="1" dirty="0"/>
                  <a:t>– </a:t>
                </a:r>
                <a:r>
                  <a:rPr lang="ru-RU" sz="2200" i="1" dirty="0" smtClean="0"/>
                  <a:t>66 </a:t>
                </a:r>
                <a:r>
                  <a:rPr lang="ru-RU" sz="2200" i="1" dirty="0"/>
                  <a:t>= 0</a:t>
                </a:r>
                <a:endParaRPr lang="ru-RU" sz="2200" i="1" dirty="0" smtClean="0"/>
              </a:p>
              <a:p>
                <a:pPr marL="0" indent="0">
                  <a:buNone/>
                </a:pPr>
                <a:r>
                  <a:rPr lang="ru-RU" sz="2200" i="1" dirty="0" smtClean="0">
                    <a:latin typeface="Times New Roman"/>
                    <a:cs typeface="Times New Roman"/>
                  </a:rPr>
                  <a:t>D= 25 + 4*66 = 25 + 264 = 289</a:t>
                </a:r>
              </a:p>
              <a:p>
                <a:pPr marL="0" indent="0">
                  <a:buNone/>
                </a:pPr>
                <a:r>
                  <a:rPr lang="en-US" sz="2200" i="1" dirty="0" smtClean="0"/>
                  <a:t>x</a:t>
                </a:r>
                <a:r>
                  <a:rPr lang="ru-RU" sz="2200" i="1" baseline="-25000" dirty="0" smtClean="0"/>
                  <a:t>1</a:t>
                </a:r>
                <a:r>
                  <a:rPr lang="ru-RU" sz="2200" i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−5−17</m:t>
                        </m:r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−22</m:t>
                        </m:r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b="0" i="1" smtClean="0">
                        <a:latin typeface="Cambria Math"/>
                      </a:rPr>
                      <m:t>=−11</m:t>
                    </m:r>
                  </m:oMath>
                </a14:m>
                <a:r>
                  <a:rPr lang="ru-RU" sz="2200" b="0" i="1" dirty="0" smtClean="0"/>
                  <a:t> – не является положительным числом</a:t>
                </a:r>
              </a:p>
              <a:p>
                <a:pPr marL="0" indent="0">
                  <a:buNone/>
                </a:pPr>
                <a:r>
                  <a:rPr lang="en-US" sz="2200" i="1" dirty="0" smtClean="0"/>
                  <a:t>x</a:t>
                </a:r>
                <a:r>
                  <a:rPr lang="ru-RU" sz="2200" i="1" baseline="-25000" dirty="0" smtClean="0"/>
                  <a:t>2</a:t>
                </a:r>
                <a:r>
                  <a:rPr lang="ru-RU" sz="2200" i="1" dirty="0" smtClean="0"/>
                  <a:t> </a:t>
                </a:r>
                <a:r>
                  <a:rPr lang="ru-RU" sz="22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−5+</m:t>
                        </m:r>
                        <m:r>
                          <a:rPr lang="ru-RU" sz="2200" i="1">
                            <a:latin typeface="Cambria Math"/>
                          </a:rPr>
                          <m:t>1</m:t>
                        </m:r>
                        <m:r>
                          <a:rPr lang="ru-RU" sz="22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12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200" i="1">
                        <a:latin typeface="Cambria Math"/>
                      </a:rPr>
                      <m:t>=</m:t>
                    </m:r>
                    <m:r>
                      <a:rPr lang="ru-RU" sz="2200" b="0" i="1" smtClean="0">
                        <a:latin typeface="Cambria Math"/>
                      </a:rPr>
                      <m:t>6</m:t>
                    </m:r>
                  </m:oMath>
                </a14:m>
                <a:endParaRPr lang="ru-RU" sz="2200" i="1" dirty="0" smtClean="0"/>
              </a:p>
              <a:p>
                <a:r>
                  <a:rPr lang="ru-RU" sz="2200" i="1" dirty="0" smtClean="0"/>
                  <a:t>Длина первого катета 6 см, длина второго катета 11 см.</a:t>
                </a:r>
                <a:endParaRPr lang="ru-RU" sz="2200" i="1" dirty="0"/>
              </a:p>
              <a:p>
                <a:endParaRPr lang="ru-RU" i="1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709120"/>
              </a:xfrm>
              <a:blipFill rotWithShape="1">
                <a:blip r:embed="rId3" cstate="email"/>
                <a:stretch>
                  <a:fillRect l="-923" t="-22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64597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5 конкурс</a:t>
            </a:r>
            <a:r>
              <a:rPr lang="ru-RU" sz="4400" b="1" dirty="0"/>
              <a:t>. «</a:t>
            </a:r>
            <a:r>
              <a:rPr lang="en-US" sz="4400" b="1" dirty="0"/>
              <a:t>SOS</a:t>
            </a:r>
            <a:r>
              <a:rPr lang="ru-RU" sz="4400" b="1" dirty="0"/>
              <a:t>»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</p:spPr>
            <p:txBody>
              <a:bodyPr>
                <a:normAutofit fontScale="55000" lnSpcReduction="20000"/>
              </a:bodyPr>
              <a:lstStyle/>
              <a:p>
                <a:pPr marL="987425" indent="-457200">
                  <a:buNone/>
                </a:pPr>
                <a:r>
                  <a:rPr lang="ru-RU" sz="4000" i="1" dirty="0" smtClean="0"/>
                  <a:t>РЕШЕНИЕ БИКВАДРАТНОГО УРАВНЕНИЯ</a:t>
                </a:r>
              </a:p>
              <a:p>
                <a:pPr marL="987425" indent="-87313">
                  <a:buNone/>
                </a:pPr>
                <a:r>
                  <a:rPr lang="ru-RU" sz="4000" i="1" dirty="0" smtClean="0"/>
                  <a:t> х</a:t>
                </a:r>
                <a:r>
                  <a:rPr lang="ru-RU" sz="4000" i="1" baseline="30000" dirty="0" smtClean="0"/>
                  <a:t>4</a:t>
                </a:r>
                <a:r>
                  <a:rPr lang="ru-RU" sz="4000" i="1" dirty="0" smtClean="0"/>
                  <a:t>-13х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+36=0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О</a:t>
                </a:r>
                <a:r>
                  <a:rPr lang="ru-RU" sz="4000" dirty="0" smtClean="0"/>
                  <a:t>бозначим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=у</a:t>
                </a:r>
                <a:r>
                  <a:rPr lang="ru-RU" sz="4000" dirty="0"/>
                  <a:t>, тогда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4</a:t>
                </a:r>
                <a:r>
                  <a:rPr lang="ru-RU" sz="4000" i="1" dirty="0"/>
                  <a:t>=(</a:t>
                </a:r>
                <a:r>
                  <a:rPr lang="ru-RU" sz="4000" i="1" dirty="0" smtClean="0"/>
                  <a:t>х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)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=у</a:t>
                </a:r>
                <a:r>
                  <a:rPr lang="ru-RU" sz="4000" i="1" baseline="30000" dirty="0" smtClean="0"/>
                  <a:t>2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П</a:t>
                </a:r>
                <a:r>
                  <a:rPr lang="ru-RU" sz="4000" dirty="0" smtClean="0"/>
                  <a:t>олучаем </a:t>
                </a:r>
                <a:r>
                  <a:rPr lang="ru-RU" sz="4000" dirty="0"/>
                  <a:t>квадратное уравнение:  </a:t>
                </a:r>
                <a:endParaRPr lang="ru-RU" sz="4000" dirty="0" smtClean="0"/>
              </a:p>
              <a:p>
                <a:pPr marL="987425" indent="-87313">
                  <a:buNone/>
                </a:pPr>
                <a:r>
                  <a:rPr lang="ru-RU" sz="4000" i="1" dirty="0" smtClean="0"/>
                  <a:t> у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-13у+36=0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 smtClean="0"/>
                  <a:t> </a:t>
                </a:r>
                <a:r>
                  <a:rPr lang="en-US" sz="4000" i="1" dirty="0"/>
                  <a:t>D</a:t>
                </a:r>
                <a:r>
                  <a:rPr lang="ru-RU" sz="4000" i="1" dirty="0"/>
                  <a:t>=</a:t>
                </a:r>
                <a:r>
                  <a:rPr lang="en-US" sz="4000" i="1" dirty="0"/>
                  <a:t>b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-4</a:t>
                </a:r>
                <a:r>
                  <a:rPr lang="en-US" sz="4000" i="1" dirty="0"/>
                  <a:t>ac</a:t>
                </a:r>
                <a:r>
                  <a:rPr lang="ru-RU" sz="4000" dirty="0"/>
                  <a:t>=13</a:t>
                </a:r>
                <a:r>
                  <a:rPr lang="ru-RU" sz="4000" baseline="30000" dirty="0"/>
                  <a:t>2</a:t>
                </a:r>
                <a:r>
                  <a:rPr lang="ru-RU" sz="4000" dirty="0"/>
                  <a:t>-4*1*36=169-144=25;</a:t>
                </a:r>
              </a:p>
              <a:p>
                <a:pPr marL="987425" indent="-87313">
                  <a:buNone/>
                </a:pPr>
                <a:r>
                  <a:rPr lang="ru-RU" sz="4000" dirty="0"/>
                  <a:t> </a:t>
                </a:r>
                <a:r>
                  <a:rPr lang="ru-RU" sz="4000" i="1" dirty="0" smtClean="0"/>
                  <a:t>у</a:t>
                </a:r>
                <a:r>
                  <a:rPr lang="ru-RU" sz="4000" i="1" baseline="-25000" dirty="0" smtClean="0"/>
                  <a:t>1</a:t>
                </a:r>
                <a:r>
                  <a:rPr lang="ru-RU" sz="4000" i="1" dirty="0" smtClean="0"/>
                  <a:t> </a:t>
                </a:r>
                <a:r>
                  <a:rPr lang="ru-RU" sz="4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13</m:t>
                        </m:r>
                        <m:r>
                          <a:rPr lang="ru-RU" sz="4000" i="1">
                            <a:latin typeface="Cambria Math"/>
                          </a:rPr>
                          <m:t>−</m:t>
                        </m:r>
                        <m:r>
                          <a:rPr lang="ru-RU" sz="40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r>
                      <a:rPr lang="ru-RU" sz="4000" b="0" i="1" smtClean="0">
                        <a:latin typeface="Cambria Math"/>
                      </a:rPr>
                      <m:t>4,</m:t>
                    </m:r>
                  </m:oMath>
                </a14:m>
                <a:r>
                  <a:rPr lang="ru-RU" sz="4000" i="1" dirty="0"/>
                  <a:t> у</a:t>
                </a:r>
                <a:r>
                  <a:rPr lang="ru-RU" sz="4000" i="1" baseline="-25000" dirty="0" smtClean="0"/>
                  <a:t>2</a:t>
                </a:r>
                <a:r>
                  <a:rPr lang="ru-RU" sz="4000" i="1" dirty="0" smtClean="0"/>
                  <a:t> </a:t>
                </a:r>
                <a:r>
                  <a:rPr lang="ru-RU" sz="4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13</m:t>
                        </m:r>
                        <m:r>
                          <a:rPr lang="ru-RU" sz="4000" i="1">
                            <a:latin typeface="Cambria Math"/>
                          </a:rPr>
                          <m:t>+</m:t>
                        </m:r>
                        <m:r>
                          <a:rPr lang="ru-RU" sz="40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18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r>
                      <a:rPr lang="ru-RU" sz="4000" b="0" i="1" smtClean="0">
                        <a:latin typeface="Cambria Math"/>
                      </a:rPr>
                      <m:t>9</m:t>
                    </m:r>
                  </m:oMath>
                </a14:m>
                <a:endParaRPr lang="ru-RU" sz="4000" b="0" i="1" dirty="0" smtClean="0"/>
              </a:p>
              <a:p>
                <a:pPr marL="987425" indent="-87313">
                  <a:buNone/>
                </a:pPr>
                <a:r>
                  <a:rPr lang="ru-RU" sz="4000" i="1" dirty="0" smtClean="0"/>
                  <a:t> х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= 4, х = </a:t>
                </a:r>
                <a14:m>
                  <m:oMath xmlns:m="http://schemas.openxmlformats.org/officeDocument/2006/math">
                    <m:r>
                      <a:rPr lang="ru-RU" sz="4000" i="1" smtClean="0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ru-RU" sz="4000" i="1" dirty="0" smtClean="0"/>
                  <a:t> 2;</a:t>
                </a:r>
              </a:p>
              <a:p>
                <a:pPr marL="987425" indent="-87313">
                  <a:buNone/>
                </a:pPr>
                <a:r>
                  <a:rPr lang="ru-RU" sz="4000" i="1" dirty="0" smtClean="0"/>
                  <a:t>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= </a:t>
                </a:r>
                <a:r>
                  <a:rPr lang="ru-RU" sz="4000" i="1" dirty="0" smtClean="0"/>
                  <a:t>9, </a:t>
                </a:r>
                <a:r>
                  <a:rPr lang="ru-RU" sz="4000" i="1" dirty="0"/>
                  <a:t>х = </a:t>
                </a:r>
                <a14:m>
                  <m:oMath xmlns:m="http://schemas.openxmlformats.org/officeDocument/2006/math">
                    <m:r>
                      <a:rPr lang="ru-RU" sz="4000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ru-RU" sz="4000" i="1" dirty="0"/>
                  <a:t> </a:t>
                </a:r>
                <a:r>
                  <a:rPr lang="ru-RU" sz="4000" i="1" dirty="0" smtClean="0"/>
                  <a:t>3</a:t>
                </a:r>
                <a:r>
                  <a:rPr lang="ru-RU" sz="4000" dirty="0" smtClean="0"/>
                  <a:t>                            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 </a:t>
                </a:r>
                <a:r>
                  <a:rPr lang="ru-RU" sz="4000" dirty="0" smtClean="0"/>
                  <a:t>Ответ</a:t>
                </a:r>
                <a:r>
                  <a:rPr lang="ru-RU" sz="4000" dirty="0"/>
                  <a:t>: -3;-2;2;3.</a:t>
                </a:r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  <a:blipFill rotWithShape="1">
                <a:blip r:embed="rId2" cstate="email"/>
                <a:stretch>
                  <a:fillRect t="-23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88355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5 конкурс</a:t>
            </a:r>
            <a:r>
              <a:rPr lang="ru-RU" sz="4400" b="1" dirty="0"/>
              <a:t>. «</a:t>
            </a:r>
            <a:r>
              <a:rPr lang="en-US" sz="4400" b="1" dirty="0"/>
              <a:t>SOS</a:t>
            </a:r>
            <a:r>
              <a:rPr lang="ru-RU" sz="4400" b="1" dirty="0"/>
              <a:t>»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</p:spPr>
            <p:txBody>
              <a:bodyPr>
                <a:normAutofit fontScale="62500" lnSpcReduction="20000"/>
              </a:bodyPr>
              <a:lstStyle/>
              <a:p>
                <a:pPr marL="987425" indent="-87313">
                  <a:buNone/>
                </a:pPr>
                <a:r>
                  <a:rPr lang="ru-RU" sz="4000" dirty="0" smtClean="0"/>
                  <a:t>Решите уравнение:      </a:t>
                </a:r>
                <a:r>
                  <a:rPr lang="ru-RU" sz="5100" i="1" dirty="0" smtClean="0"/>
                  <a:t>х</a:t>
                </a:r>
                <a:r>
                  <a:rPr lang="ru-RU" sz="5100" i="1" baseline="30000" dirty="0" smtClean="0"/>
                  <a:t>4</a:t>
                </a:r>
                <a:r>
                  <a:rPr lang="ru-RU" sz="5100" i="1" dirty="0" smtClean="0"/>
                  <a:t>-5х</a:t>
                </a:r>
                <a:r>
                  <a:rPr lang="ru-RU" sz="5100" i="1" baseline="30000" dirty="0" smtClean="0"/>
                  <a:t>2</a:t>
                </a:r>
                <a:r>
                  <a:rPr lang="ru-RU" sz="5100" i="1" dirty="0" smtClean="0"/>
                  <a:t>+4=0</a:t>
                </a:r>
                <a:endParaRPr lang="ru-RU" sz="7700" i="1" dirty="0" smtClean="0"/>
              </a:p>
              <a:p>
                <a:pPr marL="987425" indent="-87313">
                  <a:buNone/>
                </a:pPr>
                <a:r>
                  <a:rPr lang="ru-RU" sz="4000" dirty="0" smtClean="0"/>
                  <a:t>Обозначим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=у</a:t>
                </a:r>
                <a:r>
                  <a:rPr lang="ru-RU" sz="4000" dirty="0"/>
                  <a:t>, тогда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4</a:t>
                </a:r>
                <a:r>
                  <a:rPr lang="ru-RU" sz="4000" i="1" dirty="0"/>
                  <a:t>=(</a:t>
                </a:r>
                <a:r>
                  <a:rPr lang="ru-RU" sz="4000" i="1" dirty="0" smtClean="0"/>
                  <a:t>х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)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=у</a:t>
                </a:r>
                <a:r>
                  <a:rPr lang="ru-RU" sz="4000" i="1" baseline="30000" dirty="0" smtClean="0"/>
                  <a:t>2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П</a:t>
                </a:r>
                <a:r>
                  <a:rPr lang="ru-RU" sz="4000" dirty="0" smtClean="0"/>
                  <a:t>олучаем </a:t>
                </a:r>
                <a:r>
                  <a:rPr lang="ru-RU" sz="4000" dirty="0"/>
                  <a:t>квадратное уравнение:  </a:t>
                </a:r>
                <a:endParaRPr lang="ru-RU" sz="4000" dirty="0" smtClean="0"/>
              </a:p>
              <a:p>
                <a:pPr marL="987425" indent="-87313">
                  <a:buNone/>
                </a:pPr>
                <a:r>
                  <a:rPr lang="ru-RU" sz="4000" i="1" dirty="0" smtClean="0"/>
                  <a:t> у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-5у+4=0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 smtClean="0"/>
                  <a:t> </a:t>
                </a:r>
                <a:r>
                  <a:rPr lang="en-US" sz="4000" i="1" dirty="0"/>
                  <a:t>D</a:t>
                </a:r>
                <a:r>
                  <a:rPr lang="ru-RU" sz="4000" i="1" dirty="0"/>
                  <a:t>=</a:t>
                </a:r>
                <a:r>
                  <a:rPr lang="en-US" sz="4000" i="1" dirty="0"/>
                  <a:t>b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-4</a:t>
                </a:r>
                <a:r>
                  <a:rPr lang="en-US" sz="4000" i="1" dirty="0"/>
                  <a:t>ac</a:t>
                </a:r>
                <a:r>
                  <a:rPr lang="ru-RU" sz="4000" dirty="0" smtClean="0"/>
                  <a:t>=5</a:t>
                </a:r>
                <a:r>
                  <a:rPr lang="ru-RU" sz="4000" baseline="30000" dirty="0" smtClean="0"/>
                  <a:t>2</a:t>
                </a:r>
                <a:r>
                  <a:rPr lang="ru-RU" sz="4000" dirty="0" smtClean="0"/>
                  <a:t>-4*1*4=25-16=9;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 </a:t>
                </a:r>
                <a:r>
                  <a:rPr lang="ru-RU" sz="4000" i="1" dirty="0" smtClean="0"/>
                  <a:t>у</a:t>
                </a:r>
                <a:r>
                  <a:rPr lang="ru-RU" sz="4000" i="1" baseline="-25000" dirty="0" smtClean="0"/>
                  <a:t>1</a:t>
                </a:r>
                <a:r>
                  <a:rPr lang="ru-RU" sz="4000" i="1" dirty="0" smtClean="0"/>
                  <a:t> </a:t>
                </a:r>
                <a:r>
                  <a:rPr lang="ru-RU" sz="4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5</m:t>
                        </m:r>
                        <m:r>
                          <a:rPr lang="ru-RU" sz="4000" i="1">
                            <a:latin typeface="Cambria Math"/>
                          </a:rPr>
                          <m:t>−</m:t>
                        </m:r>
                        <m:r>
                          <a:rPr lang="ru-RU" sz="4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r>
                      <a:rPr lang="ru-RU" sz="4000" b="0" i="1" smtClean="0">
                        <a:latin typeface="Cambria Math"/>
                      </a:rPr>
                      <m:t>1,</m:t>
                    </m:r>
                  </m:oMath>
                </a14:m>
                <a:r>
                  <a:rPr lang="ru-RU" sz="4000" i="1" dirty="0"/>
                  <a:t> у</a:t>
                </a:r>
                <a:r>
                  <a:rPr lang="ru-RU" sz="4000" i="1" baseline="-25000" dirty="0" smtClean="0"/>
                  <a:t>2</a:t>
                </a:r>
                <a:r>
                  <a:rPr lang="ru-RU" sz="4000" i="1" dirty="0" smtClean="0"/>
                  <a:t> </a:t>
                </a:r>
                <a:r>
                  <a:rPr lang="ru-RU" sz="4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5</m:t>
                        </m:r>
                        <m:r>
                          <a:rPr lang="ru-RU" sz="4000" i="1">
                            <a:latin typeface="Cambria Math"/>
                          </a:rPr>
                          <m:t>+</m:t>
                        </m:r>
                        <m:r>
                          <a:rPr lang="ru-RU" sz="4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ru-RU" sz="4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4000" i="1">
                        <a:latin typeface="Cambria Math"/>
                      </a:rPr>
                      <m:t>=</m:t>
                    </m:r>
                  </m:oMath>
                </a14:m>
                <a:r>
                  <a:rPr lang="ru-RU" sz="4000" b="0" i="1" dirty="0" smtClean="0"/>
                  <a:t>4</a:t>
                </a:r>
              </a:p>
              <a:p>
                <a:pPr marL="987425" indent="-87313">
                  <a:buNone/>
                </a:pPr>
                <a:r>
                  <a:rPr lang="ru-RU" sz="4000" i="1" dirty="0" smtClean="0"/>
                  <a:t> х</a:t>
                </a:r>
                <a:r>
                  <a:rPr lang="ru-RU" sz="4000" i="1" baseline="30000" dirty="0" smtClean="0"/>
                  <a:t>2</a:t>
                </a:r>
                <a:r>
                  <a:rPr lang="ru-RU" sz="4000" i="1" dirty="0" smtClean="0"/>
                  <a:t>= 4, х = </a:t>
                </a:r>
                <a14:m>
                  <m:oMath xmlns:m="http://schemas.openxmlformats.org/officeDocument/2006/math">
                    <m:r>
                      <a:rPr lang="ru-RU" sz="4000" i="1" smtClean="0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ru-RU" sz="4000" i="1" dirty="0" smtClean="0"/>
                  <a:t> 2;</a:t>
                </a:r>
              </a:p>
              <a:p>
                <a:pPr marL="987425" indent="-87313">
                  <a:buNone/>
                </a:pPr>
                <a:r>
                  <a:rPr lang="ru-RU" sz="4000" i="1" dirty="0" smtClean="0"/>
                  <a:t> </a:t>
                </a:r>
                <a:r>
                  <a:rPr lang="ru-RU" sz="4000" i="1" dirty="0"/>
                  <a:t>х</a:t>
                </a:r>
                <a:r>
                  <a:rPr lang="ru-RU" sz="4000" i="1" baseline="30000" dirty="0"/>
                  <a:t>2</a:t>
                </a:r>
                <a:r>
                  <a:rPr lang="ru-RU" sz="4000" i="1" dirty="0"/>
                  <a:t>= </a:t>
                </a:r>
                <a:r>
                  <a:rPr lang="ru-RU" sz="4000" i="1" dirty="0" smtClean="0"/>
                  <a:t>1, </a:t>
                </a:r>
                <a:r>
                  <a:rPr lang="ru-RU" sz="4000" i="1" dirty="0"/>
                  <a:t>х = </a:t>
                </a:r>
                <a14:m>
                  <m:oMath xmlns:m="http://schemas.openxmlformats.org/officeDocument/2006/math">
                    <m:r>
                      <a:rPr lang="ru-RU" sz="4000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ru-RU" sz="4000" i="1" dirty="0"/>
                  <a:t> </a:t>
                </a:r>
                <a:r>
                  <a:rPr lang="ru-RU" sz="4000" i="1" dirty="0" smtClean="0"/>
                  <a:t>1</a:t>
                </a:r>
                <a:r>
                  <a:rPr lang="ru-RU" sz="4000" dirty="0" smtClean="0"/>
                  <a:t>                            </a:t>
                </a:r>
                <a:endParaRPr lang="ru-RU" sz="4000" dirty="0"/>
              </a:p>
              <a:p>
                <a:pPr marL="987425" indent="-87313">
                  <a:buNone/>
                </a:pPr>
                <a:r>
                  <a:rPr lang="ru-RU" sz="4000" dirty="0"/>
                  <a:t> </a:t>
                </a:r>
                <a:r>
                  <a:rPr lang="ru-RU" sz="4000" dirty="0" smtClean="0"/>
                  <a:t>Ответ</a:t>
                </a:r>
                <a:r>
                  <a:rPr lang="ru-RU" sz="4000" dirty="0"/>
                  <a:t>: </a:t>
                </a:r>
                <a:r>
                  <a:rPr lang="ru-RU" sz="4000" dirty="0" smtClean="0"/>
                  <a:t>-2;-1;1;2.</a:t>
                </a:r>
                <a:endParaRPr lang="ru-RU" sz="4000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  <a:blipFill rotWithShape="1">
                <a:blip r:embed="rId3" cstate="email"/>
                <a:stretch>
                  <a:fillRect t="-4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4890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bg1"/>
                </a:solidFill>
              </a:rPr>
              <a:t>6 конкурс. </a:t>
            </a:r>
            <a:r>
              <a:rPr lang="ru-RU" sz="3200" b="1" dirty="0">
                <a:solidFill>
                  <a:schemeClr val="bg1"/>
                </a:solidFill>
              </a:rPr>
              <a:t>«Чёрный ящик»</a:t>
            </a:r>
          </a:p>
        </p:txBody>
      </p:sp>
      <p:sp>
        <p:nvSpPr>
          <p:cNvPr id="15" name="Куб 14"/>
          <p:cNvSpPr/>
          <p:nvPr/>
        </p:nvSpPr>
        <p:spPr>
          <a:xfrm>
            <a:off x="2267744" y="2132856"/>
            <a:ext cx="4392488" cy="3168352"/>
          </a:xfrm>
          <a:prstGeom prst="cub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11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6 конкурс. </a:t>
            </a:r>
            <a:r>
              <a:rPr lang="ru-RU" sz="3200" b="1" dirty="0"/>
              <a:t>«Чёрный ящик»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925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Уравнение 1-й команды</a:t>
            </a:r>
            <a:r>
              <a:rPr lang="ru-RU" sz="2400" dirty="0" smtClean="0"/>
              <a:t>:</a:t>
            </a:r>
          </a:p>
          <a:p>
            <a:pPr marL="0" indent="0">
              <a:buNone/>
            </a:pPr>
            <a:r>
              <a:rPr lang="ru-RU" sz="2400" dirty="0" smtClean="0"/>
              <a:t>     </a:t>
            </a: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Уравнение </a:t>
            </a:r>
            <a:r>
              <a:rPr lang="ru-RU" sz="2400" dirty="0"/>
              <a:t>2-й команды:  </a:t>
            </a:r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Уравнение </a:t>
            </a:r>
            <a:r>
              <a:rPr lang="ru-RU" sz="2400" dirty="0"/>
              <a:t>3-й команды:    </a:t>
            </a:r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33566549"/>
              </p:ext>
            </p:extLst>
          </p:nvPr>
        </p:nvGraphicFramePr>
        <p:xfrm>
          <a:off x="971600" y="2204864"/>
          <a:ext cx="6480720" cy="720080"/>
        </p:xfrm>
        <a:graphic>
          <a:graphicData uri="http://schemas.openxmlformats.org/presentationml/2006/ole">
            <p:oleObj spid="_x0000_s3126" name="Формула" r:id="rId3" imgW="2349360" imgH="266400" progId="Equation.3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75001942"/>
              </p:ext>
            </p:extLst>
          </p:nvPr>
        </p:nvGraphicFramePr>
        <p:xfrm>
          <a:off x="971600" y="3789040"/>
          <a:ext cx="6480720" cy="720080"/>
        </p:xfrm>
        <a:graphic>
          <a:graphicData uri="http://schemas.openxmlformats.org/presentationml/2006/ole">
            <p:oleObj spid="_x0000_s3127" name="Формула" r:id="rId4" imgW="2184120" imgH="266400" progId="Equation.3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3620047"/>
              </p:ext>
            </p:extLst>
          </p:nvPr>
        </p:nvGraphicFramePr>
        <p:xfrm>
          <a:off x="971600" y="5373216"/>
          <a:ext cx="6480720" cy="764579"/>
        </p:xfrm>
        <a:graphic>
          <a:graphicData uri="http://schemas.openxmlformats.org/presentationml/2006/ole">
            <p:oleObj spid="_x0000_s3128" name="Формула" r:id="rId5" imgW="2260440" imgH="2664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4921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/>
              <a:t>7 конкурс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dirty="0"/>
              <a:t>«Письмо из прошлого»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8531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Решите задачу.</a:t>
            </a:r>
          </a:p>
          <a:p>
            <a:pPr marL="0" indent="2419350">
              <a:buNone/>
            </a:pPr>
            <a:r>
              <a:rPr lang="ru-RU" sz="2400" dirty="0"/>
              <a:t>Обезьянок резвых стая,</a:t>
            </a:r>
          </a:p>
          <a:p>
            <a:pPr marL="0" indent="2419350">
              <a:buNone/>
            </a:pPr>
            <a:r>
              <a:rPr lang="ru-RU" sz="2400" dirty="0"/>
              <a:t>Всласть поевши, развлекалась.</a:t>
            </a:r>
          </a:p>
          <a:p>
            <a:pPr marL="0" indent="2419350">
              <a:buNone/>
            </a:pPr>
            <a:r>
              <a:rPr lang="ru-RU" sz="2400" dirty="0"/>
              <a:t>Их в квадрате часть восьмая </a:t>
            </a:r>
          </a:p>
          <a:p>
            <a:pPr marL="0" indent="2419350">
              <a:buNone/>
            </a:pPr>
            <a:r>
              <a:rPr lang="ru-RU" sz="2400" dirty="0"/>
              <a:t>На поляне забавлялась.</a:t>
            </a:r>
          </a:p>
          <a:p>
            <a:pPr marL="0" indent="2419350">
              <a:buNone/>
            </a:pPr>
            <a:r>
              <a:rPr lang="ru-RU" sz="2400" dirty="0"/>
              <a:t>А двенадцать по лианам</a:t>
            </a:r>
          </a:p>
          <a:p>
            <a:pPr marL="0" indent="2419350">
              <a:buNone/>
            </a:pPr>
            <a:r>
              <a:rPr lang="ru-RU" sz="2400" dirty="0"/>
              <a:t>Стали прыгать, повисая.</a:t>
            </a:r>
          </a:p>
          <a:p>
            <a:pPr marL="0" indent="2419350">
              <a:buNone/>
            </a:pPr>
            <a:r>
              <a:rPr lang="ru-RU" sz="2400" dirty="0"/>
              <a:t>Сколько ж было обезьянок,</a:t>
            </a:r>
          </a:p>
          <a:p>
            <a:pPr marL="0" indent="2419350">
              <a:buNone/>
            </a:pPr>
            <a:r>
              <a:rPr lang="ru-RU" sz="2400" dirty="0"/>
              <a:t>Вы скажите, в этой стае?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7932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28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8073" y="45933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209265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xmlns="" val="120076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291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11897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291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262380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ЭТАПЫ ИГРЫ</a:t>
            </a:r>
            <a:endParaRPr lang="ru-RU" sz="4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462782"/>
              </p:ext>
            </p:extLst>
          </p:nvPr>
        </p:nvGraphicFramePr>
        <p:xfrm>
          <a:off x="611560" y="1916832"/>
          <a:ext cx="8064897" cy="403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055"/>
                <a:gridCol w="3943550"/>
                <a:gridCol w="1061725"/>
                <a:gridCol w="1061725"/>
                <a:gridCol w="996842"/>
              </a:tblGrid>
              <a:tr h="8961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Название конкурса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Ком. 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Ком. 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Ком. 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Вспомни!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Тест – прогноз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Выдумай!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Задачник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SOS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6.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Чёрный ящик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7.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Письмо из прошлого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5697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291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10009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6739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285875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291" y="548680"/>
            <a:ext cx="2977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</p:txBody>
      </p:sp>
    </p:spTree>
    <p:extLst>
      <p:ext uri="{BB962C8B-B14F-4D97-AF65-F5344CB8AC3E}">
        <p14:creationId xmlns:p14="http://schemas.microsoft.com/office/powerpoint/2010/main" xmlns="" val="23453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</p:txBody>
      </p:sp>
    </p:spTree>
    <p:extLst>
      <p:ext uri="{BB962C8B-B14F-4D97-AF65-F5344CB8AC3E}">
        <p14:creationId xmlns:p14="http://schemas.microsoft.com/office/powerpoint/2010/main" xmlns="" val="14386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</p:txBody>
      </p:sp>
    </p:spTree>
    <p:extLst>
      <p:ext uri="{BB962C8B-B14F-4D97-AF65-F5344CB8AC3E}">
        <p14:creationId xmlns:p14="http://schemas.microsoft.com/office/powerpoint/2010/main" xmlns="" val="16629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</p:txBody>
      </p:sp>
    </p:spTree>
    <p:extLst>
      <p:ext uri="{BB962C8B-B14F-4D97-AF65-F5344CB8AC3E}">
        <p14:creationId xmlns:p14="http://schemas.microsoft.com/office/powerpoint/2010/main" xmlns="" val="59838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</p:txBody>
      </p:sp>
    </p:spTree>
    <p:extLst>
      <p:ext uri="{BB962C8B-B14F-4D97-AF65-F5344CB8AC3E}">
        <p14:creationId xmlns:p14="http://schemas.microsoft.com/office/powerpoint/2010/main" xmlns="" val="379180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</p:txBody>
      </p:sp>
    </p:spTree>
    <p:extLst>
      <p:ext uri="{BB962C8B-B14F-4D97-AF65-F5344CB8AC3E}">
        <p14:creationId xmlns:p14="http://schemas.microsoft.com/office/powerpoint/2010/main" xmlns="" val="129964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6206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</p:txBody>
      </p:sp>
    </p:spTree>
    <p:extLst>
      <p:ext uri="{BB962C8B-B14F-4D97-AF65-F5344CB8AC3E}">
        <p14:creationId xmlns:p14="http://schemas.microsoft.com/office/powerpoint/2010/main" xmlns="" val="125626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7625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</p:txBody>
      </p:sp>
    </p:spTree>
    <p:extLst>
      <p:ext uri="{BB962C8B-B14F-4D97-AF65-F5344CB8AC3E}">
        <p14:creationId xmlns:p14="http://schemas.microsoft.com/office/powerpoint/2010/main" xmlns="" val="348921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/>
              <a:t>1 конкурс. </a:t>
            </a:r>
            <a:r>
              <a:rPr lang="ru-RU" sz="4000" b="1" dirty="0"/>
              <a:t>«Вспомни!»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ЗАПОЛНИ ТАБЛИЦУ: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6030152"/>
              </p:ext>
            </p:extLst>
          </p:nvPr>
        </p:nvGraphicFramePr>
        <p:xfrm>
          <a:off x="899592" y="2132856"/>
          <a:ext cx="7344817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2338"/>
                <a:gridCol w="690663"/>
                <a:gridCol w="644619"/>
                <a:gridCol w="734405"/>
                <a:gridCol w="734405"/>
                <a:gridCol w="734405"/>
                <a:gridCol w="734405"/>
                <a:gridCol w="734405"/>
                <a:gridCol w="735172"/>
              </a:tblGrid>
              <a:tr h="9181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уравнение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*x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050" b="1" i="1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+4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-9=0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+5=0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-10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+21=0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-2=0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8431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</p:txBody>
      </p:sp>
    </p:spTree>
    <p:extLst>
      <p:ext uri="{BB962C8B-B14F-4D97-AF65-F5344CB8AC3E}">
        <p14:creationId xmlns:p14="http://schemas.microsoft.com/office/powerpoint/2010/main" xmlns="" val="382851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</p:txBody>
      </p:sp>
    </p:spTree>
    <p:extLst>
      <p:ext uri="{BB962C8B-B14F-4D97-AF65-F5344CB8AC3E}">
        <p14:creationId xmlns:p14="http://schemas.microsoft.com/office/powerpoint/2010/main" xmlns="" val="64220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478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1018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576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698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</p:txBody>
      </p:sp>
    </p:spTree>
    <p:extLst>
      <p:ext uri="{BB962C8B-B14F-4D97-AF65-F5344CB8AC3E}">
        <p14:creationId xmlns:p14="http://schemas.microsoft.com/office/powerpoint/2010/main" xmlns="" val="18696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</p:txBody>
      </p:sp>
    </p:spTree>
    <p:extLst>
      <p:ext uri="{BB962C8B-B14F-4D97-AF65-F5344CB8AC3E}">
        <p14:creationId xmlns:p14="http://schemas.microsoft.com/office/powerpoint/2010/main" xmlns="" val="188835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</p:txBody>
      </p:sp>
    </p:spTree>
    <p:extLst>
      <p:ext uri="{BB962C8B-B14F-4D97-AF65-F5344CB8AC3E}">
        <p14:creationId xmlns:p14="http://schemas.microsoft.com/office/powerpoint/2010/main" xmlns="" val="110100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</p:txBody>
      </p:sp>
    </p:spTree>
    <p:extLst>
      <p:ext uri="{BB962C8B-B14F-4D97-AF65-F5344CB8AC3E}">
        <p14:creationId xmlns:p14="http://schemas.microsoft.com/office/powerpoint/2010/main" xmlns="" val="120002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/>
              <a:t>1 конкурс. </a:t>
            </a:r>
            <a:r>
              <a:rPr lang="ru-RU" sz="4000" b="1" dirty="0"/>
              <a:t>«Вспомни!»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ЗАПОЛНИ ТАБЛИЦУ: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7348372"/>
              </p:ext>
            </p:extLst>
          </p:nvPr>
        </p:nvGraphicFramePr>
        <p:xfrm>
          <a:off x="899592" y="2132856"/>
          <a:ext cx="7344817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2338"/>
                <a:gridCol w="690663"/>
                <a:gridCol w="644619"/>
                <a:gridCol w="734405"/>
                <a:gridCol w="734405"/>
                <a:gridCol w="734405"/>
                <a:gridCol w="734405"/>
                <a:gridCol w="734405"/>
                <a:gridCol w="735172"/>
              </a:tblGrid>
              <a:tr h="9181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уравнение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*x</a:t>
                      </a:r>
                      <a:r>
                        <a:rPr lang="ru-RU" sz="180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050" b="1" i="1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 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=0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+4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=0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-4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-9=0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- 3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- 9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+5=0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-20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НЕТ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-10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+21=0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-10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590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-2=0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-1,5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316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</p:txBody>
      </p:sp>
    </p:spTree>
    <p:extLst>
      <p:ext uri="{BB962C8B-B14F-4D97-AF65-F5344CB8AC3E}">
        <p14:creationId xmlns:p14="http://schemas.microsoft.com/office/powerpoint/2010/main" xmlns="" val="114044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48680"/>
            <a:ext cx="4014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</p:txBody>
      </p:sp>
    </p:spTree>
    <p:extLst>
      <p:ext uri="{BB962C8B-B14F-4D97-AF65-F5344CB8AC3E}">
        <p14:creationId xmlns:p14="http://schemas.microsoft.com/office/powerpoint/2010/main" xmlns="" val="139424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48680"/>
            <a:ext cx="40141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</p:txBody>
      </p:sp>
    </p:spTree>
    <p:extLst>
      <p:ext uri="{BB962C8B-B14F-4D97-AF65-F5344CB8AC3E}">
        <p14:creationId xmlns:p14="http://schemas.microsoft.com/office/powerpoint/2010/main" xmlns="" val="293614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548680"/>
            <a:ext cx="39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548680"/>
            <a:ext cx="40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</p:txBody>
      </p:sp>
    </p:spTree>
    <p:extLst>
      <p:ext uri="{BB962C8B-B14F-4D97-AF65-F5344CB8AC3E}">
        <p14:creationId xmlns:p14="http://schemas.microsoft.com/office/powerpoint/2010/main" xmlns="" val="4654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</p:txBody>
      </p:sp>
    </p:spTree>
    <p:extLst>
      <p:ext uri="{BB962C8B-B14F-4D97-AF65-F5344CB8AC3E}">
        <p14:creationId xmlns:p14="http://schemas.microsoft.com/office/powerpoint/2010/main" xmlns="" val="57422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870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</p:txBody>
      </p:sp>
    </p:spTree>
    <p:extLst>
      <p:ext uri="{BB962C8B-B14F-4D97-AF65-F5344CB8AC3E}">
        <p14:creationId xmlns:p14="http://schemas.microsoft.com/office/powerpoint/2010/main" xmlns="" val="37230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8701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</p:txBody>
      </p:sp>
    </p:spTree>
    <p:extLst>
      <p:ext uri="{BB962C8B-B14F-4D97-AF65-F5344CB8AC3E}">
        <p14:creationId xmlns:p14="http://schemas.microsoft.com/office/powerpoint/2010/main" xmlns="" val="195510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548680"/>
            <a:ext cx="3942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</p:txBody>
      </p:sp>
    </p:spTree>
    <p:extLst>
      <p:ext uri="{BB962C8B-B14F-4D97-AF65-F5344CB8AC3E}">
        <p14:creationId xmlns:p14="http://schemas.microsoft.com/office/powerpoint/2010/main" xmlns="" val="342507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548680"/>
            <a:ext cx="3870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182745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548680"/>
            <a:ext cx="3870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121880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2 конкурс. </a:t>
            </a:r>
            <a:r>
              <a:rPr lang="ru-RU" sz="3200" b="1" dirty="0"/>
              <a:t>«Тест – прогноз»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sz="2400" dirty="0" smtClean="0"/>
              <a:t>Определение </a:t>
            </a:r>
            <a:r>
              <a:rPr lang="ru-RU" sz="2400" dirty="0"/>
              <a:t>квадратного уравнения.</a:t>
            </a:r>
          </a:p>
          <a:p>
            <a:pPr lvl="0"/>
            <a:r>
              <a:rPr lang="ru-RU" sz="2400" dirty="0" smtClean="0"/>
              <a:t>Виды </a:t>
            </a:r>
            <a:r>
              <a:rPr lang="ru-RU" sz="2400" dirty="0"/>
              <a:t>квадратных уравнений.</a:t>
            </a:r>
          </a:p>
          <a:p>
            <a:pPr marL="265113" lvl="0" indent="-265113"/>
            <a:r>
              <a:rPr lang="ru-RU" sz="2400" dirty="0"/>
              <a:t> </a:t>
            </a:r>
            <a:r>
              <a:rPr lang="ru-RU" sz="2400" dirty="0" smtClean="0"/>
              <a:t>Что </a:t>
            </a:r>
            <a:r>
              <a:rPr lang="ru-RU" sz="2400" dirty="0"/>
              <a:t>такое дискриминант квадратного </a:t>
            </a:r>
            <a:r>
              <a:rPr lang="ru-RU" sz="2400" dirty="0" smtClean="0"/>
              <a:t> уравнения</a:t>
            </a:r>
            <a:r>
              <a:rPr lang="ru-RU" sz="2400" dirty="0"/>
              <a:t>?</a:t>
            </a:r>
          </a:p>
          <a:p>
            <a:pPr lvl="0"/>
            <a:r>
              <a:rPr lang="ru-RU" sz="2400" dirty="0" smtClean="0"/>
              <a:t>От </a:t>
            </a:r>
            <a:r>
              <a:rPr lang="ru-RU" sz="2400" dirty="0"/>
              <a:t>чего зависит количество корней квадратного уравнения?</a:t>
            </a:r>
          </a:p>
          <a:p>
            <a:pPr lvl="0"/>
            <a:r>
              <a:rPr lang="ru-RU" sz="2400" dirty="0" smtClean="0"/>
              <a:t>Формулы </a:t>
            </a:r>
            <a:r>
              <a:rPr lang="ru-RU" sz="2400" dirty="0"/>
              <a:t>для нахождения корней квадратного уравнения.</a:t>
            </a:r>
          </a:p>
          <a:p>
            <a:pPr lvl="0"/>
            <a:r>
              <a:rPr lang="ru-RU" sz="2400" dirty="0" smtClean="0"/>
              <a:t>Теорема </a:t>
            </a:r>
            <a:r>
              <a:rPr lang="ru-RU" sz="2400" dirty="0"/>
              <a:t>Виета.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998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71093" y="548680"/>
            <a:ext cx="4014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420731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8701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934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25641"/>
            <a:ext cx="4014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81030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59345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3 конкурс. </a:t>
            </a:r>
            <a:r>
              <a:rPr lang="ru-RU" sz="4000" b="1" dirty="0"/>
              <a:t>«Выдумай!»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844824"/>
            <a:ext cx="7924800" cy="4114800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/>
              <a:t>       </a:t>
            </a:r>
          </a:p>
          <a:p>
            <a:pPr marL="0" indent="0">
              <a:buNone/>
            </a:pPr>
            <a:r>
              <a:rPr lang="ru-RU" sz="5400" dirty="0" smtClean="0"/>
              <a:t>       х</a:t>
            </a:r>
            <a:r>
              <a:rPr lang="ru-RU" sz="5400" baseline="30000" dirty="0" smtClean="0"/>
              <a:t>2</a:t>
            </a:r>
            <a:r>
              <a:rPr lang="ru-RU" sz="5400" dirty="0"/>
              <a:t>+       х+       =0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1276" y="3068960"/>
            <a:ext cx="7200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3068960"/>
            <a:ext cx="7200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61457" y="3068960"/>
            <a:ext cx="79208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69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326872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424229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424229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2503" y="548680"/>
            <a:ext cx="3942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Обезьянок резвых стая,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Всласть поевши, развлекалась.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Их в квадрате часть восьмая 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поляне забавлялась,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А двенадцать по лианам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Стали прыгать, повисая.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Сколько ж было обезьянок,</a:t>
            </a:r>
          </a:p>
          <a:p>
            <a:pPr indent="176213"/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Вы скажите, в этой стае?</a:t>
            </a:r>
          </a:p>
        </p:txBody>
      </p:sp>
    </p:spTree>
    <p:extLst>
      <p:ext uri="{BB962C8B-B14F-4D97-AF65-F5344CB8AC3E}">
        <p14:creationId xmlns:p14="http://schemas.microsoft.com/office/powerpoint/2010/main" xmlns="" val="424229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РЕШЕНИЕ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72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РЕШЕНИЕ</a:t>
            </a:r>
            <a:endParaRPr lang="ru-RU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ПУСТЬ Х – КОЛИЧЕСТВО ОБЕЗЬЯН В СТАЕ, ТОГДА НА ПОЛЯНЕ ЗАБАВЛЯЛОСЬ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dirty="0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i="1" dirty="0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i="1" dirty="0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b="0" i="1" dirty="0" smtClean="0">
                                    <a:latin typeface="Cambria Math"/>
                                  </a:rPr>
                                  <m:t>Х</m:t>
                                </m:r>
                              </m:num>
                              <m:den>
                                <m:r>
                                  <a:rPr lang="ru-RU" b="0" i="1" dirty="0" smtClean="0">
                                    <a:latin typeface="Cambria Math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ru-RU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 smtClean="0"/>
                  <a:t>ОБЕЗЬЯН, ЕЩЕ ДВЕНАДЦАТЬ  ПРЫГАЛИ ПО ЛИАНАМ, СОСТАВЛЯЕМ УРАВНЕНИЕ:</a:t>
                </a:r>
              </a:p>
              <a:p>
                <a:pPr marL="0" indent="0">
                  <a:buNone/>
                </a:pP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dirty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400" i="1" dirty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400" i="1" dirty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ru-RU" sz="2400" i="1" dirty="0">
                                    <a:latin typeface="Cambria Math"/>
                                  </a:rPr>
                                  <m:t>Х</m:t>
                                </m:r>
                              </m:num>
                              <m:den>
                                <m:r>
                                  <a:rPr lang="ru-RU" sz="2400" i="1" dirty="0">
                                    <a:latin typeface="Cambria Math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ru-RU" sz="24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2400" dirty="0" smtClean="0"/>
                  <a:t>+ 12 = </a:t>
                </a:r>
                <a:r>
                  <a:rPr lang="ru-RU" sz="2400" dirty="0" smtClean="0"/>
                  <a:t>х,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24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2400" b="0" i="1" smtClean="0">
                                <a:latin typeface="Cambria Math"/>
                              </a:rPr>
                              <m:t>х</m:t>
                            </m:r>
                          </m:e>
                          <m:sup>
                            <m:r>
                              <a:rPr lang="ru-RU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2400" b="0" i="1" smtClean="0">
                            <a:latin typeface="Cambria Math"/>
                          </a:rPr>
                          <m:t>64</m:t>
                        </m:r>
                      </m:den>
                    </m:f>
                    <m:r>
                      <a:rPr lang="ru-RU" sz="2400" b="0" i="1" smtClean="0">
                        <a:latin typeface="Cambria Math"/>
                      </a:rPr>
                      <m:t>+12=х,     </m:t>
                    </m:r>
                    <m:sSup>
                      <m:sSupPr>
                        <m:ctrlPr>
                          <a:rPr lang="ru-RU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400" b="0" i="1" smtClean="0">
                            <a:latin typeface="Cambria Math"/>
                          </a:rPr>
                          <m:t>х</m:t>
                        </m:r>
                      </m:e>
                      <m:sup>
                        <m:r>
                          <a:rPr lang="ru-RU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400" b="0" i="1" smtClean="0">
                        <a:latin typeface="Cambria Math"/>
                      </a:rPr>
                      <m:t>−64х+768=0</m:t>
                    </m:r>
                  </m:oMath>
                </a14:m>
                <a:endParaRPr lang="ru-RU" sz="2400" dirty="0" smtClean="0"/>
              </a:p>
              <a:p>
                <a:pPr marL="0" indent="0">
                  <a:buNone/>
                </a:pPr>
                <a:endParaRPr lang="ru-RU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D1 = 32*32 – 768 = 1024 – 768 = 256;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= 32 – 16 = 16,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ru-RU" sz="2400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= 32 </a:t>
                </a:r>
                <a:r>
                  <a:rPr lang="ru-RU" sz="2400" dirty="0" smtClean="0"/>
                  <a:t>+ 16 = 48.</a:t>
                </a:r>
              </a:p>
              <a:p>
                <a:pPr marL="0" indent="0">
                  <a:buNone/>
                </a:pPr>
                <a:r>
                  <a:rPr lang="ru-RU" sz="2400" dirty="0" smtClean="0"/>
                  <a:t>Ответ: стая могла состоять из 16 или 48 обезьянок.</a:t>
                </a:r>
                <a:endParaRPr lang="ru-RU" sz="24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 rotWithShape="1">
                <a:blip r:embed="rId2" cstate="email"/>
                <a:stretch>
                  <a:fillRect l="-1154" t="-2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68267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ПОДВЕДЕНИЕ ИТОГОВ ИГРЫ</a:t>
            </a:r>
            <a:endParaRPr lang="ru-RU" sz="3200" b="1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467544" y="1484784"/>
            <a:ext cx="3672408" cy="29523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5220072" y="1484784"/>
            <a:ext cx="3434680" cy="295232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131840" y="3356992"/>
            <a:ext cx="3096344" cy="2836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3" y="3573016"/>
            <a:ext cx="8187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30" dirty="0">
                <a:solidFill>
                  <a:srgbClr val="00B0F0"/>
                </a:solidFill>
              </a:rPr>
              <a:t>СПАСИБО ЗА </a:t>
            </a:r>
            <a:r>
              <a:rPr lang="ru-RU" sz="4000" b="1" spc="30" dirty="0" smtClean="0">
                <a:solidFill>
                  <a:srgbClr val="00B0F0"/>
                </a:solidFill>
              </a:rPr>
              <a:t>ВНИМАНИЕ !</a:t>
            </a:r>
            <a:endParaRPr lang="ru-RU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21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4 конкурс. </a:t>
            </a:r>
            <a:r>
              <a:rPr lang="ru-RU" sz="4000" b="1" dirty="0"/>
              <a:t>«Задачник»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2840" cy="4637112"/>
          </a:xfrm>
        </p:spPr>
        <p:txBody>
          <a:bodyPr>
            <a:normAutofit/>
          </a:bodyPr>
          <a:lstStyle/>
          <a:p>
            <a:pPr lvl="0"/>
            <a:r>
              <a:rPr lang="ru-RU" sz="2800" dirty="0"/>
              <a:t>Найдите два натуральных числа, одно из которых на 4 больше другого, а их произведение равно 45.</a:t>
            </a:r>
          </a:p>
          <a:p>
            <a:pPr lvl="0"/>
            <a:r>
              <a:rPr lang="ru-RU" sz="2800" dirty="0"/>
              <a:t>Найдите длины сторон прямоугольника, площадь которого равна 28 см</a:t>
            </a:r>
            <a:r>
              <a:rPr lang="ru-RU" sz="2800" baseline="30000" dirty="0"/>
              <a:t>2</a:t>
            </a:r>
            <a:r>
              <a:rPr lang="ru-RU" sz="2800" dirty="0"/>
              <a:t>, и одна из сторон на 3см. меньше другой.</a:t>
            </a:r>
          </a:p>
          <a:p>
            <a:pPr lvl="0"/>
            <a:r>
              <a:rPr lang="ru-RU" sz="2800" dirty="0"/>
              <a:t>Найдите катеты прямоугольного треугольника, площадь которого 33 см</a:t>
            </a:r>
            <a:r>
              <a:rPr lang="ru-RU" sz="2800" baseline="30000" dirty="0"/>
              <a:t>2</a:t>
            </a:r>
            <a:r>
              <a:rPr lang="ru-RU" sz="2800" dirty="0"/>
              <a:t>, и один из катетов на 5 см. больше другого.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390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4 конкурс. </a:t>
            </a:r>
            <a:r>
              <a:rPr lang="ru-RU" sz="4000" b="1" dirty="0"/>
              <a:t>«Задачник»</a:t>
            </a:r>
            <a:endParaRPr lang="ru-RU" sz="36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Объект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  <a:blipFill>
                <a:blip r:embed="rId2"/>
                <a:tile tx="0" ty="0" sx="100000" sy="100000" flip="none" algn="tl"/>
              </a:blipFill>
            </p:spPr>
            <p:txBody>
              <a:bodyPr>
                <a:normAutofit fontScale="92500" lnSpcReduction="10000"/>
              </a:bodyPr>
              <a:lstStyle/>
              <a:p>
                <a:pPr marL="0" lvl="0" indent="0">
                  <a:buNone/>
                </a:pPr>
                <a:r>
                  <a:rPr lang="ru-RU" sz="2400" dirty="0" smtClean="0"/>
                  <a:t>Найдите два натуральных числа, одно из которых на 4 больше другого, а их произведение равно 45.</a:t>
                </a:r>
              </a:p>
              <a:p>
                <a:r>
                  <a:rPr lang="ru-RU" dirty="0" smtClean="0"/>
                  <a:t>РЕШЕНИЕ.</a:t>
                </a:r>
              </a:p>
              <a:p>
                <a:pPr marL="0" indent="0">
                  <a:buNone/>
                </a:pPr>
                <a:r>
                  <a:rPr lang="ru-RU" sz="2000" i="1" dirty="0" smtClean="0"/>
                  <a:t>Пусть х – первое число, тогда второе число равно х+4. Их произведение равно 45, составляем уравнение:</a:t>
                </a:r>
              </a:p>
              <a:p>
                <a:pPr marL="0" indent="0">
                  <a:buNone/>
                </a:pPr>
                <a:r>
                  <a:rPr lang="ru-RU" sz="2000" i="1" dirty="0" smtClean="0"/>
                  <a:t>х (х + 4)= 45</a:t>
                </a:r>
              </a:p>
              <a:p>
                <a:pPr marL="0" indent="0">
                  <a:buNone/>
                </a:pPr>
                <a:r>
                  <a:rPr lang="en-US" sz="2000" i="1" dirty="0" smtClean="0"/>
                  <a:t>x</a:t>
                </a:r>
                <a:r>
                  <a:rPr lang="ru-RU" sz="2000" i="1" baseline="30000" dirty="0" smtClean="0"/>
                  <a:t>2 </a:t>
                </a:r>
                <a:r>
                  <a:rPr lang="ru-RU" sz="2000" i="1" dirty="0" smtClean="0"/>
                  <a:t> + 4х – 45 = 0</a:t>
                </a:r>
              </a:p>
              <a:p>
                <a:pPr marL="0" indent="0">
                  <a:buNone/>
                </a:pPr>
                <a:r>
                  <a:rPr lang="ru-RU" sz="2000" i="1" dirty="0" smtClean="0">
                    <a:latin typeface="Times New Roman"/>
                    <a:cs typeface="Times New Roman"/>
                  </a:rPr>
                  <a:t>D= 16 + 4*45 = 16 + 180 = 196</a:t>
                </a:r>
              </a:p>
              <a:p>
                <a:pPr marL="0" indent="0">
                  <a:buNone/>
                </a:pPr>
                <a:r>
                  <a:rPr lang="en-US" sz="2000" i="1" dirty="0" smtClean="0"/>
                  <a:t>x</a:t>
                </a:r>
                <a:r>
                  <a:rPr lang="ru-RU" sz="2000" i="1" baseline="-25000" dirty="0" smtClean="0"/>
                  <a:t>1</a:t>
                </a:r>
                <a:r>
                  <a:rPr lang="ru-RU" sz="2000" i="1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−4−14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−18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=−9</m:t>
                    </m:r>
                  </m:oMath>
                </a14:m>
                <a:r>
                  <a:rPr lang="ru-RU" sz="2000" b="0" i="1" dirty="0" smtClean="0"/>
                  <a:t> – не является натуральным числом</a:t>
                </a:r>
              </a:p>
              <a:p>
                <a:pPr marL="0" indent="0">
                  <a:buNone/>
                </a:pPr>
                <a:r>
                  <a:rPr lang="en-US" sz="2000" i="1" dirty="0" smtClean="0"/>
                  <a:t>x</a:t>
                </a:r>
                <a:r>
                  <a:rPr lang="ru-RU" sz="2000" i="1" baseline="-25000" dirty="0" smtClean="0"/>
                  <a:t>2</a:t>
                </a:r>
                <a:r>
                  <a:rPr lang="ru-RU" sz="2000" i="1" dirty="0" smtClean="0"/>
                  <a:t> </a:t>
                </a:r>
                <a:r>
                  <a:rPr lang="ru-RU" sz="2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−4</m:t>
                        </m:r>
                        <m:r>
                          <a:rPr lang="ru-RU" sz="2000" b="0" i="1" smtClean="0">
                            <a:latin typeface="Cambria Math"/>
                          </a:rPr>
                          <m:t>+</m:t>
                        </m:r>
                        <m:r>
                          <a:rPr lang="ru-RU" sz="2000" i="1">
                            <a:latin typeface="Cambria Math"/>
                          </a:rPr>
                          <m:t>14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sz="2000" i="1">
                        <a:latin typeface="Cambria Math"/>
                      </a:rPr>
                      <m:t>=</m:t>
                    </m:r>
                    <m:r>
                      <a:rPr lang="ru-RU" sz="2000" b="0" i="1" smtClean="0">
                        <a:latin typeface="Cambria Math"/>
                      </a:rPr>
                      <m:t>5</m:t>
                    </m:r>
                  </m:oMath>
                </a14:m>
                <a:endParaRPr lang="ru-RU" sz="2000" i="1" dirty="0" smtClean="0"/>
              </a:p>
              <a:p>
                <a:r>
                  <a:rPr lang="ru-RU" sz="2000" i="1" dirty="0" smtClean="0"/>
                  <a:t>Первое число 5, второе число 9.</a:t>
                </a:r>
                <a:endParaRPr lang="ru-RU" sz="2000" i="1" dirty="0"/>
              </a:p>
              <a:p>
                <a:endParaRPr lang="ru-RU" i="1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09600" y="1600200"/>
                <a:ext cx="7924800" cy="4493096"/>
              </a:xfrm>
              <a:blipFill rotWithShape="1">
                <a:blip r:embed="rId3" cstate="email"/>
                <a:stretch>
                  <a:fillRect l="-923" t="-1493" r="-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96701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4 конкурс. </a:t>
            </a:r>
            <a:r>
              <a:rPr lang="ru-RU" sz="4000" b="1" dirty="0"/>
              <a:t>«Задачник»</a:t>
            </a:r>
            <a:endParaRPr lang="ru-RU" sz="3600" dirty="0"/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3"/>
          </p:nvPr>
        </p:nvSpPr>
        <p:spPr>
          <a:xfrm>
            <a:off x="609600" y="1600200"/>
            <a:ext cx="7924800" cy="4709120"/>
          </a:xfrm>
          <a:blipFill rotWithShape="1">
            <a:blip r:embed="rId2" cstate="email"/>
            <a:stretch>
              <a:fillRect l="-769" t="-1295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77544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441</TotalTime>
  <Words>1562</Words>
  <Application>Microsoft Office PowerPoint</Application>
  <PresentationFormat>Экран (4:3)</PresentationFormat>
  <Paragraphs>471</Paragraphs>
  <Slides>66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8" baseType="lpstr">
      <vt:lpstr>Горизонт</vt:lpstr>
      <vt:lpstr>Формула</vt:lpstr>
      <vt:lpstr>   Квадратные уравнения  ОБОБЩАЮЩИЙ УРОК ДИДАКТИЧЕСКАЯ ИГРА </vt:lpstr>
      <vt:lpstr>ЭТАПЫ ИГРЫ</vt:lpstr>
      <vt:lpstr>1 конкурс. «Вспомни!» </vt:lpstr>
      <vt:lpstr>1 конкурс. «Вспомни!» </vt:lpstr>
      <vt:lpstr>2 конкурс. «Тест – прогноз»</vt:lpstr>
      <vt:lpstr>3 конкурс. «Выдумай!» </vt:lpstr>
      <vt:lpstr>4 конкурс. «Задачник»</vt:lpstr>
      <vt:lpstr>4 конкурс. «Задачник»</vt:lpstr>
      <vt:lpstr>4 конкурс. «Задачник»</vt:lpstr>
      <vt:lpstr>4 конкурс. «Задачник»</vt:lpstr>
      <vt:lpstr>5 конкурс. «SOS»</vt:lpstr>
      <vt:lpstr>5 конкурс. «SOS»</vt:lpstr>
      <vt:lpstr>6 конкурс. «Чёрный ящик»</vt:lpstr>
      <vt:lpstr>6 конкурс. «Чёрный ящик»</vt:lpstr>
      <vt:lpstr>7 конкурс.  «Письмо из прошлого»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РЕШЕНИЕ</vt:lpstr>
      <vt:lpstr>РЕШЕНИЕ</vt:lpstr>
      <vt:lpstr>ПОДВЕДЕНИЕ ИТОГОВ ИГРЫ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Квадратные уравнения  ОБОБЩАЮЩИЙ УРОК ДИДАКТИЧЕСКАЯ ИГРА</dc:title>
  <dc:creator>Dell</dc:creator>
  <cp:lastModifiedBy>re</cp:lastModifiedBy>
  <cp:revision>35</cp:revision>
  <dcterms:created xsi:type="dcterms:W3CDTF">2015-01-25T12:57:12Z</dcterms:created>
  <dcterms:modified xsi:type="dcterms:W3CDTF">2015-04-08T01:58:53Z</dcterms:modified>
</cp:coreProperties>
</file>