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</p:sldMasterIdLst>
  <p:sldIdLst>
    <p:sldId id="321" r:id="rId2"/>
    <p:sldId id="330" r:id="rId3"/>
    <p:sldId id="319" r:id="rId4"/>
    <p:sldId id="323" r:id="rId5"/>
    <p:sldId id="314" r:id="rId6"/>
    <p:sldId id="313" r:id="rId7"/>
    <p:sldId id="315" r:id="rId8"/>
    <p:sldId id="329" r:id="rId9"/>
    <p:sldId id="267" r:id="rId10"/>
    <p:sldId id="322" r:id="rId11"/>
    <p:sldId id="269" r:id="rId12"/>
    <p:sldId id="316" r:id="rId13"/>
    <p:sldId id="334" r:id="rId14"/>
    <p:sldId id="335" r:id="rId15"/>
    <p:sldId id="325" r:id="rId16"/>
    <p:sldId id="336" r:id="rId17"/>
    <p:sldId id="326" r:id="rId18"/>
    <p:sldId id="327" r:id="rId19"/>
    <p:sldId id="333" r:id="rId20"/>
    <p:sldId id="341" r:id="rId21"/>
    <p:sldId id="337" r:id="rId22"/>
    <p:sldId id="338" r:id="rId23"/>
    <p:sldId id="339" r:id="rId24"/>
    <p:sldId id="34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00"/>
    <a:srgbClr val="336600"/>
    <a:srgbClr val="EBEAF8"/>
    <a:srgbClr val="FF0000"/>
    <a:srgbClr val="800000"/>
    <a:srgbClr val="006600"/>
    <a:srgbClr val="008000"/>
    <a:srgbClr val="3333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22" autoAdjust="0"/>
  </p:normalViewPr>
  <p:slideViewPr>
    <p:cSldViewPr>
      <p:cViewPr varScale="1">
        <p:scale>
          <a:sx n="45" d="100"/>
          <a:sy n="45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6F0C7F-73FD-45CC-AC94-A408DCB323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23F22F-9FEA-4915-85C4-EDC4607CDF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5A80C-6B7E-4F04-A1D5-4576AA9844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B5522-7663-40F1-8D8A-2447F8A1D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147B6-09CC-4720-BD0E-B5E5ACF4DC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901023-3C9C-4957-B866-7984E7658D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34D695-FD63-4D09-B4DD-7242A335A9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392980-26B6-4E9E-AF72-BE729BE379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AC404A-DB81-4B5F-B8EB-1193CBA6E5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2CDE8-C3E6-41F9-82E2-A94FB1ABC2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D85070-EC3F-479F-8986-F18D9DBAB4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37B97CC-9839-449C-A4F3-EDC1ED4BD4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B9D7960-5CD6-4628-A2A2-553F80070C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83;&#1077;&#1085;&#1072;\Downloads\&#1044;.&#1064;&#1086;&#1089;&#1090;&#1072;&#1082;&#1086;&#1074;&#1080;&#1095;+-+&#1042;&#1072;&#1083;&#1100;&#1089;-&#1096;&#1091;&#1090;&#1082;&#1072;+(muz-color.ru)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Муниципальное бюджетное образовательное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учреждение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средняя общеобразовательная школа №86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имени контр-адмирала </a:t>
            </a:r>
            <a:r>
              <a:rPr lang="ru-RU" sz="1600" dirty="0" err="1" smtClean="0">
                <a:solidFill>
                  <a:schemeClr val="tx1"/>
                </a:solidFill>
              </a:rPr>
              <a:t>И.И.Вереникина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051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4400" dirty="0" smtClean="0">
                <a:solidFill>
                  <a:srgbClr val="000066"/>
                </a:solidFill>
              </a:rPr>
              <a:t>Мир растений.</a:t>
            </a: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4400" dirty="0" smtClean="0">
                <a:solidFill>
                  <a:srgbClr val="000066"/>
                </a:solidFill>
              </a:rPr>
              <a:t>Растения Ульяновской области.</a:t>
            </a: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4400" dirty="0" smtClean="0">
                <a:solidFill>
                  <a:srgbClr val="000066"/>
                </a:solidFill>
              </a:rPr>
              <a:t>(1 класс).</a:t>
            </a: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3600" smtClean="0">
                <a:solidFill>
                  <a:srgbClr val="000066"/>
                </a:solidFill>
              </a:rPr>
              <a:t>УМК </a:t>
            </a:r>
            <a:r>
              <a:rPr lang="ru-RU" sz="3600" dirty="0" smtClean="0">
                <a:solidFill>
                  <a:srgbClr val="000066"/>
                </a:solidFill>
              </a:rPr>
              <a:t>«Планета Знаний»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Презентацию подготовил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учитель начальных классов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1 квалификационной категории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МБОУ СОШ №86 г.Ульяновска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Трофимова Елена Михайловна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</a:p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Г.Ульяновск-2015г.</a:t>
            </a: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ru-RU" sz="1600" dirty="0" smtClean="0">
              <a:solidFill>
                <a:srgbClr val="000000"/>
              </a:solidFill>
            </a:endParaRPr>
          </a:p>
          <a:p>
            <a:pPr marL="0" indent="0" algn="r" fontAlgn="auto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ru-RU" sz="16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_df0_8725764b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060848"/>
            <a:ext cx="2192337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/>
          </p:cNvSpPr>
          <p:nvPr>
            <p:ph type="title" sz="quarter"/>
          </p:nvPr>
        </p:nvSpPr>
        <p:spPr>
          <a:xfrm>
            <a:off x="467544" y="548680"/>
            <a:ext cx="8229600" cy="100811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/>
            </a:r>
            <a:br>
              <a:rPr lang="ru-RU" sz="2400" dirty="0" smtClean="0">
                <a:solidFill>
                  <a:srgbClr val="80000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Кустарники Ульяновской области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800000"/>
                </a:solidFill>
              </a:rPr>
              <a:t>                                         </a:t>
            </a:r>
            <a:endParaRPr lang="ru-RU" sz="4000" dirty="0" smtClean="0">
              <a:solidFill>
                <a:srgbClr val="800000"/>
              </a:solidFill>
            </a:endParaRPr>
          </a:p>
        </p:txBody>
      </p:sp>
      <p:sp>
        <p:nvSpPr>
          <p:cNvPr id="18436" name="Rectangle 4"/>
          <p:cNvSpPr>
            <a:spLocks noGrp="1"/>
          </p:cNvSpPr>
          <p:nvPr>
            <p:ph sz="quarter" idx="1"/>
          </p:nvPr>
        </p:nvSpPr>
        <p:spPr>
          <a:xfrm>
            <a:off x="0" y="1268760"/>
            <a:ext cx="4470648" cy="518457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    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Шиповник 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2400" dirty="0" smtClean="0"/>
              <a:t>         </a:t>
            </a:r>
          </a:p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                             </a:t>
            </a:r>
          </a:p>
          <a:p>
            <a:pPr>
              <a:buFont typeface="Arial" charset="0"/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Малина</a:t>
            </a:r>
          </a:p>
        </p:txBody>
      </p:sp>
      <p:pic>
        <p:nvPicPr>
          <p:cNvPr id="18437" name="Picture 5" descr="862354332667003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72000" y="1916832"/>
            <a:ext cx="1838325" cy="1282700"/>
          </a:xfrm>
          <a:noFill/>
        </p:spPr>
      </p:pic>
      <p:pic>
        <p:nvPicPr>
          <p:cNvPr id="18438" name="Picture 6" descr="778154013124580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979712" y="4149080"/>
            <a:ext cx="1641475" cy="2187575"/>
          </a:xfrm>
          <a:noFill/>
        </p:spPr>
      </p:pic>
      <p:sp>
        <p:nvSpPr>
          <p:cNvPr id="18439" name="Rectangle 9"/>
          <p:cNvSpPr>
            <a:spLocks noGrp="1"/>
          </p:cNvSpPr>
          <p:nvPr>
            <p:ph sz="quarter" idx="4"/>
          </p:nvPr>
        </p:nvSpPr>
        <p:spPr>
          <a:xfrm>
            <a:off x="4716016" y="3861048"/>
            <a:ext cx="4038600" cy="189999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Калина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           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Жимолость</a:t>
            </a:r>
          </a:p>
        </p:txBody>
      </p:sp>
      <p:pic>
        <p:nvPicPr>
          <p:cNvPr id="18440" name="Picture 7" descr="zimolost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240" y="4509120"/>
            <a:ext cx="18716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8" descr="Viburnum%20opulu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1960" y="4509120"/>
            <a:ext cx="2187575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4048" y="1412776"/>
            <a:ext cx="1187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Бузина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4" descr="ris_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062664" cy="11620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0066"/>
                </a:solidFill>
              </a:rPr>
              <a:t>   </a:t>
            </a:r>
            <a:r>
              <a:rPr lang="ru-RU" sz="3100" dirty="0" smtClean="0">
                <a:solidFill>
                  <a:srgbClr val="000066"/>
                </a:solidFill>
              </a:rPr>
              <a:t>На лугах, вдоль дорог, по склонам оврагов нашего края можно увидеть  разные травянистые растения.  </a:t>
            </a:r>
            <a:endParaRPr lang="ru-RU" sz="3100" dirty="0">
              <a:solidFill>
                <a:srgbClr val="000066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51520" y="1772816"/>
            <a:ext cx="8280920" cy="4572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Пырей ползучий  Тимофеевка   Полынь    Ковыль                          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5298" name="Picture 2" descr="C:\Users\Елена\Pictures\Elytrígia-répens-520x6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51520" y="2564904"/>
            <a:ext cx="1637316" cy="2160000"/>
          </a:xfrm>
          <a:prstGeom prst="rect">
            <a:avLst/>
          </a:prstGeom>
          <a:noFill/>
        </p:spPr>
      </p:pic>
      <p:pic>
        <p:nvPicPr>
          <p:cNvPr id="55299" name="Picture 3" descr="C:\Users\Елена\Pictures\02a25f3db71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4293096"/>
            <a:ext cx="1905000" cy="2381250"/>
          </a:xfrm>
          <a:prstGeom prst="rect">
            <a:avLst/>
          </a:prstGeom>
          <a:noFill/>
        </p:spPr>
      </p:pic>
      <p:pic>
        <p:nvPicPr>
          <p:cNvPr id="55300" name="Picture 4" descr="C:\Users\Елена\Pictures\2yn426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2276872"/>
            <a:ext cx="1282050" cy="2160000"/>
          </a:xfrm>
          <a:prstGeom prst="rect">
            <a:avLst/>
          </a:prstGeom>
          <a:noFill/>
        </p:spPr>
      </p:pic>
      <p:pic>
        <p:nvPicPr>
          <p:cNvPr id="55301" name="Picture 5" descr="C:\Users\Елена\Pictures\0034387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5976" y="4509120"/>
            <a:ext cx="2880000" cy="2160000"/>
          </a:xfrm>
          <a:prstGeom prst="rect">
            <a:avLst/>
          </a:prstGeom>
          <a:noFill/>
        </p:spPr>
      </p:pic>
      <p:pic>
        <p:nvPicPr>
          <p:cNvPr id="55302" name="Picture 6" descr="C:\Users\Елена\Pictures\500_0_0_f36fdc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87824" y="2276872"/>
            <a:ext cx="1584176" cy="2160000"/>
          </a:xfrm>
          <a:prstGeom prst="rect">
            <a:avLst/>
          </a:prstGeom>
          <a:noFill/>
        </p:spPr>
      </p:pic>
      <p:pic>
        <p:nvPicPr>
          <p:cNvPr id="55303" name="Picture 7" descr="C:\Users\Елена\Pictures\73186_html_m4a0cc4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00192" y="2276872"/>
            <a:ext cx="2519999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48680"/>
            <a:ext cx="7990656" cy="122413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0066"/>
                </a:solidFill>
              </a:rPr>
              <a:t>    </a:t>
            </a:r>
            <a:r>
              <a:rPr lang="ru-RU" sz="3200" dirty="0" smtClean="0">
                <a:solidFill>
                  <a:srgbClr val="003300"/>
                </a:solidFill>
              </a:rPr>
              <a:t>На сотни километров простираются поля зерновых культур и подсолнечника.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323528" y="1988840"/>
            <a:ext cx="5040560" cy="42595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Подсолнечник                Пшеница 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Кукуруза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9394" name="Picture 2" descr="C:\Users\Елена\Pictures\TIMzqWX7Z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23528" y="2420888"/>
            <a:ext cx="2808000" cy="1872000"/>
          </a:xfrm>
          <a:prstGeom prst="rect">
            <a:avLst/>
          </a:prstGeom>
          <a:noFill/>
        </p:spPr>
      </p:pic>
      <p:pic>
        <p:nvPicPr>
          <p:cNvPr id="59395" name="Picture 3" descr="C:\Users\Елена\Pictures\1259439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152" y="4581128"/>
            <a:ext cx="2496000" cy="1872000"/>
          </a:xfrm>
          <a:prstGeom prst="rect">
            <a:avLst/>
          </a:prstGeom>
          <a:noFill/>
        </p:spPr>
      </p:pic>
      <p:pic>
        <p:nvPicPr>
          <p:cNvPr id="59397" name="Picture 5" descr="C:\Users\Елена\Pictures\grau-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2564904"/>
            <a:ext cx="1524000" cy="1451992"/>
          </a:xfrm>
          <a:prstGeom prst="rect">
            <a:avLst/>
          </a:prstGeom>
          <a:noFill/>
        </p:spPr>
      </p:pic>
      <p:pic>
        <p:nvPicPr>
          <p:cNvPr id="59398" name="Picture 6" descr="C:\Users\Елена\Pictures\stire6978_porumb _big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848" y="4725144"/>
            <a:ext cx="1427423" cy="1908000"/>
          </a:xfrm>
          <a:prstGeom prst="rect">
            <a:avLst/>
          </a:prstGeom>
          <a:noFill/>
        </p:spPr>
      </p:pic>
      <p:pic>
        <p:nvPicPr>
          <p:cNvPr id="59399" name="Picture 7" descr="C:\Users\Елена\Pictures\96330436_0007007Ovjos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84168" y="1916832"/>
            <a:ext cx="2640000" cy="19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</a:rPr>
              <a:t>Овощи – кладовая здоровья!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60418" name="Picture 2" descr="C:\Users\Елена\Pictures\5_zdorovyh_produktov_pitanija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4149080"/>
            <a:ext cx="2940867" cy="2088000"/>
          </a:xfrm>
          <a:prstGeom prst="rect">
            <a:avLst/>
          </a:prstGeom>
          <a:noFill/>
        </p:spPr>
      </p:pic>
      <p:pic>
        <p:nvPicPr>
          <p:cNvPr id="60419" name="Picture 3" descr="C:\Users\Елена\Pictures\c5af46e3e83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1844824"/>
            <a:ext cx="2882490" cy="1944000"/>
          </a:xfrm>
          <a:prstGeom prst="rect">
            <a:avLst/>
          </a:prstGeom>
          <a:noFill/>
        </p:spPr>
      </p:pic>
      <p:pic>
        <p:nvPicPr>
          <p:cNvPr id="60420" name="Picture 4" descr="C:\Users\Елена\Pictures\374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4509120"/>
            <a:ext cx="2594610" cy="1855470"/>
          </a:xfrm>
          <a:prstGeom prst="rect">
            <a:avLst/>
          </a:prstGeom>
          <a:noFill/>
        </p:spPr>
      </p:pic>
      <p:pic>
        <p:nvPicPr>
          <p:cNvPr id="60421" name="Picture 5" descr="C:\Users\Елена\Pictures\9be4b9fbf146cf13c471d596ba474d5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5250" y="2348880"/>
            <a:ext cx="2868750" cy="1836000"/>
          </a:xfrm>
          <a:prstGeom prst="rect">
            <a:avLst/>
          </a:prstGeom>
          <a:noFill/>
        </p:spPr>
      </p:pic>
      <p:pic>
        <p:nvPicPr>
          <p:cNvPr id="60422" name="Picture 6" descr="C:\Users\Елена\Pictures\802_1_max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3568" y="2204864"/>
            <a:ext cx="2460830" cy="1836000"/>
          </a:xfrm>
          <a:prstGeom prst="rect">
            <a:avLst/>
          </a:prstGeom>
          <a:noFill/>
        </p:spPr>
      </p:pic>
      <p:pic>
        <p:nvPicPr>
          <p:cNvPr id="1026" name="Picture 2" descr="C:\Users\Елена\Pictures\sveza-rdeca-pesa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6216" y="4149080"/>
            <a:ext cx="2314679" cy="201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3300"/>
                </a:solidFill>
              </a:rPr>
              <a:t>«Отгадай цветы».</a:t>
            </a:r>
          </a:p>
        </p:txBody>
      </p:sp>
      <p:sp>
        <p:nvSpPr>
          <p:cNvPr id="72707" name="Rectangle 3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000066"/>
                </a:solidFill>
                <a:latin typeface="Arial" charset="0"/>
              </a:rPr>
              <a:t>АКМ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МАК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000066"/>
                </a:solidFill>
                <a:latin typeface="Arial" charset="0"/>
              </a:rPr>
              <a:t>ЛЬПТЮАН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ТЮЛЬПАН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000066"/>
                </a:solidFill>
                <a:latin typeface="Arial" charset="0"/>
              </a:rPr>
              <a:t>РЦИНАСС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НАРЦИСС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000066"/>
                </a:solidFill>
                <a:latin typeface="Arial" charset="0"/>
              </a:rPr>
              <a:t>ОНПИ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ПИОН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dirty="0" smtClean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2348880"/>
            <a:ext cx="8062664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115616" y="548680"/>
            <a:ext cx="2743200" cy="4572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2204864"/>
            <a:ext cx="5111750" cy="31244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1412776"/>
            <a:ext cx="64807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3600" b="1" dirty="0" smtClean="0">
                <a:ln/>
                <a:solidFill>
                  <a:srgbClr val="C00000"/>
                </a:solidFill>
              </a:rPr>
              <a:t>«Охранять природу – </a:t>
            </a:r>
          </a:p>
          <a:p>
            <a:pPr algn="ctr">
              <a:buNone/>
            </a:pPr>
            <a:r>
              <a:rPr lang="ru-RU" sz="3600" b="1" dirty="0" smtClean="0">
                <a:ln/>
                <a:solidFill>
                  <a:srgbClr val="C00000"/>
                </a:solidFill>
              </a:rPr>
              <a:t>значит</a:t>
            </a:r>
          </a:p>
          <a:p>
            <a:pPr algn="ctr">
              <a:buNone/>
            </a:pPr>
            <a:r>
              <a:rPr lang="ru-RU" sz="3600" b="1" dirty="0" smtClean="0">
                <a:ln/>
                <a:solidFill>
                  <a:srgbClr val="C00000"/>
                </a:solidFill>
              </a:rPr>
              <a:t>             охранять                 Родину!»</a:t>
            </a:r>
            <a:endParaRPr lang="ru-RU" sz="3600" b="1" dirty="0">
              <a:ln/>
              <a:solidFill>
                <a:srgbClr val="C00000"/>
              </a:solidFill>
            </a:endParaRPr>
          </a:p>
        </p:txBody>
      </p:sp>
      <p:pic>
        <p:nvPicPr>
          <p:cNvPr id="61442" name="Picture 2" descr="C:\Users\Елена\Pictures\ok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140968"/>
            <a:ext cx="3381466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Красная книга – 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особенная книга!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003300"/>
                </a:solidFill>
              </a:rPr>
              <a:t>Красная </a:t>
            </a:r>
            <a:r>
              <a:rPr lang="ru-RU" sz="4000" b="1" i="1" dirty="0" err="1" smtClean="0">
                <a:solidFill>
                  <a:srgbClr val="003300"/>
                </a:solidFill>
              </a:rPr>
              <a:t>книга-особенная</a:t>
            </a:r>
            <a:r>
              <a:rPr lang="ru-RU" sz="4000" b="1" i="1" dirty="0" smtClean="0">
                <a:solidFill>
                  <a:srgbClr val="003300"/>
                </a:solidFill>
              </a:rPr>
              <a:t> книга!</a:t>
            </a:r>
            <a:br>
              <a:rPr lang="ru-RU" sz="4000" b="1" i="1" dirty="0" smtClean="0">
                <a:solidFill>
                  <a:srgbClr val="003300"/>
                </a:solidFill>
              </a:rPr>
            </a:br>
            <a:r>
              <a:rPr lang="ru-RU" sz="4000" b="1" i="1" dirty="0" smtClean="0">
                <a:solidFill>
                  <a:srgbClr val="003300"/>
                </a:solidFill>
              </a:rPr>
              <a:t/>
            </a:r>
            <a:br>
              <a:rPr lang="ru-RU" sz="4000" b="1" i="1" dirty="0" smtClean="0">
                <a:solidFill>
                  <a:srgbClr val="003300"/>
                </a:solidFill>
              </a:rPr>
            </a:br>
            <a:r>
              <a:rPr lang="ru-RU" sz="1200" b="1" i="1" dirty="0" smtClean="0"/>
              <a:t> </a:t>
            </a:r>
            <a:endParaRPr lang="ru-RU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!</a:t>
            </a:r>
            <a:r>
              <a:rPr lang="ru-RU" sz="7200" b="1" dirty="0" smtClean="0">
                <a:solidFill>
                  <a:srgbClr val="FF0000"/>
                </a:solidFill>
              </a:rPr>
              <a:t/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336600"/>
                </a:solidFill>
              </a:rPr>
              <a:t>Она предупреждает:</a:t>
            </a:r>
          </a:p>
          <a:p>
            <a:pPr algn="r">
              <a:buNone/>
            </a:pPr>
            <a:r>
              <a:rPr lang="ru-RU" sz="3600" b="1" i="1" dirty="0" smtClean="0">
                <a:solidFill>
                  <a:srgbClr val="336600"/>
                </a:solidFill>
              </a:rPr>
              <a:t>«Может </a:t>
            </a:r>
          </a:p>
          <a:p>
            <a:pPr algn="r">
              <a:buNone/>
            </a:pPr>
            <a:r>
              <a:rPr lang="ru-RU" sz="3600" b="1" i="1" dirty="0" smtClean="0">
                <a:solidFill>
                  <a:srgbClr val="336600"/>
                </a:solidFill>
              </a:rPr>
              <a:t>случиться беда!»</a:t>
            </a:r>
            <a:r>
              <a:rPr lang="ru-RU" sz="1800" b="1" i="1" dirty="0" smtClean="0">
                <a:solidFill>
                  <a:srgbClr val="000066"/>
                </a:solidFill>
              </a:rPr>
              <a:t/>
            </a:r>
            <a:br>
              <a:rPr lang="ru-RU" sz="1800" b="1" i="1" dirty="0" smtClean="0">
                <a:solidFill>
                  <a:srgbClr val="000066"/>
                </a:solidFill>
              </a:rPr>
            </a:br>
            <a:endParaRPr lang="ru-RU" sz="1800" dirty="0" smtClean="0">
              <a:solidFill>
                <a:srgbClr val="000066"/>
              </a:solidFill>
            </a:endParaRPr>
          </a:p>
        </p:txBody>
      </p:sp>
      <p:pic>
        <p:nvPicPr>
          <p:cNvPr id="29700" name="Picture 4" descr="krasnaya_kniga_ulyanovskoy_oblasti_1461379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2060848"/>
            <a:ext cx="25923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18648" cy="1162050"/>
          </a:xfrm>
        </p:spPr>
        <p:txBody>
          <a:bodyPr>
            <a:normAutofit/>
          </a:bodyPr>
          <a:lstStyle/>
          <a:p>
            <a:pPr algn="ctr">
              <a:defRPr/>
            </a:pPr>
            <a:endParaRPr lang="ru-RU" sz="4000" dirty="0" smtClean="0">
              <a:solidFill>
                <a:srgbClr val="000066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0066"/>
                </a:solidFill>
              </a:rPr>
              <a:t>Адонис Весенний </a:t>
            </a:r>
            <a:r>
              <a:rPr lang="en-US" sz="2400" dirty="0" smtClean="0">
                <a:solidFill>
                  <a:srgbClr val="000066"/>
                </a:solidFill>
              </a:rPr>
              <a:t/>
            </a:r>
            <a:br>
              <a:rPr lang="en-US" sz="2400" dirty="0" smtClean="0">
                <a:solidFill>
                  <a:srgbClr val="000066"/>
                </a:solidFill>
              </a:rPr>
            </a:br>
            <a:r>
              <a:rPr lang="ru-RU" sz="2400" dirty="0" smtClean="0">
                <a:solidFill>
                  <a:srgbClr val="000066"/>
                </a:solidFill>
              </a:rPr>
              <a:t>(лат. </a:t>
            </a:r>
            <a:r>
              <a:rPr lang="en-US" sz="2400" dirty="0" smtClean="0">
                <a:solidFill>
                  <a:srgbClr val="000066"/>
                </a:solidFill>
              </a:rPr>
              <a:t>Adonis </a:t>
            </a:r>
            <a:r>
              <a:rPr lang="en-US" sz="2400" dirty="0" err="1" smtClean="0">
                <a:solidFill>
                  <a:srgbClr val="000066"/>
                </a:solidFill>
              </a:rPr>
              <a:t>venalis</a:t>
            </a:r>
            <a:r>
              <a:rPr lang="en-US" sz="2400" dirty="0" smtClean="0">
                <a:solidFill>
                  <a:srgbClr val="000066"/>
                </a:solidFill>
              </a:rPr>
              <a:t>)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</p:txBody>
      </p:sp>
      <p:pic>
        <p:nvPicPr>
          <p:cNvPr id="7" name="Picture 5" descr="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3068960"/>
            <a:ext cx="43148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starinnie_6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924944"/>
            <a:ext cx="301080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3968" y="17728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00066"/>
                </a:solidFill>
              </a:rPr>
              <a:t>Кувшинка белая</a:t>
            </a:r>
            <a:r>
              <a:rPr lang="en-US" sz="2400" dirty="0" smtClean="0">
                <a:solidFill>
                  <a:srgbClr val="000066"/>
                </a:solidFill>
              </a:rPr>
              <a:t/>
            </a:r>
            <a:br>
              <a:rPr lang="en-US" sz="2400" dirty="0" smtClean="0">
                <a:solidFill>
                  <a:srgbClr val="000066"/>
                </a:solidFill>
              </a:rPr>
            </a:br>
            <a:r>
              <a:rPr lang="en-US" sz="2400" dirty="0" smtClean="0">
                <a:solidFill>
                  <a:srgbClr val="000066"/>
                </a:solidFill>
              </a:rPr>
              <a:t>(</a:t>
            </a:r>
            <a:r>
              <a:rPr lang="ru-RU" sz="2400" dirty="0" smtClean="0">
                <a:solidFill>
                  <a:srgbClr val="000066"/>
                </a:solidFill>
              </a:rPr>
              <a:t>лат. </a:t>
            </a:r>
            <a:r>
              <a:rPr lang="en-US" sz="2400" dirty="0" err="1" smtClean="0">
                <a:solidFill>
                  <a:srgbClr val="000066"/>
                </a:solidFill>
              </a:rPr>
              <a:t>Nymphaea</a:t>
            </a:r>
            <a:r>
              <a:rPr lang="en-US" sz="2400" dirty="0" smtClean="0">
                <a:solidFill>
                  <a:srgbClr val="000066"/>
                </a:solidFill>
              </a:rPr>
              <a:t> alba).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0066"/>
                </a:solidFill>
              </a:rPr>
              <a:t>Ива лопарская (лапландская)</a:t>
            </a:r>
            <a:br>
              <a:rPr lang="ru-RU" sz="4000" dirty="0" smtClean="0">
                <a:solidFill>
                  <a:srgbClr val="000066"/>
                </a:solidFill>
              </a:rPr>
            </a:br>
            <a:r>
              <a:rPr lang="ru-RU" sz="3600" dirty="0" smtClean="0">
                <a:solidFill>
                  <a:srgbClr val="000066"/>
                </a:solidFill>
              </a:rPr>
              <a:t>(лат. </a:t>
            </a:r>
            <a:r>
              <a:rPr lang="en-US" sz="3600" dirty="0" smtClean="0">
                <a:solidFill>
                  <a:srgbClr val="000066"/>
                </a:solidFill>
              </a:rPr>
              <a:t>Salix </a:t>
            </a:r>
            <a:r>
              <a:rPr lang="en-US" sz="3600" dirty="0" err="1" smtClean="0">
                <a:solidFill>
                  <a:srgbClr val="000066"/>
                </a:solidFill>
              </a:rPr>
              <a:t>lapponum</a:t>
            </a:r>
            <a:r>
              <a:rPr lang="en-US" sz="3600" dirty="0" smtClean="0">
                <a:solidFill>
                  <a:srgbClr val="000066"/>
                </a:solidFill>
              </a:rPr>
              <a:t>)</a:t>
            </a:r>
            <a:endParaRPr lang="ru-RU" sz="4000" dirty="0" smtClean="0">
              <a:solidFill>
                <a:srgbClr val="000066"/>
              </a:solidFill>
            </a:endParaRPr>
          </a:p>
        </p:txBody>
      </p:sp>
      <p:pic>
        <p:nvPicPr>
          <p:cNvPr id="1027" name="Picture 3" descr="C:\Users\Елена\Pictures\180065_b36c7a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7141" y="1935163"/>
            <a:ext cx="3509717" cy="43894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800000"/>
                </a:solidFill>
              </a:rPr>
              <a:t>   </a:t>
            </a:r>
            <a:r>
              <a:rPr lang="ru-RU" sz="4400" dirty="0" smtClean="0">
                <a:solidFill>
                  <a:srgbClr val="000066"/>
                </a:solidFill>
              </a:rPr>
              <a:t>Дышит, растёт, а ходить не может.                 </a:t>
            </a:r>
          </a:p>
          <a:p>
            <a:pPr>
              <a:buNone/>
            </a:pPr>
            <a:r>
              <a:rPr lang="ru-RU" sz="4400" dirty="0" smtClean="0">
                <a:solidFill>
                  <a:srgbClr val="000066"/>
                </a:solidFill>
              </a:rPr>
              <a:t>  Что это?</a:t>
            </a:r>
          </a:p>
          <a:p>
            <a:pPr>
              <a:buNone/>
            </a:pPr>
            <a:endParaRPr lang="ru-RU" sz="4400" dirty="0" smtClean="0">
              <a:solidFill>
                <a:srgbClr val="800000"/>
              </a:solidFill>
            </a:endParaRPr>
          </a:p>
          <a:p>
            <a:pPr algn="ctr">
              <a:buNone/>
            </a:pPr>
            <a:endParaRPr lang="ru-RU" sz="4400" dirty="0">
              <a:solidFill>
                <a:srgbClr val="800000"/>
              </a:solidFill>
            </a:endParaRPr>
          </a:p>
        </p:txBody>
      </p:sp>
      <p:pic>
        <p:nvPicPr>
          <p:cNvPr id="58370" name="Picture 2" descr="C:\Users\Елена\Pictures\es203377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3140968"/>
            <a:ext cx="5127483" cy="342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764704"/>
            <a:ext cx="37139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Растение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chemeClr val="accent3"/>
                </a:solidFill>
              </a:rPr>
              <a:t>Хорошо или плохо?</a:t>
            </a:r>
            <a:endParaRPr lang="ru-RU" b="1" dirty="0">
              <a:ln>
                <a:solidFill>
                  <a:srgbClr val="003300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2050" name="Picture 2" descr="C:\Users\Елена\Pictures\A_Small_Girl_Watering_A_Flower_Royalty_Free_Clipart_Picture_090621-122813-005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688" y="2132856"/>
            <a:ext cx="1500000" cy="1465000"/>
          </a:xfrm>
          <a:prstGeom prst="rect">
            <a:avLst/>
          </a:prstGeom>
          <a:noFill/>
        </p:spPr>
      </p:pic>
      <p:pic>
        <p:nvPicPr>
          <p:cNvPr id="2051" name="Picture 3" descr="C:\Users\Елена\Pictures\as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2060848"/>
            <a:ext cx="2000655" cy="1656000"/>
          </a:xfrm>
          <a:prstGeom prst="rect">
            <a:avLst/>
          </a:prstGeom>
          <a:noFill/>
        </p:spPr>
      </p:pic>
      <p:pic>
        <p:nvPicPr>
          <p:cNvPr id="2053" name="Picture 5" descr="C:\Users\Елена\Pictures\img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4005064"/>
            <a:ext cx="1764709" cy="1800000"/>
          </a:xfrm>
          <a:prstGeom prst="rect">
            <a:avLst/>
          </a:prstGeom>
          <a:noFill/>
        </p:spPr>
      </p:pic>
      <p:pic>
        <p:nvPicPr>
          <p:cNvPr id="2054" name="Picture 6" descr="C:\Users\Елена\Pictures\pervocvet_jpg_450x270_crop_q7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240" y="4653136"/>
            <a:ext cx="2160000" cy="1440000"/>
          </a:xfrm>
          <a:prstGeom prst="rect">
            <a:avLst/>
          </a:prstGeom>
          <a:noFill/>
        </p:spPr>
      </p:pic>
      <p:pic>
        <p:nvPicPr>
          <p:cNvPr id="2056" name="Picture 8" descr="C:\Users\Елена\Pictures\no-trash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71600" y="4509120"/>
            <a:ext cx="1517655" cy="15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0066"/>
                </a:solidFill>
              </a:rPr>
              <a:t>Любите природу!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62468" name="Picture 4" descr="C:\Users\Елена\Downloads\Анимация, анимашки Природа - miranimashek·co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5656" y="2276872"/>
            <a:ext cx="3294000" cy="4392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6600" dirty="0" smtClean="0">
                <a:solidFill>
                  <a:srgbClr val="000066"/>
                </a:solidFill>
              </a:rPr>
              <a:t>Разношу хорошее</a:t>
            </a:r>
          </a:p>
          <a:p>
            <a:pPr>
              <a:buNone/>
            </a:pPr>
            <a:r>
              <a:rPr lang="ru-RU" sz="6600" dirty="0" smtClean="0">
                <a:solidFill>
                  <a:srgbClr val="000066"/>
                </a:solidFill>
              </a:rPr>
              <a:t>   настроение!</a:t>
            </a:r>
            <a:endParaRPr lang="ru-RU" sz="6600" dirty="0">
              <a:solidFill>
                <a:srgbClr val="000066"/>
              </a:solidFill>
            </a:endParaRPr>
          </a:p>
        </p:txBody>
      </p:sp>
      <p:pic>
        <p:nvPicPr>
          <p:cNvPr id="57346" name="Picture 2" descr="C:\Users\Елена\Pictures\44_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132856"/>
            <a:ext cx="3240000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491880" y="1676400"/>
            <a:ext cx="4968552" cy="4572000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200" dirty="0" smtClean="0">
                <a:solidFill>
                  <a:srgbClr val="000066"/>
                </a:solidFill>
              </a:rPr>
              <a:t>Спасибо за работу!</a:t>
            </a:r>
            <a:endParaRPr lang="ru-RU" sz="7200" dirty="0">
              <a:solidFill>
                <a:srgbClr val="000066"/>
              </a:solidFill>
            </a:endParaRPr>
          </a:p>
        </p:txBody>
      </p:sp>
      <p:pic>
        <p:nvPicPr>
          <p:cNvPr id="56322" name="Picture 2" descr="C:\Users\Елена\Pictures\comp_10671_big_18642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628800"/>
            <a:ext cx="3019160" cy="44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3501008"/>
            <a:ext cx="333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http://yandex.ru/images/search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http://miranimashek.com/photo/animacija_animashki/63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564904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http://ped-kopilka.ru/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068960"/>
            <a:ext cx="2095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http://muz-color.ru/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</a:rPr>
              <a:t>Ресурсы.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2800" b="1" i="1" dirty="0" smtClean="0">
              <a:solidFill>
                <a:srgbClr val="80000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4800" b="1" i="1" dirty="0" smtClean="0">
                <a:solidFill>
                  <a:srgbClr val="000066"/>
                </a:solidFill>
              </a:rPr>
              <a:t>Мир растений </a:t>
            </a:r>
          </a:p>
          <a:p>
            <a:pPr algn="ctr">
              <a:buFont typeface="Arial" charset="0"/>
              <a:buNone/>
            </a:pPr>
            <a:r>
              <a:rPr lang="ru-RU" sz="4800" b="1" i="1" dirty="0" smtClean="0">
                <a:solidFill>
                  <a:srgbClr val="000066"/>
                </a:solidFill>
              </a:rPr>
              <a:t>Ульяновской области.</a:t>
            </a:r>
          </a:p>
          <a:p>
            <a:pPr>
              <a:buNone/>
            </a:pPr>
            <a:endParaRPr lang="ru-RU" sz="48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611560" y="1600200"/>
            <a:ext cx="7222753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4400" b="1" dirty="0" smtClean="0">
              <a:solidFill>
                <a:schemeClr val="hlink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4400" b="1" i="1" dirty="0" smtClean="0">
                <a:solidFill>
                  <a:srgbClr val="000066"/>
                </a:solidFill>
                <a:latin typeface="Arial" charset="0"/>
              </a:rPr>
              <a:t>? О каких секретах мира                  растений мы узнаем</a:t>
            </a:r>
            <a:r>
              <a:rPr lang="ru-RU" sz="2400" b="1" i="1" dirty="0" smtClean="0">
                <a:solidFill>
                  <a:srgbClr val="000066"/>
                </a:solidFill>
                <a:latin typeface="Arial" charset="0"/>
              </a:rPr>
              <a:t>.</a:t>
            </a:r>
            <a:endParaRPr lang="ru-RU" sz="4400" b="1" i="1" dirty="0" smtClean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На какие группы делятся все растения?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89437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Деревья,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кустарники,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травянистые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растения.</a:t>
            </a:r>
          </a:p>
          <a:p>
            <a:pPr algn="ctr">
              <a:buNone/>
            </a:pP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53250" name="Picture 2" descr="C:\Users\Елена\Pictures\01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556792"/>
            <a:ext cx="2880000" cy="2160000"/>
          </a:xfrm>
          <a:prstGeom prst="rect">
            <a:avLst/>
          </a:prstGeom>
          <a:noFill/>
        </p:spPr>
      </p:pic>
      <p:pic>
        <p:nvPicPr>
          <p:cNvPr id="53251" name="Picture 3" descr="C:\Users\Елена\Pictures\store_apendix_small6107_18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1916832"/>
            <a:ext cx="2880000" cy="2160000"/>
          </a:xfrm>
          <a:prstGeom prst="rect">
            <a:avLst/>
          </a:prstGeom>
          <a:noFill/>
        </p:spPr>
      </p:pic>
      <p:pic>
        <p:nvPicPr>
          <p:cNvPr id="53252" name="Picture 4" descr="C:\Users\Елена\Pictures\post-20488-12046215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824" y="4293096"/>
            <a:ext cx="3120000" cy="23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206680" cy="1162050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          Лиственные деревья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ольха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2226" name="Picture 2" descr="C:\Users\Елена\Pictures\0003-003-Klj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995936" y="3798000"/>
            <a:ext cx="3791999" cy="2844000"/>
          </a:xfrm>
          <a:prstGeom prst="rect">
            <a:avLst/>
          </a:prstGeom>
          <a:noFill/>
        </p:spPr>
      </p:pic>
      <p:pic>
        <p:nvPicPr>
          <p:cNvPr id="52228" name="Picture 4" descr="C:\Users\Елена\Pictures\0015-015-JAse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2160" y="1772816"/>
            <a:ext cx="2880000" cy="2160000"/>
          </a:xfrm>
          <a:prstGeom prst="rect">
            <a:avLst/>
          </a:prstGeom>
          <a:noFill/>
        </p:spPr>
      </p:pic>
      <p:pic>
        <p:nvPicPr>
          <p:cNvPr id="52229" name="Picture 5" descr="C:\Users\Елена\Pictures\0000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2132856"/>
            <a:ext cx="2264735" cy="2160000"/>
          </a:xfrm>
          <a:prstGeom prst="rect">
            <a:avLst/>
          </a:prstGeom>
          <a:noFill/>
        </p:spPr>
      </p:pic>
      <p:pic>
        <p:nvPicPr>
          <p:cNvPr id="52230" name="Picture 6" descr="C:\Users\Елена\Pictures\0011-011-Osin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4365104"/>
            <a:ext cx="2880000" cy="2160000"/>
          </a:xfrm>
          <a:prstGeom prst="rect">
            <a:avLst/>
          </a:prstGeom>
          <a:noFill/>
        </p:spPr>
      </p:pic>
      <p:pic>
        <p:nvPicPr>
          <p:cNvPr id="52231" name="Picture 7" descr="C:\Users\Елена\Pictures\0004-004-Lip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848" y="2132856"/>
            <a:ext cx="288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62664" cy="104244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Хвойные деревья.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0" y="1628800"/>
            <a:ext cx="2743200" cy="457200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ель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4274" name="Picture 2" descr="C:\Users\Елена\Pictures\1332563_5s2_en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203848" y="2060848"/>
            <a:ext cx="2556215" cy="2160000"/>
          </a:xfrm>
          <a:prstGeom prst="rect">
            <a:avLst/>
          </a:prstGeom>
          <a:noFill/>
        </p:spPr>
      </p:pic>
      <p:pic>
        <p:nvPicPr>
          <p:cNvPr id="54275" name="Picture 3" descr="C:\Users\Елена\Pictures\99962750_large_0f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3" y="2420888"/>
            <a:ext cx="1620778" cy="2160000"/>
          </a:xfrm>
          <a:prstGeom prst="rect">
            <a:avLst/>
          </a:prstGeom>
          <a:noFill/>
        </p:spPr>
      </p:pic>
      <p:pic>
        <p:nvPicPr>
          <p:cNvPr id="54276" name="Picture 4" descr="C:\Users\Елена\Pictures\0022-022-Ked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112" y="4365104"/>
            <a:ext cx="2880000" cy="2160000"/>
          </a:xfrm>
          <a:prstGeom prst="rect">
            <a:avLst/>
          </a:prstGeom>
          <a:noFill/>
        </p:spPr>
      </p:pic>
      <p:pic>
        <p:nvPicPr>
          <p:cNvPr id="54277" name="Picture 5" descr="C:\Users\Елена\Pictures\0020-020-Pikht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168" y="1700808"/>
            <a:ext cx="2880000" cy="2160000"/>
          </a:xfrm>
          <a:prstGeom prst="rect">
            <a:avLst/>
          </a:prstGeom>
          <a:noFill/>
        </p:spPr>
      </p:pic>
      <p:pic>
        <p:nvPicPr>
          <p:cNvPr id="54278" name="Picture 6" descr="C:\Users\Елена\Pictures\0021-021-Listvennits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67744" y="4437112"/>
            <a:ext cx="288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5400" smtClean="0">
                <a:solidFill>
                  <a:srgbClr val="990000"/>
                </a:solidFill>
              </a:rPr>
              <a:t>«ЖУК»</a:t>
            </a:r>
          </a:p>
        </p:txBody>
      </p:sp>
      <p:sp>
        <p:nvSpPr>
          <p:cNvPr id="16387" name="Rectang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На лужайке, на ромашке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Жук летал в цветной рубашке.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Жу-жу-жу, жу-жу-жу,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Я с ромашками дружу.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Тихо по ветру я качаюсь,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0066"/>
                </a:solidFill>
              </a:rPr>
              <a:t>Низко-низко наклоняюсь. </a:t>
            </a:r>
          </a:p>
        </p:txBody>
      </p:sp>
      <p:pic>
        <p:nvPicPr>
          <p:cNvPr id="16388" name="Picture 7" descr="713722776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488" y="476250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 descr="nasekomoe-66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38738" y="3860800"/>
            <a:ext cx="4005262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9" descr="bozhija-korovka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850" y="5229225"/>
            <a:ext cx="14462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Д.Шостакович+-+Вальс-шутка+(muz-colo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521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333300"/>
                </a:solidFill>
              </a:rPr>
              <a:t>Сирень</a:t>
            </a:r>
          </a:p>
        </p:txBody>
      </p:sp>
      <p:pic>
        <p:nvPicPr>
          <p:cNvPr id="17413" name="Picture 5" descr="C:\Users\Елена\Pictures\0_43e19_a20ad5aa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963122" y="1935163"/>
            <a:ext cx="5217756" cy="43894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893</TotalTime>
  <Words>244</Words>
  <Application>Microsoft Office PowerPoint</Application>
  <PresentationFormat>Экран (4:3)</PresentationFormat>
  <Paragraphs>90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Муниципальное бюджетное образовательное  учреждение  средняя общеобразовательная школа №86  имени контр-адмирала И.И.Вереникина</vt:lpstr>
      <vt:lpstr>Слайд 2</vt:lpstr>
      <vt:lpstr>Слайд 3</vt:lpstr>
      <vt:lpstr>Слайд 4</vt:lpstr>
      <vt:lpstr>На какие группы делятся все растения?</vt:lpstr>
      <vt:lpstr>          Лиственные деревья</vt:lpstr>
      <vt:lpstr>Хвойные деревья.</vt:lpstr>
      <vt:lpstr>«ЖУК»</vt:lpstr>
      <vt:lpstr>Сирень</vt:lpstr>
      <vt:lpstr>            Кустарники Ульяновской области                                          </vt:lpstr>
      <vt:lpstr>Слайд 11</vt:lpstr>
      <vt:lpstr>   На лугах, вдоль дорог, по склонам оврагов нашего края можно увидеть  разные травянистые растения.  </vt:lpstr>
      <vt:lpstr>    На сотни километров простираются поля зерновых культур и подсолнечника.</vt:lpstr>
      <vt:lpstr>Овощи – кладовая здоровья!</vt:lpstr>
      <vt:lpstr>«Отгадай цветы».</vt:lpstr>
      <vt:lpstr>Слайд 16</vt:lpstr>
      <vt:lpstr>Красная книга –  особенная книга!                              Красная книга-особенная книга!   </vt:lpstr>
      <vt:lpstr>Слайд 18</vt:lpstr>
      <vt:lpstr>Ива лопарская (лапландская) (лат. Salix lapponum)</vt:lpstr>
      <vt:lpstr>Хорошо или плохо?</vt:lpstr>
      <vt:lpstr>Любите природу!</vt:lpstr>
      <vt:lpstr>Слайд 22</vt:lpstr>
      <vt:lpstr>Слайд 23</vt:lpstr>
      <vt:lpstr>Ресурсы.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re</cp:lastModifiedBy>
  <cp:revision>188</cp:revision>
  <dcterms:created xsi:type="dcterms:W3CDTF">2013-01-20T13:24:47Z</dcterms:created>
  <dcterms:modified xsi:type="dcterms:W3CDTF">2015-04-08T02:23:16Z</dcterms:modified>
</cp:coreProperties>
</file>