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5" r:id="rId8"/>
    <p:sldId id="264" r:id="rId9"/>
    <p:sldId id="266" r:id="rId10"/>
    <p:sldId id="267" r:id="rId11"/>
    <p:sldId id="268" r:id="rId12"/>
    <p:sldId id="271" r:id="rId13"/>
    <p:sldId id="269" r:id="rId14"/>
    <p:sldId id="275" r:id="rId15"/>
    <p:sldId id="277" r:id="rId16"/>
    <p:sldId id="279" r:id="rId17"/>
    <p:sldId id="280" r:id="rId18"/>
    <p:sldId id="282" r:id="rId19"/>
    <p:sldId id="283" r:id="rId20"/>
    <p:sldId id="287" r:id="rId21"/>
    <p:sldId id="288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58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5" d="100"/>
          <a:sy n="65" d="100"/>
        </p:scale>
        <p:origin x="-5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91376-C965-49FD-967F-FA5C6789EC79}" type="datetimeFigureOut">
              <a:rPr lang="ru-RU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1803F-9C14-49D0-BC17-24C09FEC37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19AD4-DD36-4296-A04C-AB78822D4234}" type="datetimeFigureOut">
              <a:rPr lang="ru-RU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984C4-CCA8-4E72-8692-7EE20972E8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D0E9B-699F-43C7-BE17-C0DE012F1CC7}" type="datetimeFigureOut">
              <a:rPr lang="ru-RU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E7DCC-FDFD-48E5-B35A-B3B2676152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7EB5E-F52B-47CF-99F9-F2816F6B41F0}" type="datetimeFigureOut">
              <a:rPr lang="ru-RU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650F4-4BEC-4291-B7D3-5F74C11FA4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556F6-9073-44BA-BF46-DF761DFA706F}" type="datetimeFigureOut">
              <a:rPr lang="ru-RU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E7BF7-E30E-4027-BA4E-B6762CE8F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DEB6A-22FE-41D3-9C6C-BB806B3DAB2B}" type="datetimeFigureOut">
              <a:rPr lang="ru-RU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F2A10-0AA8-45B8-95DC-28C6FFC848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4F9F3-4A74-48C9-902A-CDF281A6F7CA}" type="datetimeFigureOut">
              <a:rPr lang="ru-RU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EABC-04F1-42D3-9E65-23D8EDCCE9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667BF-E152-44BB-AB39-1804EBFA69B7}" type="datetimeFigureOut">
              <a:rPr lang="ru-RU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A71D6-4688-4B3D-B819-81FB4C612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65F9B-4714-41AE-8070-DF27AD5BAD23}" type="datetimeFigureOut">
              <a:rPr lang="ru-RU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EC940-5B7B-4BB4-8F73-369389AD2E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E6BB3-EEED-4341-82D6-7A8DD1F7B9CE}" type="datetimeFigureOut">
              <a:rPr lang="ru-RU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B556F-F56E-4FC7-91FF-BAC150867A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41879-76B7-4494-BE8B-D5A2D4D941EB}" type="datetimeFigureOut">
              <a:rPr lang="ru-RU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1A1EE-52FD-4BF1-BC94-133B22A090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B9AD61-F0D1-4E61-BBD1-F7C01FCCB577}" type="datetimeFigureOut">
              <a:rPr lang="ru-RU"/>
              <a:pPr>
                <a:defRPr/>
              </a:pPr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AD88D5-E916-41A2-8382-6639F5411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13" Type="http://schemas.openxmlformats.org/officeDocument/2006/relationships/slide" Target="slide20.xml"/><Relationship Id="rId18" Type="http://schemas.openxmlformats.org/officeDocument/2006/relationships/image" Target="../media/image15.gif"/><Relationship Id="rId3" Type="http://schemas.openxmlformats.org/officeDocument/2006/relationships/audio" Target="../media/audio3.wav"/><Relationship Id="rId7" Type="http://schemas.openxmlformats.org/officeDocument/2006/relationships/image" Target="../media/image10.gif"/><Relationship Id="rId12" Type="http://schemas.openxmlformats.org/officeDocument/2006/relationships/slide" Target="slide19.xml"/><Relationship Id="rId17" Type="http://schemas.openxmlformats.org/officeDocument/2006/relationships/image" Target="../media/image14.gif"/><Relationship Id="rId2" Type="http://schemas.openxmlformats.org/officeDocument/2006/relationships/audio" Target="../media/audio2.wav"/><Relationship Id="rId16" Type="http://schemas.openxmlformats.org/officeDocument/2006/relationships/slide" Target="slide28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11" Type="http://schemas.openxmlformats.org/officeDocument/2006/relationships/slide" Target="slide15.xml"/><Relationship Id="rId5" Type="http://schemas.openxmlformats.org/officeDocument/2006/relationships/image" Target="../media/image8.png"/><Relationship Id="rId15" Type="http://schemas.openxmlformats.org/officeDocument/2006/relationships/slide" Target="slide11.xml"/><Relationship Id="rId10" Type="http://schemas.openxmlformats.org/officeDocument/2006/relationships/image" Target="../media/image13.gif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2.gif"/><Relationship Id="rId14" Type="http://schemas.openxmlformats.org/officeDocument/2006/relationships/slide" Target="slide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slide" Target="slide10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8.pn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.wav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slide" Target="slide10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5" Type="http://schemas.openxmlformats.org/officeDocument/2006/relationships/image" Target="../media/image8.png"/><Relationship Id="rId4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image" Target="../media/image8.pn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image" Target="../media/image8.png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5" Type="http://schemas.openxmlformats.org/officeDocument/2006/relationships/image" Target="../media/image8.png"/><Relationship Id="rId4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image" Target="../media/image74.png"/><Relationship Id="rId4" Type="http://schemas.openxmlformats.org/officeDocument/2006/relationships/image" Target="../media/image73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76.png"/><Relationship Id="rId7" Type="http://schemas.openxmlformats.org/officeDocument/2006/relationships/image" Target="../media/image80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ispro.ru/" TargetMode="External"/><Relationship Id="rId3" Type="http://schemas.openxmlformats.org/officeDocument/2006/relationships/hyperlink" Target="http://lenagold.narod.ru/fon/clipart/s/svit/svitolk101.png" TargetMode="External"/><Relationship Id="rId7" Type="http://schemas.openxmlformats.org/officeDocument/2006/relationships/hyperlink" Target="http://www.museum.ru/" TargetMode="External"/><Relationship Id="rId12" Type="http://schemas.openxmlformats.org/officeDocument/2006/relationships/hyperlink" Target="http://elenaranko.ucoz.ru/" TargetMode="External"/><Relationship Id="rId2" Type="http://schemas.openxmlformats.org/officeDocument/2006/relationships/hyperlink" Target="http://www.bg2001.ru/upload/iblock/616/4034-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napacity.com/novosti-anapy/" TargetMode="External"/><Relationship Id="rId11" Type="http://schemas.openxmlformats.org/officeDocument/2006/relationships/hyperlink" Target="http://www.delfin-tour.ru/direction/krasnodar/goroda-kr/" TargetMode="External"/><Relationship Id="rId5" Type="http://schemas.openxmlformats.org/officeDocument/2006/relationships/hyperlink" Target="http://www.segment.ru/img_hits/4946015_1_small.jpg" TargetMode="External"/><Relationship Id="rId10" Type="http://schemas.openxmlformats.org/officeDocument/2006/relationships/hyperlink" Target="http://mkrf.ru/" TargetMode="External"/><Relationship Id="rId4" Type="http://schemas.openxmlformats.org/officeDocument/2006/relationships/hyperlink" Target="http://megasklad.ru/data/photoes/s194064.jpg" TargetMode="External"/><Relationship Id="rId9" Type="http://schemas.openxmlformats.org/officeDocument/2006/relationships/hyperlink" Target="http://alamandi-club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813" y="1052513"/>
            <a:ext cx="6119812" cy="18002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dirty="0">
                <a:solidFill>
                  <a:schemeClr val="accent2">
                    <a:lumMod val="75000"/>
                  </a:schemeClr>
                </a:solidFill>
                <a:latin typeface="+mn-lt"/>
                <a:ea typeface="+mj-ea"/>
                <a:cs typeface="+mj-cs"/>
              </a:rPr>
              <a:t>Культура – будущее России</a:t>
            </a:r>
            <a:endParaRPr lang="ru-RU" sz="6000" dirty="0">
              <a:solidFill>
                <a:schemeClr val="accent2">
                  <a:lumMod val="75000"/>
                </a:schemeClr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995738" y="4508500"/>
            <a:ext cx="4752975" cy="1728788"/>
          </a:xfrm>
        </p:spPr>
        <p:txBody>
          <a:bodyPr/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ru-RU" sz="2400" i="1" smtClean="0">
                <a:latin typeface="Times New Roman" pitchFamily="18" charset="0"/>
                <a:cs typeface="Times New Roman" pitchFamily="18" charset="0"/>
              </a:rPr>
              <a:t>Рослякова Лариса Александровна</a:t>
            </a:r>
          </a:p>
          <a:p>
            <a:pPr>
              <a:spcBef>
                <a:spcPct val="0"/>
              </a:spcBef>
              <a:buFont typeface="Arial" charset="0"/>
              <a:buNone/>
            </a:pPr>
            <a:r>
              <a:rPr lang="ru-RU" sz="2400" i="1" smtClean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>
              <a:spcBef>
                <a:spcPct val="0"/>
              </a:spcBef>
              <a:buFont typeface="Arial" charset="0"/>
              <a:buNone/>
            </a:pPr>
            <a:r>
              <a:rPr lang="ru-RU" sz="2400" i="1" smtClean="0">
                <a:latin typeface="Times New Roman" pitchFamily="18" charset="0"/>
                <a:cs typeface="Times New Roman" pitchFamily="18" charset="0"/>
              </a:rPr>
              <a:t>МБОУ ООШ №17 МО г-к Анапа</a:t>
            </a:r>
          </a:p>
          <a:p>
            <a:pPr>
              <a:spcBef>
                <a:spcPct val="0"/>
              </a:spcBef>
            </a:pPr>
            <a:endParaRPr lang="ru-RU" sz="2400" i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взлет.wav">
            <a:hlinkClick r:id="" action="ppaction://media"/>
          </p:cNvPr>
          <p:cNvPicPr>
            <a:picLocks noGrp="1" noChangeAspect="1"/>
          </p:cNvPicPr>
          <p:nvPr>
            <p:ph idx="1"/>
            <a:wavAudioFile r:embed="rId1" name="38A1F847.wav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12292" name="Picture 2" descr="C:\Users\Лариса\Desktop\самый классный классный\культра - наше будущее\виртуальная экскурсия\корабль\01-14.gif"/>
          <p:cNvPicPr>
            <a:picLocks noChangeAspect="1" noChangeArrowheads="1"/>
          </p:cNvPicPr>
          <p:nvPr/>
        </p:nvPicPr>
        <p:blipFill>
          <a:blip r:embed="rId6" cstate="email"/>
          <a:srcRect t="4976"/>
          <a:stretch>
            <a:fillRect/>
          </a:stretch>
        </p:blipFill>
        <p:spPr bwMode="auto">
          <a:xfrm>
            <a:off x="371475" y="842963"/>
            <a:ext cx="8424863" cy="570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3" descr="C:\Users\Лариса\Desktop\самый классный классный\культра - наше будущее\виртуальная экскурсия\корабль\12B1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68838" y="4518025"/>
            <a:ext cx="5794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4" descr="C:\Users\Лариса\Desktop\самый классный классный\культра - наше будущее\виртуальная экскурсия\корабль\12B2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179888" y="4518025"/>
            <a:ext cx="6111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5" descr="C:\Users\Лариса\Desktop\самый классный классный\культра - наше будущее\виртуальная экскурсия\корабль\12B3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675063" y="4497388"/>
            <a:ext cx="630237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6" descr="C:\Users\Лариса\Desktop\самый классный классный\культра - наше будущее\виртуальная экскурсия\корабль\a_migalk1.gif"/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172075" y="4622800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>
            <a:hlinkClick r:id="rId11" action="ppaction://hlinksldjump"/>
          </p:cNvPr>
          <p:cNvSpPr/>
          <p:nvPr/>
        </p:nvSpPr>
        <p:spPr>
          <a:xfrm>
            <a:off x="3736316" y="1941285"/>
            <a:ext cx="1728193" cy="57606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Краеведчес</a:t>
            </a: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кий</a:t>
            </a:r>
            <a:endParaRPr lang="ru-RU" dirty="0"/>
          </a:p>
        </p:txBody>
      </p:sp>
      <p:sp>
        <p:nvSpPr>
          <p:cNvPr id="11" name="Скругленный прямоугольник 10">
            <a:hlinkClick r:id="rId12" action="ppaction://hlinksldjump"/>
          </p:cNvPr>
          <p:cNvSpPr/>
          <p:nvPr/>
        </p:nvSpPr>
        <p:spPr>
          <a:xfrm>
            <a:off x="6079863" y="1935121"/>
            <a:ext cx="1728193" cy="57606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Техничес</a:t>
            </a: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кий</a:t>
            </a:r>
            <a:endParaRPr lang="ru-RU" dirty="0"/>
          </a:p>
        </p:txBody>
      </p:sp>
      <p:sp>
        <p:nvSpPr>
          <p:cNvPr id="12" name="Скругленный прямоугольник 11">
            <a:hlinkClick r:id="rId13" action="ppaction://hlinksldjump"/>
          </p:cNvPr>
          <p:cNvSpPr/>
          <p:nvPr/>
        </p:nvSpPr>
        <p:spPr>
          <a:xfrm>
            <a:off x="2627784" y="2865930"/>
            <a:ext cx="1728193" cy="57606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Художественный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rId14" action="ppaction://hlinksldjump"/>
          </p:cNvPr>
          <p:cNvSpPr/>
          <p:nvPr/>
        </p:nvSpPr>
        <p:spPr>
          <a:xfrm>
            <a:off x="5022914" y="2859433"/>
            <a:ext cx="1728193" cy="57606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Мемориаль</a:t>
            </a: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ный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rId15" action="ppaction://hlinksldjump"/>
          </p:cNvPr>
          <p:cNvSpPr/>
          <p:nvPr/>
        </p:nvSpPr>
        <p:spPr>
          <a:xfrm>
            <a:off x="1542798" y="1953057"/>
            <a:ext cx="1728193" cy="57606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Археологический</a:t>
            </a:r>
            <a:endParaRPr lang="ru-RU" dirty="0"/>
          </a:p>
        </p:txBody>
      </p:sp>
      <p:sp>
        <p:nvSpPr>
          <p:cNvPr id="15" name="Скругленный прямоугольник 14">
            <a:hlinkClick r:id="rId16" action="ppaction://hlinksldjump"/>
          </p:cNvPr>
          <p:cNvSpPr/>
          <p:nvPr/>
        </p:nvSpPr>
        <p:spPr>
          <a:xfrm>
            <a:off x="3720322" y="3608286"/>
            <a:ext cx="1728193" cy="57606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Домой</a:t>
            </a:r>
            <a:endParaRPr lang="ru-RU" dirty="0"/>
          </a:p>
        </p:txBody>
      </p:sp>
      <p:pic>
        <p:nvPicPr>
          <p:cNvPr id="6" name="взлет.wav">
            <a:hlinkClick r:id="" action="ppaction://media"/>
          </p:cNvPr>
          <p:cNvPicPr>
            <a:picLocks noRot="1" noChangeAspect="1"/>
          </p:cNvPicPr>
          <p:nvPr>
            <a:wavAudioFile r:embed="rId1" name="38A1F847.wav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675" y="523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еред физкульт мин.wav">
            <a:hlinkClick r:id="" action="ppaction://media"/>
          </p:cNvPr>
          <p:cNvPicPr>
            <a:picLocks noRot="1" noChangeAspect="1"/>
          </p:cNvPicPr>
          <p:nvPr>
            <a:wavAudioFile r:embed="rId2" name="9D651F0F.wav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60825" y="523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конец.wav">
            <a:hlinkClick r:id="" action="ppaction://media"/>
          </p:cNvPr>
          <p:cNvPicPr>
            <a:picLocks noRot="1" noChangeAspect="1"/>
          </p:cNvPicPr>
          <p:nvPr>
            <a:wavAudioFile r:embed="rId3" name="095F0634.wav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027988" y="523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8" name="Picture 2" descr="I:\школа 17\картинки и анимашки\гиф\tuzijatek66.gif"/>
          <p:cNvPicPr>
            <a:picLocks noChangeAspect="1" noChangeArrowheads="1" noCrop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1417638" y="266065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9" name="Picture 3" descr="I:\школа 17\картинки и анимашки\гиф\tuzijatek66.gif"/>
          <p:cNvPicPr>
            <a:picLocks noChangeAspect="1" noChangeArrowheads="1" noCrop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1335088" y="377825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0" name="Picture 4" descr="I:\школа 17\картинки и анимашки\гиф\tuzijatek66.gif"/>
          <p:cNvPicPr>
            <a:picLocks noChangeAspect="1" noChangeArrowheads="1" noCrop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3675063" y="1233488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1" name="Picture 5" descr="I:\школа 17\картинки и анимашки\гиф\tuzijatek66.gif"/>
          <p:cNvPicPr>
            <a:picLocks noChangeAspect="1" noChangeArrowheads="1" noCrop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4289425" y="2767013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2" name="Picture 6" descr="I:\школа 17\картинки и анимашки\гиф\tuzijatek66.gif"/>
          <p:cNvPicPr>
            <a:picLocks noChangeAspect="1" noChangeArrowheads="1" noCrop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6913563" y="2865438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3" name="Picture 7" descr="I:\школа 17\картинки и анимашки\гиф\tuzijatek66.gif"/>
          <p:cNvPicPr>
            <a:picLocks noChangeAspect="1" noChangeArrowheads="1" noCrop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6094413" y="3895725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4" name="Picture 8" descr="I:\школа 17\картинки и анимашки\гиф\tuzijatek66.gif"/>
          <p:cNvPicPr>
            <a:picLocks noChangeAspect="1" noChangeArrowheads="1" noCrop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2913063" y="3497263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5" name="Picture 9" descr="I:\школа 17\картинки и анимашки\гиф\tuzijatek66.gif"/>
          <p:cNvPicPr>
            <a:picLocks noChangeAspect="1" noChangeArrowheads="1" noCrop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7075488" y="3316288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6" name="Picture 10" descr="I:\школа 17\картинки и анимашки\гиф\tuzijatek66.gif"/>
          <p:cNvPicPr>
            <a:picLocks noChangeAspect="1" noChangeArrowheads="1" noCrop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6562725" y="418465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7" name="Picture 11" descr="I:\школа 17\картинки и анимашки\гиф\tuzijatek66.gif"/>
          <p:cNvPicPr>
            <a:picLocks noChangeAspect="1" noChangeArrowheads="1" noCrop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2484438" y="380365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8" name="Picture 12" descr="I:\школа 17\картинки и анимашки\гиф\tuzijatek66.gif"/>
          <p:cNvPicPr>
            <a:picLocks noChangeAspect="1" noChangeArrowheads="1" noCrop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403225" y="189865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9" name="Picture 13" descr="I:\школа 17\картинки и анимашки\гиф\tuzijatek66.gif"/>
          <p:cNvPicPr>
            <a:picLocks noChangeAspect="1" noChangeArrowheads="1" noCrop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7773988" y="2005013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0" name="Рисунок 31"/>
          <p:cNvPicPr>
            <a:picLocks noChangeAspect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676275" y="31686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1" name="Рисунок 32"/>
          <p:cNvPicPr>
            <a:picLocks noChangeAspect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5387975" y="138747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2" name="Рисунок 33"/>
          <p:cNvPicPr>
            <a:picLocks noChangeAspect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7656513" y="40782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3" name="Рисунок 34"/>
          <p:cNvPicPr>
            <a:picLocks noChangeAspect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2894013" y="14208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5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87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99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5" name="Picture 2" descr="C:\Users\Лариса\Desktop\самый классный классный\культра - наше будущее\виртуальная экскурсия\идеи конспекта\вид из космоса анап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836613"/>
            <a:ext cx="8337550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объединение 3"/>
          <p:cNvSpPr/>
          <p:nvPr/>
        </p:nvSpPr>
        <p:spPr>
          <a:xfrm>
            <a:off x="5796136" y="2924944"/>
            <a:ext cx="288032" cy="360040"/>
          </a:xfrm>
          <a:prstGeom prst="flowChartMerg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787900" y="835025"/>
            <a:ext cx="1528763" cy="23685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50" name="Picture 2" descr="C:\Users\Лариса\Desktop\самый классный классный\культра - наше будущее\виртуальная экскурсия\краевой фелицина\анапский арх музей\музей Горгиппия Анапа фото (6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95288" y="765175"/>
            <a:ext cx="8353425" cy="5832475"/>
          </a:xfrm>
          <a:noFill/>
        </p:spPr>
      </p:pic>
      <p:pic>
        <p:nvPicPr>
          <p:cNvPr id="5" name="Picture 2" descr="C:\Users\Лариса\Desktop\самый классный классный\культра - наше будущее\виртуальная экскурсия\краевой фелицина\анапский арх музей\город Горгиппия Анапа фото (3)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39975" y="620713"/>
            <a:ext cx="4392613" cy="598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Лариса\Desktop\самый классный классный\культра - наше будущее\виртуальная экскурсия\краевой фелицина\анапский арх музей\DSC_0095-300x20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288" y="742950"/>
            <a:ext cx="8389937" cy="581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5288" y="742950"/>
            <a:ext cx="8356600" cy="58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 descr="C:\Users\Лариса\Desktop\самый классный классный\культра - наше будущее\виртуальная экскурсия\краевой фелицина\анапский арх музей\DSC_0110-300x200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95288" y="742950"/>
            <a:ext cx="8389937" cy="581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:\Users\Лариса\Desktop\самый классный классный\культра - наше будущее\виртуальная экскурсия\краевой фелицина\анапский арх музей\музей Горгиппия саркофаги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95288" y="742950"/>
            <a:ext cx="8321675" cy="581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звук самолета.wav">
            <a:hlinkClick r:id="" action="ppaction://media"/>
          </p:cNvPr>
          <p:cNvPicPr>
            <a:picLocks noRot="1" noChangeAspect="1"/>
          </p:cNvPicPr>
          <p:nvPr>
            <a:wavAudioFile r:embed="rId1" name="FCB6E637.wav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256588" y="111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969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" name="звук самолета.wav">
            <a:hlinkClick r:id="" action="ppaction://media"/>
          </p:cNvPr>
          <p:cNvPicPr>
            <a:picLocks noGrp="1" noChangeAspect="1"/>
          </p:cNvPicPr>
          <p:nvPr>
            <p:ph idx="1"/>
            <a:wavAudioFile r:embed="rId1" name="FCB6E637.wav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534400" y="69850"/>
            <a:ext cx="609600" cy="609600"/>
          </a:xfrm>
        </p:spPr>
      </p:pic>
      <p:pic>
        <p:nvPicPr>
          <p:cNvPr id="1028" name="Picture 4" descr="C:\Users\Лариса\Desktop\самый классный классный\культра - наше будущее\виртуальная экскурсия\краевой фелицина\таманский музейный комплекс\800px-Germanassa_entrance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288" y="765175"/>
            <a:ext cx="8353425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Лариса\Desktop\самый классный классный\культра - наше будущее\виртуальная экскурсия\краевой фелицина\таманский музейный комплекс\800px-Археологическая_экспедиция_лета_2012_г._на_раскопах_городища_Гермонасса-Тмутаракань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6725" y="511175"/>
            <a:ext cx="8280400" cy="583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5775" y="590550"/>
            <a:ext cx="8351838" cy="567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6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5" y="422275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>
                <a:latin typeface="+mn-lt"/>
              </a:rPr>
              <a:t>Фанагория</a:t>
            </a:r>
            <a:endParaRPr lang="ru-RU" dirty="0">
              <a:latin typeface="+mn-lt"/>
            </a:endParaRP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170" name="Picture 2" descr="C:\Users\Лариса\Desktop\самый классный классный\культра - наше будущее\виртуальная экскурсия\фанагория\5be268e973faf74aa5a7d61fe1e0276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650" y="1279525"/>
            <a:ext cx="7777163" cy="531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Лариса\Desktop\самый классный классный\культра - наше будущее\виртуальная экскурсия\фанагория\c39b7712910f92c08f835bcaf3cf8f0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6400" y="1266825"/>
            <a:ext cx="3987800" cy="322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Лариса\Desktop\самый классный классный\культра - наше будущее\виртуальная экскурсия\фанагория\bb028596a9a6506fa2a64de47883fce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41838" y="1266825"/>
            <a:ext cx="4294187" cy="322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Users\Лариса\Desktop\самый классный классный\культра - наше будущее\виртуальная экскурсия\фанагория\c37a0518b0d3c124b8480cb0196d7f0f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93975" y="3284538"/>
            <a:ext cx="4037013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0688" y="635000"/>
            <a:ext cx="8383587" cy="607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Багетная рамка 8">
            <a:hlinkClick r:id="rId7" action="ppaction://hlinksldjump"/>
          </p:cNvPr>
          <p:cNvSpPr/>
          <p:nvPr/>
        </p:nvSpPr>
        <p:spPr>
          <a:xfrm>
            <a:off x="7524328" y="14699"/>
            <a:ext cx="1619672" cy="605989"/>
          </a:xfrm>
          <a:prstGeom prst="beve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Вернуться на корабль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2" name="Picture 2" descr="C:\Users\Лариса\Desktop\самый классный классный\культра - наше будущее\виртуальная экскурсия\идеи конспекта\karta_rayonov_krasnodarskogo_kraay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0638" y="0"/>
            <a:ext cx="9164638" cy="68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C:\Users\Лариса\Desktop\самый классный классный\культра - наше будущее\иконка музея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1400" y="2857500"/>
            <a:ext cx="355600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C:\Users\Лариса\Desktop\самый классный классный\культра - наше будущее\иконка музея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27313" y="4221163"/>
            <a:ext cx="3556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C:\Users\Лариса\Desktop\самый классный классный\культра - наше будущее\иконка музея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378325" y="5157788"/>
            <a:ext cx="366713" cy="366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32588" y="4143375"/>
            <a:ext cx="8636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 descr="C:\Users\Лариса\Desktop\самый классный классный\культра - наше будущее\иконка музея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38738" y="5876925"/>
            <a:ext cx="368300" cy="36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75238" y="2624138"/>
            <a:ext cx="865187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451725" y="4352925"/>
            <a:ext cx="877888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700338" y="404813"/>
            <a:ext cx="7921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973888" y="1671638"/>
            <a:ext cx="917575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752850" y="1355725"/>
            <a:ext cx="808038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651500" y="1758950"/>
            <a:ext cx="957263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284663" y="2765425"/>
            <a:ext cx="957262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1" name="Picture 1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887913" y="1355725"/>
            <a:ext cx="882650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4595813" y="2163763"/>
            <a:ext cx="93980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3" name="Picture 17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220913" y="2516188"/>
            <a:ext cx="957262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4" name="Picture 18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235450" y="3873500"/>
            <a:ext cx="957263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5" name="Picture 19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269038" y="2916238"/>
            <a:ext cx="957262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6" name="Picture 20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025650" y="3103563"/>
            <a:ext cx="957263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7" name="Picture 21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327400" y="115888"/>
            <a:ext cx="957263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8" name="Picture 22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087938" y="3411538"/>
            <a:ext cx="957262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звук самолета.wav">
            <a:hlinkClick r:id="" action="ppaction://media"/>
          </p:cNvPr>
          <p:cNvPicPr>
            <a:picLocks noRot="1" noChangeAspect="1"/>
          </p:cNvPicPr>
          <p:nvPr>
            <a:wavAudioFile r:embed="rId1" name="FCB6E637.wav"/>
          </p:nvPr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8534400" y="698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92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92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92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92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92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92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92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92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92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92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92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92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92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8" dur="1000" tmFilter="0, 0; .2, .5; .8, .5; 1, 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autoRev="1" fill="hold"/>
                                        <p:tgtEl>
                                          <p:spTgt spid="92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1" dur="1000" tmFilter="0, 0; .2, .5; .8, .5; 1, 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0" autoRev="1" fill="hold"/>
                                        <p:tgtEl>
                                          <p:spTgt spid="92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92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7" dur="1000" tmFilter="0, 0; .2, .5; .8, .5; 1, 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0" autoRev="1" fill="hold"/>
                                        <p:tgtEl>
                                          <p:spTgt spid="92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92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3" dur="1000" tmFilter="0, 0; .2, .5; .8, .5; 1, 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autoRev="1" fill="hold"/>
                                        <p:tgtEl>
                                          <p:spTgt spid="92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969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small_3538.jpg"/>
          <p:cNvPicPr>
            <a:picLocks noChangeAspect="1"/>
          </p:cNvPicPr>
          <p:nvPr/>
        </p:nvPicPr>
        <p:blipFill>
          <a:blip r:embed="rId3" cstate="email"/>
          <a:srcRect r="-2"/>
          <a:stretch>
            <a:fillRect/>
          </a:stretch>
        </p:blipFill>
        <p:spPr bwMode="auto">
          <a:xfrm>
            <a:off x="395288" y="836613"/>
            <a:ext cx="8424862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650" y="814388"/>
            <a:ext cx="3600450" cy="270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5650" y="3721100"/>
            <a:ext cx="36004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59338" y="3721100"/>
            <a:ext cx="3724275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звук самолета.wav">
            <a:hlinkClick r:id="" action="ppaction://media"/>
          </p:cNvPr>
          <p:cNvPicPr>
            <a:picLocks noRot="1" noChangeAspect="1"/>
          </p:cNvPicPr>
          <p:nvPr>
            <a:wavAudioFile r:embed="rId1" name="FCB6E637.wav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534400" y="698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Лариса\Desktop\Рисунок1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829175" y="814388"/>
            <a:ext cx="372427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969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+mn-lt"/>
              </a:rPr>
              <a:t>Геленджик</a:t>
            </a:r>
            <a:endParaRPr lang="ru-RU" dirty="0">
              <a:latin typeface="+mn-lt"/>
            </a:endParaRPr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60" name="Picture 2" descr="C:\Users\Лариса\Desktop\самый классный классный\культра - наше будущее\виртуальная экскурсия\гелендж и-к муз\muzej_gel_JPG_960x600_q8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1268413"/>
            <a:ext cx="8135937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4" name="Picture 2" descr="C:\Users\Лариса\Desktop\самый классный классный\культра - наше будущее\виртуальная экскурсия\гелендж и-к муз\muzey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1675" y="765175"/>
            <a:ext cx="772318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 descr="C:\Users\Лариса\Desktop\самый классный классный\культра - наше будущее\виртуальная экскурсия\гелендж и-к муз\muzey6 (1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1675" y="3606800"/>
            <a:ext cx="7723188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Лариса\Desktop\самый классный классный\культра - наше будущее\виртуальная экскурсия\гелендж и-к муз\13872634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288" y="765175"/>
            <a:ext cx="42227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Лариса\Desktop\самый классный классный\культра - наше будущее\виртуальная экскурсия\гелендж и-к муз\muzey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67175" y="3048000"/>
            <a:ext cx="4656138" cy="34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Багетная рамка 7">
            <a:hlinkClick r:id="rId6" action="ppaction://hlinksldjump"/>
          </p:cNvPr>
          <p:cNvSpPr/>
          <p:nvPr/>
        </p:nvSpPr>
        <p:spPr>
          <a:xfrm>
            <a:off x="7524328" y="14699"/>
            <a:ext cx="1619672" cy="605989"/>
          </a:xfrm>
          <a:prstGeom prst="beve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Вернуться на корабль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8" name="Picture 2" descr="C:\Users\Лариса\Desktop\самый классный классный\культра - наше будущее\виртуальная экскурсия\краевой фелицина\темрюкский\музей военной техники\557d54f4c1e48bde3b43199e4e7120a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765175"/>
            <a:ext cx="8280400" cy="567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Лариса\Desktop\самый классный классный\культра - наше будущее\виртуальная экскурсия\краевой фелицина\темрюкский\музей военной техники\48348a5bb80c6a6bb8dd9986be15a90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765175"/>
            <a:ext cx="50292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Лариса\Desktop\самый классный классный\культра - наше будущее\виртуальная экскурсия\краевой фелицина\темрюкский\музей военной техники\af499d38fde48960d8027df9df4b09b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6600" y="2276475"/>
            <a:ext cx="5519738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Лариса\Desktop\самый классный классный\культра - наше будущее\виртуальная экскурсия\краевой фелицина\темрюкский\музей военной техники\f6778068ecfee0baeed58d4bd80714ee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288" y="765175"/>
            <a:ext cx="5715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Users\Лариса\Desktop\самый классный классный\культра - наше будущее\виртуальная экскурсия\краевой фелицина\темрюкский\музей военной техники\9b78fc21a98b3f66d216a0c5cd4eb8b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00338" y="2227263"/>
            <a:ext cx="609600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Багетная рамка 8">
            <a:hlinkClick r:id="rId7" action="ppaction://hlinksldjump"/>
          </p:cNvPr>
          <p:cNvSpPr/>
          <p:nvPr/>
        </p:nvSpPr>
        <p:spPr>
          <a:xfrm>
            <a:off x="7524328" y="14699"/>
            <a:ext cx="1619672" cy="605989"/>
          </a:xfrm>
          <a:prstGeom prst="beve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Вернуться на корабль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9" name="Picture 2" descr="C:\Users\Лариса\Desktop\самый классный классный\культра - наше будущее\виртуальная экскурсия\идеи конспекта\10566_en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23850" y="0"/>
            <a:ext cx="8712200" cy="7316788"/>
          </a:xfrm>
          <a:noFill/>
        </p:spPr>
      </p:pic>
      <p:pic>
        <p:nvPicPr>
          <p:cNvPr id="3" name="Picture 2" descr="C:\Users\Лариса\Desktop\самый классный классный\культра - наше будущее\виртуальная экскурсия\идеи конспекта\112857324_smayl_klass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03350" y="620713"/>
            <a:ext cx="29051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+mn-lt"/>
              </a:rPr>
              <a:t>Краснодарский краевой художественный музей </a:t>
            </a:r>
            <a:endParaRPr lang="ru-RU" dirty="0">
              <a:latin typeface="+mn-lt"/>
            </a:endParaRPr>
          </a:p>
        </p:txBody>
      </p:sp>
      <p:sp>
        <p:nvSpPr>
          <p:cNvPr id="2253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2" name="Picture 2" descr="C:\Users\Лариса\Desktop\самый классный классный\культра - наше будущее\виртуальная экскурсия\красн краев худ музей коваленко\879_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31875" y="1466850"/>
            <a:ext cx="7092950" cy="498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8" name="Picture 2" descr="C:\Users\Лариса\Desktop\самый классный классный\культра - наше будущее\виртуальная экскурсия\красн краев худ музей коваленко\fil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836613"/>
            <a:ext cx="829627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Лариса\Desktop\самый классный классный\культра - наше будущее\виртуальная экскурсия\красн краев худ музей коваленко\krasnodarskiy-kraevoy-khudozhestvennyy-muzey-im-f-a-kovalenko_gid-_1_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850" y="765175"/>
            <a:ext cx="8496300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звук самолета.wav">
            <a:hlinkClick r:id="" action="ppaction://media"/>
          </p:cNvPr>
          <p:cNvPicPr>
            <a:picLocks noRot="1" noChangeAspect="1"/>
          </p:cNvPicPr>
          <p:nvPr>
            <a:wavAudioFile r:embed="rId1" name="FCB6E637.wav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34400" y="698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6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+mn-lt"/>
              </a:rPr>
              <a:t>Сочинский художественный музей</a:t>
            </a:r>
            <a:endParaRPr lang="ru-RU" dirty="0">
              <a:latin typeface="+mn-lt"/>
            </a:endParaRPr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80" name="Picture 2" descr="C:\Users\Лариса\Desktop\самый классный классный\культра - наше будущее\виртуальная экскурсия\Сочинский художественный музей\sochinskiy_hud_muzeyjp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412875"/>
            <a:ext cx="8424862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0" name="Picture 2" descr="C:\Users\Лариса\Desktop\самый классный классный\культра - наше будущее\виртуальная экскурсия\Сочинский художественный музей\1395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836613"/>
            <a:ext cx="8208962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C:\Users\Лариса\Desktop\самый классный классный\культра - наше будущее\виртуальная экскурсия\Сочинский художественный музей\1404580002_3lazarevskoe-oficialnyy-sayt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854075"/>
            <a:ext cx="8353425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Багетная рамка 5">
            <a:hlinkClick r:id="rId4" action="ppaction://hlinksldjump"/>
          </p:cNvPr>
          <p:cNvSpPr/>
          <p:nvPr/>
        </p:nvSpPr>
        <p:spPr>
          <a:xfrm>
            <a:off x="7524328" y="14699"/>
            <a:ext cx="1619672" cy="605989"/>
          </a:xfrm>
          <a:prstGeom prst="beve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Вернуться на корабль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dirty="0" smtClean="0">
                <a:latin typeface="+mn-lt"/>
              </a:rPr>
              <a:t>Мемориальный музей </a:t>
            </a:r>
            <a:r>
              <a:rPr lang="ru-RU" dirty="0" err="1" smtClean="0">
                <a:latin typeface="+mn-lt"/>
              </a:rPr>
              <a:t>Ю.В.Кондратюка</a:t>
            </a:r>
            <a:endParaRPr lang="ru-RU" dirty="0">
              <a:latin typeface="+mn-lt"/>
            </a:endParaRPr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3554" name="Picture 2" descr="C:\Users\Лариса\Desktop\самый классный классный\культра - наше будущее\виртуальная экскурсия\кондр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750" y="1355725"/>
            <a:ext cx="3722688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C:\Users\Лариса\Desktop\самый классный классный\культра - наше будущее\виртуальная экскурсия\кондратюк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32363" y="1335088"/>
            <a:ext cx="3705225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C:\Users\Лариса\Desktop\самый классный классный\культра - наше будущее\виртуальная экскурсия\кондратюк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58888" y="1336675"/>
            <a:ext cx="6677025" cy="500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звук самолета.wav">
            <a:hlinkClick r:id="" action="ppaction://media"/>
          </p:cNvPr>
          <p:cNvPicPr>
            <a:picLocks noRot="1" noChangeAspect="1"/>
          </p:cNvPicPr>
          <p:nvPr>
            <a:wavAudioFile r:embed="rId1" name="FCB6E637.wav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534400" y="698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96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+mn-lt"/>
              </a:rPr>
              <a:t>Дом-музей М.Ю. Лермонтова</a:t>
            </a:r>
            <a:endParaRPr lang="ru-RU" dirty="0">
              <a:latin typeface="+mn-lt"/>
            </a:endParaRPr>
          </a:p>
        </p:txBody>
      </p:sp>
      <p:sp>
        <p:nvSpPr>
          <p:cNvPr id="2765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650" y="1214438"/>
            <a:ext cx="7704138" cy="520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31913" y="1195388"/>
            <a:ext cx="6823075" cy="529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 descr="C:\Users\Лариса\Desktop\самый классный классный\культра - наше будущее\виртуальная экскурсия\лермонтов.jpe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95513" y="1195388"/>
            <a:ext cx="4500562" cy="522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звук самолета.wav">
            <a:hlinkClick r:id="" action="ppaction://media"/>
          </p:cNvPr>
          <p:cNvPicPr>
            <a:picLocks noRot="1" noChangeAspect="1"/>
          </p:cNvPicPr>
          <p:nvPr>
            <a:wavAudioFile r:embed="rId1" name="FCB6E637.wav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534400" y="698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969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+mn-lt"/>
              </a:rPr>
              <a:t>Дом-музей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семьи Степановых</a:t>
            </a:r>
            <a:endParaRPr lang="ru-RU" dirty="0">
              <a:latin typeface="+mn-lt"/>
            </a:endParaRPr>
          </a:p>
        </p:txBody>
      </p:sp>
      <p:sp>
        <p:nvSpPr>
          <p:cNvPr id="286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2" name="Picture 2" descr="C:\Users\Лариса\Desktop\самый классный классный\культра - наше будущее\виртуальная экскурсия\краевой фелицина\Тимашевский музей семьи Степановых\stepanova__cjzxp1z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0375" y="1916113"/>
            <a:ext cx="82899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31913" y="1487488"/>
            <a:ext cx="6194425" cy="494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звук самолета.wav">
            <a:hlinkClick r:id="" action="ppaction://media"/>
          </p:cNvPr>
          <p:cNvPicPr>
            <a:picLocks noRot="1" noChangeAspect="1"/>
          </p:cNvPicPr>
          <p:nvPr>
            <a:wavAudioFile r:embed="rId1" name="FCB6E637.wav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34400" y="698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6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+mn-lt"/>
              </a:rPr>
              <a:t>Мемориальный комплекс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«Долина смерти»</a:t>
            </a:r>
            <a:endParaRPr lang="ru-RU" dirty="0">
              <a:latin typeface="+mn-lt"/>
            </a:endParaRPr>
          </a:p>
        </p:txBody>
      </p:sp>
      <p:sp>
        <p:nvSpPr>
          <p:cNvPr id="2969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6" name="Picture 2" descr="C:\Users\Лариса\Desktop\самый классный классный\культра - наше будущее\виртуальная экскурсия\Новороссийский исторический музей-заповедник\долина смерти\0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16238" y="1406525"/>
            <a:ext cx="346392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C:\Users\Лариса\Desktop\самый классный классный\культра - наше будущее\виртуальная экскурсия\Новороссийский исторический музей-заповедник\долина смерти\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6238" y="1574800"/>
            <a:ext cx="3240087" cy="48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 descr="C:\Users\Лариса\Desktop\самый классный классный\культра - наше будущее\виртуальная экскурсия\Новороссийский исторический музей-заповедник\долина смерти\0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43100" y="1857375"/>
            <a:ext cx="5186363" cy="42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28825" y="2039938"/>
            <a:ext cx="52387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Багетная рамка 11">
            <a:hlinkClick r:id="rId6" action="ppaction://hlinksldjump"/>
          </p:cNvPr>
          <p:cNvSpPr/>
          <p:nvPr/>
        </p:nvSpPr>
        <p:spPr>
          <a:xfrm>
            <a:off x="7524328" y="14699"/>
            <a:ext cx="1619672" cy="605989"/>
          </a:xfrm>
          <a:prstGeom prst="beve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Вернуться на корабль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765175"/>
          <a:ext cx="8291264" cy="561662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4145632"/>
                <a:gridCol w="4145632"/>
              </a:tblGrid>
              <a:tr h="28083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Археологический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Краеведческий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0831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Художественный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Технический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1268413"/>
            <a:ext cx="15811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975" y="1989138"/>
            <a:ext cx="1830388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6463" y="1196975"/>
            <a:ext cx="15843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3" name="Picture 5" descr="C:\Users\Лариса\Desktop\самый классный классный\культра - наше будущее\виртуальная экскурсия\краевой фелицина\темрюкский\muzei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67538" y="1577975"/>
            <a:ext cx="1411287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 descr="C:\Users\Лариса\Desktop\самый классный классный\культра - наше будущее\виртуальная экскурсия\краевой фелицина\темрюкский\музей военной техники\9b78fc21a98b3f66d216a0c5cd4eb8b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99000" y="4005263"/>
            <a:ext cx="1824038" cy="126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7" descr="C:\Users\Лариса\Desktop\самый классный классный\культра - наше будущее\виртуальная экскурсия\краевой фелицина\темрюкский\музей военной техники\af499d38fde48960d8027df9df4b09b0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13538" y="4824413"/>
            <a:ext cx="1919287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8" descr="C:\Users\Лариса\Desktop\самый классный классный\культра - наше будущее\виртуальная экскурсия\красн краев худ музей коваленко\imgB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27100" y="4005263"/>
            <a:ext cx="1265238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16238" y="4403725"/>
            <a:ext cx="12541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Продолжите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Я </a:t>
            </a:r>
            <a:r>
              <a:rPr lang="ru-RU" dirty="0"/>
              <a:t>узнал… </a:t>
            </a:r>
            <a:endParaRPr lang="ru-RU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Мне запомнилось</a:t>
            </a:r>
            <a:r>
              <a:rPr lang="ru-RU" dirty="0" smtClean="0"/>
              <a:t>…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Я считаю важным…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875"/>
            <a:ext cx="9144000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Прямоугольник 3"/>
          <p:cNvSpPr>
            <a:spLocks noChangeArrowheads="1"/>
          </p:cNvSpPr>
          <p:nvPr/>
        </p:nvSpPr>
        <p:spPr bwMode="auto">
          <a:xfrm>
            <a:off x="395288" y="836613"/>
            <a:ext cx="80645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 </a:t>
            </a:r>
            <a:r>
              <a:rPr lang="ru-RU" sz="1200" i="1">
                <a:hlinkClick r:id="rId2"/>
              </a:rPr>
              <a:t>http://www.bg2001.ru/upload/iblock/616/4034-7.jpg</a:t>
            </a:r>
            <a:endParaRPr lang="ru-RU" sz="1200" i="1"/>
          </a:p>
          <a:p>
            <a:r>
              <a:rPr lang="ru-RU" sz="1200" i="1"/>
              <a:t>грамота (для создания рамки)</a:t>
            </a:r>
          </a:p>
          <a:p>
            <a:r>
              <a:rPr lang="ru-RU" sz="1200" i="1">
                <a:hlinkClick r:id="rId3"/>
              </a:rPr>
              <a:t>http://lenagold.narod.ru/fon/clipart/s/svit/svitolk101.png</a:t>
            </a:r>
            <a:endParaRPr lang="ru-RU" sz="1200" i="1"/>
          </a:p>
          <a:p>
            <a:r>
              <a:rPr lang="ru-RU" sz="1200" i="1"/>
              <a:t>перо, чернильница, бумага</a:t>
            </a:r>
          </a:p>
          <a:p>
            <a:r>
              <a:rPr lang="ru-RU" sz="1200" i="1" u="sng">
                <a:hlinkClick r:id="rId4"/>
              </a:rPr>
              <a:t>http://megasklad.ru/data/photoes/s194064.jpg</a:t>
            </a:r>
            <a:endParaRPr lang="ru-RU" sz="1200" i="1" u="sng"/>
          </a:p>
          <a:p>
            <a:r>
              <a:rPr lang="ru-RU" sz="1200" i="1"/>
              <a:t>ручка - 1</a:t>
            </a:r>
          </a:p>
          <a:p>
            <a:r>
              <a:rPr lang="ru-RU" sz="1200" i="1" u="sng">
                <a:hlinkClick r:id="rId5"/>
              </a:rPr>
              <a:t>http://www.segment.ru/img_hits/4946015_1_small.jpg</a:t>
            </a:r>
            <a:endParaRPr lang="ru-RU" sz="1200" i="1" u="sng"/>
          </a:p>
          <a:p>
            <a:r>
              <a:rPr lang="ru-RU" sz="1200" i="1"/>
              <a:t>ручка – 2</a:t>
            </a:r>
          </a:p>
          <a:p>
            <a:r>
              <a:rPr lang="en-US" sz="1200" i="1">
                <a:hlinkClick r:id="rId6"/>
              </a:rPr>
              <a:t>http://anapacity.com/novosti-anapy/</a:t>
            </a:r>
            <a:endParaRPr lang="ru-RU" sz="1200" i="1"/>
          </a:p>
          <a:p>
            <a:r>
              <a:rPr lang="ru-RU" sz="1200" i="1"/>
              <a:t>Город Анапа из самолета</a:t>
            </a:r>
          </a:p>
          <a:p>
            <a:r>
              <a:rPr lang="ru-RU" sz="1200" i="1">
                <a:hlinkClick r:id="rId7"/>
              </a:rPr>
              <a:t>http://www.museum.ru/</a:t>
            </a:r>
            <a:r>
              <a:rPr lang="ru-RU" sz="1200" i="1"/>
              <a:t>; </a:t>
            </a:r>
            <a:r>
              <a:rPr lang="en-US" sz="1200" i="1"/>
              <a:t>kamaran.ru</a:t>
            </a:r>
            <a:r>
              <a:rPr lang="ru-RU" sz="1200" i="1"/>
              <a:t>;</a:t>
            </a:r>
            <a:r>
              <a:rPr lang="en-US" sz="1200" i="1"/>
              <a:t>krasnodartyr.ucos.ru</a:t>
            </a:r>
            <a:r>
              <a:rPr lang="ru-RU" sz="1200" i="1"/>
              <a:t>; в Отпуск.ру;</a:t>
            </a:r>
            <a:r>
              <a:rPr lang="en-US" sz="1200" i="1"/>
              <a:t> sochiru.com</a:t>
            </a:r>
            <a:endParaRPr lang="ru-RU" sz="1200" i="1"/>
          </a:p>
          <a:p>
            <a:r>
              <a:rPr lang="ru-RU" sz="1200" i="1"/>
              <a:t>Фото экспонатов музеев</a:t>
            </a:r>
          </a:p>
          <a:p>
            <a:r>
              <a:rPr lang="en-US" sz="1200" i="1">
                <a:hlinkClick r:id="rId8"/>
              </a:rPr>
              <a:t>http://www.arispro.ru/</a:t>
            </a:r>
            <a:endParaRPr lang="ru-RU" sz="1200" i="1"/>
          </a:p>
          <a:p>
            <a:r>
              <a:rPr lang="ru-RU" sz="1200" i="1"/>
              <a:t>Рубка корабля</a:t>
            </a:r>
          </a:p>
          <a:p>
            <a:r>
              <a:rPr lang="en-US" sz="1200" i="1">
                <a:hlinkClick r:id="rId9"/>
              </a:rPr>
              <a:t>http://alamandi-club.com/</a:t>
            </a:r>
            <a:endParaRPr lang="ru-RU" sz="1200" i="1"/>
          </a:p>
          <a:p>
            <a:r>
              <a:rPr lang="ru-RU" sz="1200" i="1"/>
              <a:t>Смайлик</a:t>
            </a:r>
          </a:p>
          <a:p>
            <a:r>
              <a:rPr lang="en-US" sz="1200" i="1">
                <a:hlinkClick r:id="rId10"/>
              </a:rPr>
              <a:t>http://mkrf.ru/</a:t>
            </a:r>
            <a:endParaRPr lang="ru-RU" sz="1200" i="1"/>
          </a:p>
          <a:p>
            <a:r>
              <a:rPr lang="ru-RU" sz="1200" i="1"/>
              <a:t>Год культуры</a:t>
            </a:r>
          </a:p>
          <a:p>
            <a:r>
              <a:rPr lang="en-US" sz="1200" i="1">
                <a:hlinkClick r:id="rId11"/>
              </a:rPr>
              <a:t>http://www.delfin-tour.ru/direction/krasnodar/goroda-kr/</a:t>
            </a:r>
            <a:endParaRPr lang="ru-RU" sz="1200" i="1"/>
          </a:p>
          <a:p>
            <a:r>
              <a:rPr lang="ru-RU" sz="1200" i="1"/>
              <a:t>Карта Краснодарского края</a:t>
            </a:r>
          </a:p>
          <a:p>
            <a:r>
              <a:rPr lang="en-US" sz="1200" i="1">
                <a:hlinkClick r:id="rId12"/>
              </a:rPr>
              <a:t>http://elenaranko.ucoz.ru/</a:t>
            </a:r>
            <a:r>
              <a:rPr lang="ru-RU" sz="1200" i="1"/>
              <a:t>   </a:t>
            </a:r>
          </a:p>
          <a:p>
            <a:r>
              <a:rPr lang="ru-RU" sz="1100" i="1"/>
              <a:t>Шаблон презентации</a:t>
            </a:r>
          </a:p>
          <a:p>
            <a:pPr algn="ctr"/>
            <a:endParaRPr lang="ru-RU" sz="700" i="1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4213" y="306388"/>
            <a:ext cx="8064500" cy="792162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Интернет – ресурсы: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354138"/>
          </a:xfrm>
        </p:spPr>
        <p:txBody>
          <a:bodyPr rtlCol="0">
            <a:normAutofit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3600" dirty="0">
                <a:latin typeface="+mn-lt"/>
              </a:rPr>
              <a:t>С.И. Ожегов. </a:t>
            </a:r>
            <a:r>
              <a:rPr lang="ru-RU" sz="3600" dirty="0" smtClean="0">
                <a:latin typeface="+mn-lt"/>
              </a:rPr>
              <a:t/>
            </a:r>
            <a:br>
              <a:rPr lang="ru-RU" sz="3600" dirty="0" smtClean="0">
                <a:latin typeface="+mn-lt"/>
              </a:rPr>
            </a:br>
            <a:r>
              <a:rPr lang="ru-RU" sz="3600" dirty="0" smtClean="0">
                <a:latin typeface="+mn-lt"/>
              </a:rPr>
              <a:t>Толковый </a:t>
            </a:r>
            <a:r>
              <a:rPr lang="ru-RU" sz="3600" dirty="0">
                <a:latin typeface="+mn-lt"/>
              </a:rPr>
              <a:t>словарь русского </a:t>
            </a:r>
            <a:r>
              <a:rPr lang="ru-RU" sz="3600" dirty="0" smtClean="0">
                <a:latin typeface="+mn-lt"/>
              </a:rPr>
              <a:t>языка</a:t>
            </a:r>
            <a:endParaRPr lang="ru-RU" sz="36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1.</a:t>
            </a:r>
            <a:r>
              <a:rPr lang="ru-RU" dirty="0"/>
              <a:t> Совокупность производственных, общественных и духовных достижений людей. 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2.</a:t>
            </a:r>
            <a:r>
              <a:rPr lang="ru-RU" dirty="0"/>
              <a:t> Разведение, выращивание какого-н. растения или животного. 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3.</a:t>
            </a:r>
            <a:r>
              <a:rPr lang="ru-RU" dirty="0"/>
              <a:t> Разводимое растение, а также клетки микроорганизмов, выращенные в питательной среде в условиях. 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4.</a:t>
            </a:r>
            <a:r>
              <a:rPr lang="ru-RU" dirty="0"/>
              <a:t> Высокий уровень чего-н., высокое развитие, умение. </a:t>
            </a:r>
            <a:r>
              <a:rPr lang="ru-RU" i="1" dirty="0"/>
              <a:t>К. производства. К. голоса</a:t>
            </a:r>
            <a:r>
              <a:rPr lang="ru-RU" dirty="0"/>
              <a:t> (у певцов). </a:t>
            </a:r>
            <a:r>
              <a:rPr lang="ru-RU" i="1" dirty="0"/>
              <a:t>Физическая к.</a:t>
            </a:r>
            <a:r>
              <a:rPr lang="ru-RU" dirty="0"/>
              <a:t> (</a:t>
            </a:r>
            <a:r>
              <a:rPr lang="ru-RU" dirty="0" err="1"/>
              <a:t>физ</a:t>
            </a:r>
            <a:r>
              <a:rPr lang="ru-RU" dirty="0"/>
              <a:t>~). </a:t>
            </a:r>
            <a:r>
              <a:rPr lang="ru-RU" i="1" dirty="0"/>
              <a:t>К. речи.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/>
              <a:t>Культура (от лат. </a:t>
            </a:r>
            <a:r>
              <a:rPr lang="ru-RU" i="1" dirty="0" err="1"/>
              <a:t>cultura</a:t>
            </a:r>
            <a:r>
              <a:rPr lang="ru-RU" i="1" dirty="0"/>
              <a:t>, от глагола </a:t>
            </a:r>
            <a:r>
              <a:rPr lang="ru-RU" i="1" dirty="0" err="1"/>
              <a:t>colo</a:t>
            </a:r>
            <a:r>
              <a:rPr lang="ru-RU" i="1" dirty="0"/>
              <a:t>, </a:t>
            </a:r>
            <a:r>
              <a:rPr lang="ru-RU" i="1" dirty="0" err="1"/>
              <a:t>colere</a:t>
            </a:r>
            <a:r>
              <a:rPr lang="ru-RU" i="1" dirty="0"/>
              <a:t> — возделывание, позднее — воспитание, образование, развитие, почитание)  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1268413"/>
            <a:ext cx="7954962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354138"/>
          </a:xfrm>
        </p:spPr>
        <p:txBody>
          <a:bodyPr rtlCol="0">
            <a:normAutofit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3600" dirty="0">
                <a:latin typeface="+mn-lt"/>
              </a:rPr>
              <a:t>С.И. Ожегов. </a:t>
            </a:r>
            <a:r>
              <a:rPr lang="ru-RU" sz="3600" dirty="0" smtClean="0">
                <a:latin typeface="+mn-lt"/>
              </a:rPr>
              <a:t/>
            </a:r>
            <a:br>
              <a:rPr lang="ru-RU" sz="3600" dirty="0" smtClean="0">
                <a:latin typeface="+mn-lt"/>
              </a:rPr>
            </a:br>
            <a:r>
              <a:rPr lang="ru-RU" sz="3600" dirty="0" smtClean="0">
                <a:latin typeface="+mn-lt"/>
              </a:rPr>
              <a:t>Толковый </a:t>
            </a:r>
            <a:r>
              <a:rPr lang="ru-RU" sz="3600" dirty="0">
                <a:latin typeface="+mn-lt"/>
              </a:rPr>
              <a:t>словарь русского </a:t>
            </a:r>
            <a:r>
              <a:rPr lang="ru-RU" sz="3600" dirty="0" smtClean="0">
                <a:latin typeface="+mn-lt"/>
              </a:rPr>
              <a:t>языка</a:t>
            </a:r>
            <a:endParaRPr lang="ru-RU" sz="36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ru-RU" smtClean="0"/>
              <a:t>Учреждение, занимающееся собиранием, изучением, хранением и экспонированием предметов - памятников естественной истории, материальной и духовной культуры, а также просветительской и популяризаторской деятельностью. 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ru-RU" smtClean="0"/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2275" y="692150"/>
            <a:ext cx="8280400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663" y="404813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MUSEION</a:t>
            </a:r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- </a:t>
            </a:r>
            <a:r>
              <a:rPr lang="ru-RU" b="1" i="1" dirty="0" smtClean="0">
                <a:latin typeface="+mn-lt"/>
              </a:rPr>
              <a:t>храм </a:t>
            </a:r>
            <a:r>
              <a:rPr lang="ru-RU" b="1" i="1" dirty="0">
                <a:latin typeface="+mn-lt"/>
              </a:rPr>
              <a:t>муз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+mn-lt"/>
              </a:rPr>
              <a:t>Типы музеев:</a:t>
            </a:r>
            <a:endParaRPr lang="ru-RU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Художественные;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исторические;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естественнонаучные;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технические;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литературные;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мемориальные;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краеведческие;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 др.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251</Words>
  <Application>Microsoft Office PowerPoint</Application>
  <PresentationFormat>Экран (4:3)</PresentationFormat>
  <Paragraphs>77</Paragraphs>
  <Slides>30</Slides>
  <Notes>0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Georgia</vt:lpstr>
      <vt:lpstr>Arial</vt:lpstr>
      <vt:lpstr>Trebuchet MS</vt:lpstr>
      <vt:lpstr>Calibri</vt:lpstr>
      <vt:lpstr>Times New Roman</vt:lpstr>
      <vt:lpstr>Тема Office</vt:lpstr>
      <vt:lpstr>Слайд 1</vt:lpstr>
      <vt:lpstr>Слайд 2</vt:lpstr>
      <vt:lpstr>Слайд 3</vt:lpstr>
      <vt:lpstr>С.И. Ожегов.  Толковый словарь русского языка</vt:lpstr>
      <vt:lpstr>Слайд 5</vt:lpstr>
      <vt:lpstr>Слайд 6</vt:lpstr>
      <vt:lpstr>С.И. Ожегов.  Толковый словарь русского языка</vt:lpstr>
      <vt:lpstr>MUSEION - храм муз</vt:lpstr>
      <vt:lpstr>Типы музеев:</vt:lpstr>
      <vt:lpstr>Слайд 10</vt:lpstr>
      <vt:lpstr>Слайд 11</vt:lpstr>
      <vt:lpstr>Слайд 12</vt:lpstr>
      <vt:lpstr>Слайд 13</vt:lpstr>
      <vt:lpstr>Фанагория</vt:lpstr>
      <vt:lpstr>Слайд 15</vt:lpstr>
      <vt:lpstr>Слайд 16</vt:lpstr>
      <vt:lpstr>Геленджик</vt:lpstr>
      <vt:lpstr>Слайд 18</vt:lpstr>
      <vt:lpstr>Слайд 19</vt:lpstr>
      <vt:lpstr>Краснодарский краевой художественный музей </vt:lpstr>
      <vt:lpstr>Слайд 21</vt:lpstr>
      <vt:lpstr>Сочинский художественный музей</vt:lpstr>
      <vt:lpstr>Слайд 23</vt:lpstr>
      <vt:lpstr>Мемориальный музей Ю.В.Кондратюка</vt:lpstr>
      <vt:lpstr>Дом-музей М.Ю. Лермонтова</vt:lpstr>
      <vt:lpstr>Дом-музей  семьи Степановых</vt:lpstr>
      <vt:lpstr>Мемориальный комплекс «Долина смерти»</vt:lpstr>
      <vt:lpstr>Слайд 28</vt:lpstr>
      <vt:lpstr>Продолжите: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re</cp:lastModifiedBy>
  <cp:revision>49</cp:revision>
  <dcterms:created xsi:type="dcterms:W3CDTF">2013-08-20T22:02:58Z</dcterms:created>
  <dcterms:modified xsi:type="dcterms:W3CDTF">2015-04-08T02:37:08Z</dcterms:modified>
</cp:coreProperties>
</file>