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299" r:id="rId3"/>
    <p:sldId id="266" r:id="rId4"/>
    <p:sldId id="300" r:id="rId5"/>
    <p:sldId id="301" r:id="rId6"/>
    <p:sldId id="293" r:id="rId7"/>
    <p:sldId id="302" r:id="rId8"/>
    <p:sldId id="264" r:id="rId9"/>
    <p:sldId id="306" r:id="rId10"/>
    <p:sldId id="280" r:id="rId11"/>
    <p:sldId id="305" r:id="rId12"/>
    <p:sldId id="284" r:id="rId13"/>
    <p:sldId id="290" r:id="rId14"/>
    <p:sldId id="292" r:id="rId15"/>
    <p:sldId id="304" r:id="rId16"/>
    <p:sldId id="28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85B-11A9-48FD-9BBE-7C14978CCDBF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6C57-549B-4DC3-840C-5E245D19E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85B-11A9-48FD-9BBE-7C14978CCDBF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6C57-549B-4DC3-840C-5E245D19E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85B-11A9-48FD-9BBE-7C14978CCDBF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6C57-549B-4DC3-840C-5E245D19E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85B-11A9-48FD-9BBE-7C14978CCDBF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6C57-549B-4DC3-840C-5E245D19E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85B-11A9-48FD-9BBE-7C14978CCDBF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6C57-549B-4DC3-840C-5E245D19E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85B-11A9-48FD-9BBE-7C14978CCDBF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6C57-549B-4DC3-840C-5E245D19E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85B-11A9-48FD-9BBE-7C14978CCDBF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6C57-549B-4DC3-840C-5E245D19E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85B-11A9-48FD-9BBE-7C14978CCDBF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6C57-549B-4DC3-840C-5E245D19E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85B-11A9-48FD-9BBE-7C14978CCDBF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6C57-549B-4DC3-840C-5E245D19E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85B-11A9-48FD-9BBE-7C14978CCDBF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6C57-549B-4DC3-840C-5E245D19E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85B-11A9-48FD-9BBE-7C14978CCDBF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6C57-549B-4DC3-840C-5E245D19E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FE85B-11A9-48FD-9BBE-7C14978CCDBF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A6C57-549B-4DC3-840C-5E245D19E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7.jpeg"/><Relationship Id="rId7" Type="http://schemas.openxmlformats.org/officeDocument/2006/relationships/image" Target="../media/image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jpeg"/><Relationship Id="rId7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612\656739\&#1055;&#1088;&#1080;&#1083;&#1086;&#1078;&#1077;&#1085;&#1080;&#1077;2.mp3" TargetMode="Externa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7030A0"/>
                </a:solidFill>
                <a:latin typeface="Comic Sans MS" pitchFamily="66" charset="0"/>
              </a:rPr>
              <a:t>Hello, children!</a:t>
            </a:r>
            <a:endParaRPr lang="ru-RU" sz="6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" name="Picture 5" descr="Шаблон (фон) презентации. Часть 2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56460" y="2967335"/>
            <a:ext cx="703109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Hello, children!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Snowflakes, snowflakes dance around. 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en-US" sz="2800" b="1" dirty="0" smtClean="0">
                <a:solidFill>
                  <a:schemeClr val="bg1"/>
                </a:solidFill>
              </a:rPr>
              <a:t>Snowflakes, snowflakes touch the ground. </a:t>
            </a:r>
            <a:br>
              <a:rPr lang="en-US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Snowflakes, snowflakes in the air. 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Snowflakes, snowflakes everywhere</a:t>
            </a:r>
            <a:r>
              <a:rPr lang="en-US" sz="2800" b="1" dirty="0" smtClean="0">
                <a:solidFill>
                  <a:schemeClr val="bg1"/>
                </a:solidFill>
              </a:rPr>
              <a:t>.</a:t>
            </a:r>
            <a:r>
              <a:rPr lang="ru-RU" sz="2800" b="1" dirty="0" smtClean="0">
                <a:solidFill>
                  <a:schemeClr val="bg1"/>
                </a:solidFill>
              </a:rPr>
              <a:t> 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en-US" sz="2800" b="1" dirty="0" smtClean="0">
                <a:solidFill>
                  <a:schemeClr val="bg1"/>
                </a:solidFill>
              </a:rPr>
              <a:t>Snowflakes, snowflakes dance around.</a:t>
            </a:r>
            <a:br>
              <a:rPr lang="en-US" sz="2800" b="1" dirty="0" smtClean="0">
                <a:solidFill>
                  <a:schemeClr val="bg1"/>
                </a:solidFill>
              </a:rPr>
            </a:br>
            <a:r>
              <a:rPr lang="en-US" sz="2800" b="1" dirty="0" smtClean="0">
                <a:solidFill>
                  <a:schemeClr val="bg1"/>
                </a:solidFill>
              </a:rPr>
              <a:t>Snowflakes, snowflakes touch the ground</a:t>
            </a:r>
            <a:r>
              <a:rPr lang="en-US" sz="2800" b="1" dirty="0" smtClean="0"/>
              <a:t>.</a:t>
            </a:r>
            <a:r>
              <a:rPr lang="en-US" sz="2800" b="1" dirty="0" smtClean="0">
                <a:solidFill>
                  <a:srgbClr val="FF0000"/>
                </a:solidFill>
              </a:rPr>
              <a:t> 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16114" y="0"/>
            <a:ext cx="1827886" cy="1823314"/>
          </a:xfrm>
          <a:prstGeom prst="rect">
            <a:avLst/>
          </a:prstGeom>
          <a:noFill/>
        </p:spPr>
      </p:pic>
      <p:pic>
        <p:nvPicPr>
          <p:cNvPr id="2051" name="Picture 3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286388"/>
            <a:ext cx="1575553" cy="1571612"/>
          </a:xfrm>
          <a:prstGeom prst="rect">
            <a:avLst/>
          </a:prstGeom>
          <a:noFill/>
        </p:spPr>
      </p:pic>
      <p:pic>
        <p:nvPicPr>
          <p:cNvPr id="2052" name="Picture 4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718787" cy="1714488"/>
          </a:xfrm>
          <a:prstGeom prst="rect">
            <a:avLst/>
          </a:prstGeom>
          <a:noFill/>
        </p:spPr>
      </p:pic>
      <p:pic>
        <p:nvPicPr>
          <p:cNvPr id="2053" name="Picture 5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68447" y="5286388"/>
            <a:ext cx="1575553" cy="1571612"/>
          </a:xfrm>
          <a:prstGeom prst="rect">
            <a:avLst/>
          </a:prstGeom>
          <a:noFill/>
        </p:spPr>
      </p:pic>
      <p:pic>
        <p:nvPicPr>
          <p:cNvPr id="2054" name="Picture 6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68" y="0"/>
            <a:ext cx="1827886" cy="1571612"/>
          </a:xfrm>
          <a:prstGeom prst="rect">
            <a:avLst/>
          </a:prstGeom>
          <a:noFill/>
        </p:spPr>
      </p:pic>
      <p:pic>
        <p:nvPicPr>
          <p:cNvPr id="2055" name="Picture 7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2" y="5286388"/>
            <a:ext cx="1827886" cy="1571612"/>
          </a:xfrm>
          <a:prstGeom prst="rect">
            <a:avLst/>
          </a:prstGeom>
          <a:noFill/>
        </p:spPr>
      </p:pic>
      <p:pic>
        <p:nvPicPr>
          <p:cNvPr id="2056" name="Picture 8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857496"/>
            <a:ext cx="1478006" cy="1466124"/>
          </a:xfrm>
          <a:prstGeom prst="rect">
            <a:avLst/>
          </a:prstGeom>
          <a:noFill/>
        </p:spPr>
      </p:pic>
      <p:pic>
        <p:nvPicPr>
          <p:cNvPr id="2057" name="Picture 9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72396" y="2857496"/>
            <a:ext cx="1399258" cy="153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Голубые холмы.jpg"/>
          <p:cNvPicPr>
            <a:picLocks noChangeAspect="1"/>
          </p:cNvPicPr>
          <p:nvPr/>
        </p:nvPicPr>
        <p:blipFill>
          <a:blip r:embed="rId2" cstate="email">
            <a:lum bright="20000"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                              </a:t>
            </a:r>
            <a:r>
              <a:rPr lang="en-US" b="1" u="sng" dirty="0" smtClean="0">
                <a:solidFill>
                  <a:srgbClr val="C00000"/>
                </a:solidFill>
              </a:rPr>
              <a:t>The plan:</a:t>
            </a:r>
            <a:r>
              <a:rPr lang="ru-RU" b="1" u="sng" dirty="0" smtClean="0">
                <a:solidFill>
                  <a:srgbClr val="C00000"/>
                </a:solidFill>
              </a:rPr>
              <a:t/>
            </a:r>
            <a:br>
              <a:rPr lang="ru-RU" b="1" u="sng" dirty="0" smtClean="0">
                <a:solidFill>
                  <a:srgbClr val="C00000"/>
                </a:solidFill>
              </a:rPr>
            </a:br>
            <a:r>
              <a:rPr lang="en-US" b="1" dirty="0" smtClean="0"/>
              <a:t>1. Winter</a:t>
            </a:r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spring                        </a:t>
            </a:r>
            <a:r>
              <a:rPr lang="en-US" sz="7200" b="1" dirty="0" smtClean="0">
                <a:solidFill>
                  <a:schemeClr val="bg1"/>
                </a:solidFill>
              </a:rPr>
              <a:t>is</a:t>
            </a:r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summer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autumn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2. Months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3. What can you do?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500298" y="2071678"/>
            <a:ext cx="1928826" cy="64294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857356" y="3000372"/>
            <a:ext cx="2643206" cy="158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285984" y="3214686"/>
            <a:ext cx="1928826" cy="42862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2143108" y="3286124"/>
            <a:ext cx="2500330" cy="114300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Женя\Новая папка (3)\Seasons &amp; weather\season &amp; weather\house800600.jpg"/>
          <p:cNvPicPr>
            <a:picLocks noChangeAspect="1" noChangeArrowheads="1"/>
          </p:cNvPicPr>
          <p:nvPr/>
        </p:nvPicPr>
        <p:blipFill>
          <a:blip r:embed="rId2" cstate="email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en-US" b="1" dirty="0" smtClean="0"/>
              <a:t>Homework: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p.</a:t>
            </a:r>
            <a:r>
              <a:rPr lang="ru-RU" dirty="0" smtClean="0"/>
              <a:t>43</a:t>
            </a:r>
            <a:r>
              <a:rPr lang="en-US" dirty="0" smtClean="0"/>
              <a:t>,ex.</a:t>
            </a:r>
            <a:r>
              <a:rPr lang="ru-RU" smtClean="0"/>
              <a:t>3</a:t>
            </a:r>
            <a:r>
              <a:rPr lang="en-US" smtClean="0"/>
              <a:t>     </a:t>
            </a:r>
            <a:r>
              <a:rPr lang="en-US" dirty="0" smtClean="0"/>
              <a:t>(workbook)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75"/>
          </a:xfrm>
          <a:solidFill>
            <a:srgbClr val="92D050"/>
          </a:solidFill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FF5050"/>
                </a:solidFill>
              </a:rPr>
              <a:t>There are 4 seasons in the year:</a:t>
            </a:r>
            <a:endParaRPr lang="ru-RU" dirty="0" smtClean="0">
              <a:solidFill>
                <a:srgbClr val="FF5050"/>
              </a:solidFill>
            </a:endParaRPr>
          </a:p>
        </p:txBody>
      </p:sp>
      <p:pic>
        <p:nvPicPr>
          <p:cNvPr id="4" name="Содержимое 3" descr="36.jpe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42844" y="1285860"/>
            <a:ext cx="2357454" cy="2872527"/>
          </a:xfrm>
          <a:effectLst>
            <a:softEdge rad="127000"/>
          </a:effectLst>
        </p:spPr>
      </p:pic>
      <p:pic>
        <p:nvPicPr>
          <p:cNvPr id="6" name="Рисунок 5" descr="весна.jpe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28860" y="1500174"/>
            <a:ext cx="2357454" cy="278608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лето.jpe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714488"/>
            <a:ext cx="2286016" cy="278608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ос парк.jpe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715140" y="1857364"/>
            <a:ext cx="2286016" cy="285752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0063" y="4286250"/>
            <a:ext cx="1714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1B0DCD"/>
                </a:solidFill>
                <a:latin typeface="Calibri" pitchFamily="34" charset="0"/>
              </a:rPr>
              <a:t>WINTER</a:t>
            </a:r>
            <a:endParaRPr lang="ru-RU" sz="3200" b="1" dirty="0">
              <a:solidFill>
                <a:srgbClr val="1B0DCD"/>
              </a:solidFill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14625" y="4572000"/>
            <a:ext cx="1643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8000"/>
                </a:solidFill>
                <a:latin typeface="Calibri" pitchFamily="34" charset="0"/>
              </a:rPr>
              <a:t>SPRING</a:t>
            </a:r>
            <a:endParaRPr lang="ru-RU" sz="3200" b="1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86313" y="4786313"/>
            <a:ext cx="2000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FF0066"/>
                </a:solidFill>
                <a:latin typeface="Calibri" pitchFamily="34" charset="0"/>
              </a:rPr>
              <a:t>SUMMER</a:t>
            </a:r>
            <a:endParaRPr lang="ru-RU" sz="3200" b="1">
              <a:solidFill>
                <a:srgbClr val="FF0066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29438" y="4929188"/>
            <a:ext cx="2000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AUTUMN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203" name="Рисунок 13" descr="ос.jpe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00938" y="5500688"/>
            <a:ext cx="8763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Рисунок 14" descr="солнце.jpe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43500" y="5500688"/>
            <a:ext cx="12096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Рисунок 15" descr="снеж2.jpe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85813" y="5500688"/>
            <a:ext cx="10763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Рисунок 19" descr="krokus.gif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143250" y="5426075"/>
            <a:ext cx="8572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Months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38"/>
            <a:ext cx="9144000" cy="5643562"/>
          </a:xfrm>
          <a:solidFill>
            <a:schemeClr val="accent3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i="1" dirty="0" smtClean="0"/>
              <a:t>                   </a:t>
            </a:r>
            <a:r>
              <a:rPr lang="en-US" sz="2800" b="1" i="1" dirty="0" smtClean="0">
                <a:solidFill>
                  <a:schemeClr val="accent1">
                    <a:lumMod val="75000"/>
                  </a:schemeClr>
                </a:solidFill>
              </a:rPr>
              <a:t>Winter months are December, January, February.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dirty="0" smtClean="0"/>
              <a:t>                                                                                                  </a:t>
            </a: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rgbClr val="00B050"/>
                </a:solidFill>
              </a:rPr>
              <a:t>            </a:t>
            </a:r>
            <a:r>
              <a:rPr lang="en-US" sz="2800" b="1" i="1" dirty="0" smtClean="0">
                <a:solidFill>
                  <a:srgbClr val="00B050"/>
                </a:solidFill>
              </a:rPr>
              <a:t>Spring months are March, April, May.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FF5050"/>
                </a:solidFill>
              </a:rPr>
              <a:t>                   </a:t>
            </a:r>
            <a:r>
              <a:rPr lang="en-US" b="1" i="1" dirty="0" smtClean="0">
                <a:solidFill>
                  <a:srgbClr val="FF5050"/>
                </a:solidFill>
              </a:rPr>
              <a:t>Summer months are June, July, August.</a:t>
            </a:r>
          </a:p>
        </p:txBody>
      </p:sp>
      <p:pic>
        <p:nvPicPr>
          <p:cNvPr id="9" name="Рисунок 8" descr="вес2.jpe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6578" y="1643050"/>
            <a:ext cx="18573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ос лист.jpe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50" y="4703894"/>
            <a:ext cx="2428879" cy="1868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сн4.jpe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000108"/>
            <a:ext cx="162953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лето3.jpe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3786190"/>
            <a:ext cx="200025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571472" y="5643578"/>
            <a:ext cx="5214937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Autumn months are September, October, November.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IMG_96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14290"/>
            <a:ext cx="8763000" cy="642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6715148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</a:t>
            </a:r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Итог урока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87160" y="1720840"/>
            <a:ext cx="7732630" cy="298543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 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Сегодня на уроке я научился…</a:t>
            </a:r>
            <a:b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Мне было интересно…</a:t>
            </a:r>
            <a:b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Мне было трудно…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D:\Женя\Новая папка (3)\Seasons &amp; weather\season &amp; weather\68006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en-US" sz="8800" smtClean="0">
                <a:solidFill>
                  <a:srgbClr val="FFFF00"/>
                </a:solidFill>
              </a:rPr>
              <a:t>Thank you!</a:t>
            </a:r>
            <a:endParaRPr lang="ru-RU" sz="880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86937" y="1700808"/>
            <a:ext cx="456727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Seasons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 descr="4a3cacd090d796f1250dfe846e9501a5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20" y="4000504"/>
            <a:ext cx="2304256" cy="2616500"/>
          </a:xfrm>
          <a:prstGeom prst="rect">
            <a:avLst/>
          </a:prstGeom>
        </p:spPr>
      </p:pic>
      <p:pic>
        <p:nvPicPr>
          <p:cNvPr id="5" name="Рисунок 4" descr="осень.jpe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57950" y="3990814"/>
            <a:ext cx="2606538" cy="2606538"/>
          </a:xfrm>
          <a:prstGeom prst="rect">
            <a:avLst/>
          </a:prstGeom>
        </p:spPr>
      </p:pic>
      <p:pic>
        <p:nvPicPr>
          <p:cNvPr id="6" name="Рисунок 5" descr="_Summertime_005069_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8556" y="214290"/>
            <a:ext cx="2730760" cy="1706725"/>
          </a:xfrm>
          <a:prstGeom prst="rect">
            <a:avLst/>
          </a:prstGeom>
        </p:spPr>
      </p:pic>
      <p:pic>
        <p:nvPicPr>
          <p:cNvPr id="7" name="Рисунок 6" descr="з5.jpe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29388" y="100790"/>
            <a:ext cx="2500330" cy="1884865"/>
          </a:xfrm>
          <a:prstGeom prst="rect">
            <a:avLst/>
          </a:prstGeom>
        </p:spPr>
      </p:pic>
      <p:pic>
        <p:nvPicPr>
          <p:cNvPr id="8" name="Рисунок 7" descr="солнце.jpe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500430" y="3929066"/>
            <a:ext cx="1994564" cy="1994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472518" cy="59118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SPRING IS GREEN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500042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SUMMER IS BRIGHT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00531" y="3571876"/>
            <a:ext cx="4243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F0"/>
                </a:solidFill>
                <a:latin typeface="Arial Black" pitchFamily="34" charset="0"/>
              </a:rPr>
              <a:t>WINTER IS WHITE</a:t>
            </a:r>
            <a:endParaRPr lang="ru-RU" sz="3200" dirty="0">
              <a:solidFill>
                <a:srgbClr val="00B0F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500438"/>
            <a:ext cx="4829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AUTUMN IS YELLOW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10" name="Рисунок 9" descr="весна.jpe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28662" y="785794"/>
            <a:ext cx="2714644" cy="2741226"/>
          </a:xfrm>
          <a:prstGeom prst="rect">
            <a:avLst/>
          </a:prstGeom>
        </p:spPr>
      </p:pic>
      <p:pic>
        <p:nvPicPr>
          <p:cNvPr id="11" name="Рисунок 10" descr="зим1.jpe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14942" y="4143380"/>
            <a:ext cx="3286148" cy="2553085"/>
          </a:xfrm>
          <a:prstGeom prst="rect">
            <a:avLst/>
          </a:prstGeom>
        </p:spPr>
      </p:pic>
      <p:pic>
        <p:nvPicPr>
          <p:cNvPr id="16" name="Рисунок 15" descr="ос деревья.jpe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57158" y="4214818"/>
            <a:ext cx="3656361" cy="2428868"/>
          </a:xfrm>
          <a:prstGeom prst="rect">
            <a:avLst/>
          </a:prstGeom>
        </p:spPr>
      </p:pic>
      <p:pic>
        <p:nvPicPr>
          <p:cNvPr id="17" name="Рисунок 16" descr="радуга.jpe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500694" y="1071546"/>
            <a:ext cx="3143272" cy="2150833"/>
          </a:xfrm>
          <a:prstGeom prst="rect">
            <a:avLst/>
          </a:prstGeom>
        </p:spPr>
      </p:pic>
      <p:pic>
        <p:nvPicPr>
          <p:cNvPr id="2" name="047 - Unit 3, Lesson 35, Exercise 1_mp3cut.foxcom.su_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email"/>
          <a:stretch>
            <a:fillRect/>
          </a:stretch>
        </p:blipFill>
        <p:spPr>
          <a:xfrm>
            <a:off x="4290931" y="261277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sz="8800" b="1" dirty="0" smtClean="0">
                <a:solidFill>
                  <a:srgbClr val="FFFF00"/>
                </a:solidFill>
              </a:rPr>
              <a:t>Fairy tale</a:t>
            </a:r>
            <a:br>
              <a:rPr lang="en-US" sz="8800" b="1" dirty="0" smtClean="0">
                <a:solidFill>
                  <a:srgbClr val="FFFF00"/>
                </a:solidFill>
              </a:rPr>
            </a:br>
            <a:r>
              <a:rPr lang="en-US" sz="4800" b="1" dirty="0" smtClean="0">
                <a:solidFill>
                  <a:srgbClr val="FFFF00"/>
                </a:solidFill>
              </a:rPr>
              <a:t>(</a:t>
            </a:r>
            <a:r>
              <a:rPr lang="ru-RU" sz="4800" b="1" dirty="0" smtClean="0">
                <a:solidFill>
                  <a:srgbClr val="FFFF00"/>
                </a:solidFill>
              </a:rPr>
              <a:t>Приложение 1)</a:t>
            </a:r>
            <a:endParaRPr lang="ru-RU" sz="8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 u="sng" dirty="0" smtClean="0">
                <a:solidFill>
                  <a:srgbClr val="FF0000"/>
                </a:solidFill>
              </a:rPr>
              <a:t>Months:</a:t>
            </a:r>
            <a:r>
              <a:rPr lang="en-US" b="1" i="1" dirty="0" smtClean="0">
                <a:solidFill>
                  <a:srgbClr val="00B0F0"/>
                </a:solidFill>
              </a:rPr>
              <a:t/>
            </a:r>
            <a:br>
              <a:rPr lang="en-US" b="1" i="1" dirty="0" smtClean="0">
                <a:solidFill>
                  <a:srgbClr val="00B0F0"/>
                </a:solidFill>
              </a:rPr>
            </a:b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January [`</a:t>
            </a:r>
            <a:r>
              <a:rPr lang="en-US" sz="3200" b="1" dirty="0" err="1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dʒænjuəri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]</a:t>
            </a:r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 </a:t>
            </a:r>
            <a:r>
              <a:rPr lang="en-US" sz="3200" b="1" dirty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/>
            </a:r>
            <a:br>
              <a:rPr lang="en-US" sz="3200" b="1" dirty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</a:b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February [`</a:t>
            </a:r>
            <a:r>
              <a:rPr lang="en-US" sz="3200" b="1" dirty="0" err="1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februəri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]</a:t>
            </a:r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 </a:t>
            </a:r>
            <a:br>
              <a:rPr lang="ru-RU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</a:b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March [</a:t>
            </a:r>
            <a:r>
              <a:rPr lang="en-US" sz="3200" b="1" dirty="0" err="1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mɑ:tʃ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]</a:t>
            </a:r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/>
            </a:r>
            <a:b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</a:b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April [`</a:t>
            </a:r>
            <a:r>
              <a:rPr lang="en-US" sz="3200" b="1" dirty="0" err="1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eɪprəl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]</a:t>
            </a:r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/>
            </a:r>
            <a:b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</a:b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May[</a:t>
            </a:r>
            <a:r>
              <a:rPr lang="en-US" sz="3200" b="1" dirty="0" err="1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meɪ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]</a:t>
            </a:r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 </a:t>
            </a:r>
            <a:br>
              <a:rPr lang="ru-RU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</a:b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June[</a:t>
            </a:r>
            <a:r>
              <a:rPr lang="en-US" sz="3200" b="1" dirty="0" err="1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dʒu:n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]</a:t>
            </a:r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</a:b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July [</a:t>
            </a:r>
            <a:r>
              <a:rPr lang="en-US" sz="3200" b="1" dirty="0" err="1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dʒu`laɪ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]</a:t>
            </a:r>
            <a:b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</a:b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August [`ɔ:ɡəst]</a:t>
            </a:r>
            <a:r>
              <a:rPr lang="en-US" sz="3200" b="1" dirty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/>
            </a:r>
            <a:br>
              <a:rPr lang="en-US" sz="3200" b="1" dirty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</a:b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September [</a:t>
            </a:r>
            <a:r>
              <a:rPr lang="en-US" sz="3200" b="1" dirty="0" err="1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sep`tembə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  <a:ea typeface="DejaVu Sans Light" pitchFamily="34" charset="0"/>
                <a:cs typeface="DejaVu Sans Light" pitchFamily="34" charset="0"/>
              </a:rPr>
              <a:t>]</a:t>
            </a:r>
            <a:r>
              <a:rPr lang="en-US" sz="3200" b="1" i="1" dirty="0" smtClean="0">
                <a:solidFill>
                  <a:srgbClr val="00B0F0"/>
                </a:solidFill>
                <a:latin typeface="Comic Sans MS" pitchFamily="66" charset="0"/>
              </a:rPr>
              <a:t/>
            </a:r>
            <a:br>
              <a:rPr lang="en-US" sz="3200" b="1" i="1" dirty="0" smtClean="0">
                <a:solidFill>
                  <a:srgbClr val="00B0F0"/>
                </a:solidFill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</a:rPr>
              <a:t>October [</a:t>
            </a:r>
            <a:r>
              <a:rPr lang="en-US" sz="3200" b="1" dirty="0" err="1" smtClean="0">
                <a:solidFill>
                  <a:srgbClr val="7030A0"/>
                </a:solidFill>
                <a:latin typeface="Comic Sans MS" pitchFamily="66" charset="0"/>
              </a:rPr>
              <a:t>ɒk`təʊbə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</a:rPr>
              <a:t>]</a:t>
            </a:r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</a:rPr>
              <a:t/>
            </a:r>
            <a:br>
              <a:rPr lang="en-US" sz="3200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</a:rPr>
              <a:t>November [</a:t>
            </a:r>
            <a:r>
              <a:rPr lang="en-US" sz="3200" b="1" dirty="0" err="1" smtClean="0">
                <a:solidFill>
                  <a:srgbClr val="7030A0"/>
                </a:solidFill>
                <a:latin typeface="Comic Sans MS" pitchFamily="66" charset="0"/>
              </a:rPr>
              <a:t>nəʊ`vembə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</a:rPr>
              <a:t>]</a:t>
            </a:r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</a:rPr>
              <a:t>December [</a:t>
            </a:r>
            <a:r>
              <a:rPr lang="en-US" sz="3200" b="1" dirty="0" err="1" smtClean="0">
                <a:solidFill>
                  <a:srgbClr val="7030A0"/>
                </a:solidFill>
                <a:latin typeface="Comic Sans MS" pitchFamily="66" charset="0"/>
              </a:rPr>
              <a:t>dɪ`sembə</a:t>
            </a:r>
            <a:r>
              <a:rPr lang="en-US" sz="3200" b="1" dirty="0" smtClean="0">
                <a:solidFill>
                  <a:srgbClr val="7030A0"/>
                </a:solidFill>
                <a:latin typeface="Comic Sans MS" pitchFamily="66" charset="0"/>
              </a:rPr>
              <a:t>]</a:t>
            </a:r>
            <a:endParaRPr lang="ru-RU" sz="32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8" name="Picture 5" descr="37r3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2214554"/>
            <a:ext cx="1219200" cy="1157287"/>
          </a:xfrm>
          <a:prstGeom prst="rect">
            <a:avLst/>
          </a:prstGeom>
          <a:noFill/>
        </p:spPr>
      </p:pic>
      <p:pic>
        <p:nvPicPr>
          <p:cNvPr id="10" name="Picture 5" descr="1300f1f15dd4f5a23d5d5cf40879c350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29520" y="285728"/>
            <a:ext cx="1047750" cy="1047750"/>
          </a:xfrm>
          <a:prstGeom prst="rect">
            <a:avLst/>
          </a:prstGeom>
          <a:noFill/>
        </p:spPr>
      </p:pic>
      <p:pic>
        <p:nvPicPr>
          <p:cNvPr id="11" name="Picture 12" descr="ag00630_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00826" y="3000372"/>
            <a:ext cx="1349375" cy="1189038"/>
          </a:xfrm>
          <a:prstGeom prst="rect">
            <a:avLst/>
          </a:prstGeom>
          <a:noFill/>
        </p:spPr>
      </p:pic>
      <p:pic>
        <p:nvPicPr>
          <p:cNvPr id="12" name="Picture 7" descr="anim086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5345112"/>
            <a:ext cx="1512887" cy="1512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4517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76" y="-387423"/>
            <a:ext cx="9132424" cy="726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7675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0.liveinternet.ru/images/attach/c/7/97/682/97682924_large_0_7f9a8_c88de7fa_XL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1412776"/>
            <a:ext cx="2912919" cy="3933056"/>
          </a:xfrm>
          <a:prstGeom prst="rect">
            <a:avLst/>
          </a:prstGeom>
          <a:noFill/>
        </p:spPr>
      </p:pic>
      <p:pic>
        <p:nvPicPr>
          <p:cNvPr id="17411" name="Picture 3" descr="C:\Documents and Settings\User\Рабочий стол\24-11-7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0072" y="836712"/>
            <a:ext cx="2968890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643966" cy="62150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85728"/>
            <a:ext cx="914400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иложение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142844" y="5805502"/>
            <a:ext cx="857256" cy="85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006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en-US" b="1" u="sng" dirty="0" smtClean="0">
                <a:solidFill>
                  <a:srgbClr val="FF0000"/>
                </a:solidFill>
              </a:rPr>
              <a:t>Correct the sentences:</a:t>
            </a:r>
            <a:r>
              <a:rPr lang="ru-RU" b="1" u="sng" dirty="0" smtClean="0">
                <a:solidFill>
                  <a:srgbClr val="FF0000"/>
                </a:solidFill>
              </a:rPr>
              <a:t/>
            </a:r>
            <a:br>
              <a:rPr lang="ru-RU" b="1" u="sng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00B050"/>
                </a:solidFill>
              </a:rPr>
              <a:t/>
            </a:r>
            <a:br>
              <a:rPr lang="en-US" b="1" dirty="0" smtClean="0">
                <a:solidFill>
                  <a:srgbClr val="00B050"/>
                </a:solidFill>
              </a:rPr>
            </a:br>
            <a:r>
              <a:rPr lang="en-US" b="1" dirty="0" smtClean="0">
                <a:solidFill>
                  <a:srgbClr val="00B050"/>
                </a:solidFill>
              </a:rPr>
              <a:t>1. November is a winter month.</a:t>
            </a:r>
            <a:br>
              <a:rPr lang="en-US" b="1" dirty="0" smtClean="0">
                <a:solidFill>
                  <a:srgbClr val="00B050"/>
                </a:solidFill>
              </a:rPr>
            </a:br>
            <a:r>
              <a:rPr lang="en-US" b="1" dirty="0" smtClean="0">
                <a:solidFill>
                  <a:srgbClr val="00B050"/>
                </a:solidFill>
              </a:rPr>
              <a:t>2. Winter is green.</a:t>
            </a:r>
            <a:br>
              <a:rPr lang="en-US" b="1" dirty="0" smtClean="0">
                <a:solidFill>
                  <a:srgbClr val="00B050"/>
                </a:solidFill>
              </a:rPr>
            </a:br>
            <a:r>
              <a:rPr lang="en-US" b="1" dirty="0" smtClean="0">
                <a:solidFill>
                  <a:srgbClr val="00B050"/>
                </a:solidFill>
              </a:rPr>
              <a:t>3. We can play football and swim in autumn.</a:t>
            </a:r>
            <a:br>
              <a:rPr lang="en-US" b="1" dirty="0" smtClean="0">
                <a:solidFill>
                  <a:srgbClr val="00B050"/>
                </a:solidFill>
              </a:rPr>
            </a:br>
            <a:r>
              <a:rPr lang="en-US" b="1" dirty="0" smtClean="0">
                <a:solidFill>
                  <a:srgbClr val="00B050"/>
                </a:solidFill>
              </a:rPr>
              <a:t>4. Tiny skates and skis in summer.</a:t>
            </a:r>
            <a:r>
              <a:rPr lang="en-US" b="1" smtClean="0">
                <a:solidFill>
                  <a:srgbClr val="00B050"/>
                </a:solidFill>
              </a:rPr>
              <a:t/>
            </a:r>
            <a:br>
              <a:rPr lang="en-US" b="1" smtClean="0">
                <a:solidFill>
                  <a:srgbClr val="00B050"/>
                </a:solidFill>
              </a:rPr>
            </a:b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100</Words>
  <Application>Microsoft Office PowerPoint</Application>
  <PresentationFormat>Экран (4:3)</PresentationFormat>
  <Paragraphs>28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Hello, children!</vt:lpstr>
      <vt:lpstr>Слайд 2</vt:lpstr>
      <vt:lpstr>Слайд 3</vt:lpstr>
      <vt:lpstr>Fairy tale (Приложение 1)</vt:lpstr>
      <vt:lpstr>Months: January [`dʒænjuəri]  February [`februəri]  March [mɑ:tʃ]  April [`eɪprəl]  May[meɪ]  June[dʒu:n] July [dʒu`laɪ] August [`ɔ:ɡəst] September [sep`tembə] October [ɒk`təʊbə]  November [nəʊ`vembə] December [dɪ`sembə]</vt:lpstr>
      <vt:lpstr>Слайд 6</vt:lpstr>
      <vt:lpstr>Слайд 7</vt:lpstr>
      <vt:lpstr>Слайд 8</vt:lpstr>
      <vt:lpstr>Correct the sentences:  1. November is a winter month. 2. Winter is green. 3. We can play football and swim in autumn. 4. Tiny skates and skis in summer. </vt:lpstr>
      <vt:lpstr>Snowflakes, snowflakes dance around.  Snowflakes, snowflakes touch the ground.  Snowflakes, snowflakes in the air.  Snowflakes, snowflakes everywhere.  Snowflakes, snowflakes dance around. Snowflakes, snowflakes touch the ground. </vt:lpstr>
      <vt:lpstr>                              The plan: 1. Winter spring                        is summer autumn 2. Months  3. What can you do?</vt:lpstr>
      <vt:lpstr>Homework: p.43,ex.3     (workbook)</vt:lpstr>
      <vt:lpstr>There are 4 seasons in the year:</vt:lpstr>
      <vt:lpstr>Months</vt:lpstr>
      <vt:lpstr>                       Итог урока       </vt:lpstr>
      <vt:lpstr>Thank you!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18th of December Theme: Months</dc:title>
  <dc:creator>User</dc:creator>
  <cp:lastModifiedBy>re</cp:lastModifiedBy>
  <cp:revision>154</cp:revision>
  <dcterms:created xsi:type="dcterms:W3CDTF">2013-12-02T08:21:10Z</dcterms:created>
  <dcterms:modified xsi:type="dcterms:W3CDTF">2015-04-09T20:01:59Z</dcterms:modified>
</cp:coreProperties>
</file>