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6" r:id="rId3"/>
    <p:sldId id="258" r:id="rId4"/>
    <p:sldId id="276" r:id="rId5"/>
    <p:sldId id="259" r:id="rId6"/>
    <p:sldId id="269" r:id="rId7"/>
    <p:sldId id="260" r:id="rId8"/>
    <p:sldId id="268" r:id="rId9"/>
    <p:sldId id="278" r:id="rId10"/>
    <p:sldId id="273" r:id="rId11"/>
    <p:sldId id="286" r:id="rId12"/>
    <p:sldId id="274" r:id="rId13"/>
    <p:sldId id="261" r:id="rId14"/>
    <p:sldId id="287" r:id="rId15"/>
    <p:sldId id="292" r:id="rId16"/>
    <p:sldId id="262" r:id="rId17"/>
    <p:sldId id="293" r:id="rId18"/>
    <p:sldId id="263" r:id="rId19"/>
    <p:sldId id="272" r:id="rId20"/>
    <p:sldId id="270" r:id="rId21"/>
    <p:sldId id="271" r:id="rId22"/>
    <p:sldId id="264" r:id="rId23"/>
    <p:sldId id="265" r:id="rId24"/>
    <p:sldId id="290" r:id="rId25"/>
    <p:sldId id="266" r:id="rId26"/>
    <p:sldId id="285" r:id="rId27"/>
    <p:sldId id="283" r:id="rId28"/>
    <p:sldId id="284" r:id="rId29"/>
    <p:sldId id="267" r:id="rId30"/>
    <p:sldId id="281" r:id="rId31"/>
    <p:sldId id="279" r:id="rId32"/>
    <p:sldId id="282" r:id="rId33"/>
    <p:sldId id="295" r:id="rId34"/>
    <p:sldId id="301" r:id="rId35"/>
    <p:sldId id="298" r:id="rId36"/>
    <p:sldId id="302" r:id="rId3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  <a:srgbClr val="FFCCCC"/>
    <a:srgbClr val="FF9999"/>
    <a:srgbClr val="003300"/>
    <a:srgbClr val="006600"/>
    <a:srgbClr val="FFCC99"/>
    <a:srgbClr val="FF7C80"/>
    <a:srgbClr val="CC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2" d="100"/>
          <a:sy n="42" d="100"/>
        </p:scale>
        <p:origin x="-118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90C727-FA22-427E-B095-90764C9EB16E}" type="datetimeFigureOut">
              <a:rPr lang="ru-RU"/>
              <a:pPr>
                <a:defRPr/>
              </a:pPr>
              <a:t>09.04.2015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2FACFB-83D3-4AC1-A9B6-48A87C1669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1EEC0E-454B-43B6-8162-0F0DBDC0BFA7}" type="datetimeFigureOut">
              <a:rPr lang="ru-RU"/>
              <a:pPr>
                <a:defRPr/>
              </a:pPr>
              <a:t>09.04.2015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4F00FC-5371-4BBA-80F0-CCFC718EDD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4CCFA6-0BE9-4C37-BC68-EA9D95F85BF0}" type="datetimeFigureOut">
              <a:rPr lang="ru-RU"/>
              <a:pPr>
                <a:defRPr/>
              </a:pPr>
              <a:t>09.04.2015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26A86F-E3E6-43C7-8907-1BA75EA6B9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2254CD-A0A5-4126-A511-D1DE2871142B}" type="datetimeFigureOut">
              <a:rPr lang="ru-RU"/>
              <a:pPr>
                <a:defRPr/>
              </a:pPr>
              <a:t>09.04.2015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BAFED2-3301-4701-9ABE-BD12A48480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A9F832-DD09-475B-84B3-8A26D5BAA329}" type="datetimeFigureOut">
              <a:rPr lang="ru-RU"/>
              <a:pPr>
                <a:defRPr/>
              </a:pPr>
              <a:t>09.04.2015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197CFC-BF5C-43BC-BFBE-3F9F2C7A36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AC5CE0-675E-4CDA-A7A2-6E821ECF3AF7}" type="datetimeFigureOut">
              <a:rPr lang="ru-RU"/>
              <a:pPr>
                <a:defRPr/>
              </a:pPr>
              <a:t>09.04.2015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17E880-DE3D-4E9A-A6D8-81CD45237B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EDCC3E-2F12-41C7-9E8A-80B025E42FBB}" type="datetimeFigureOut">
              <a:rPr lang="ru-RU"/>
              <a:pPr>
                <a:defRPr/>
              </a:pPr>
              <a:t>09.04.2015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F8007E-E6B4-4CF2-931B-FA2F60EC77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DE9498-B722-41E8-A2C7-36A9485337FB}" type="datetimeFigureOut">
              <a:rPr lang="ru-RU"/>
              <a:pPr>
                <a:defRPr/>
              </a:pPr>
              <a:t>09.04.2015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AE965C-0D34-42F4-BE69-5664AFB95E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FDDAA2-75CE-4BB4-AC71-0697A2FE3391}" type="datetimeFigureOut">
              <a:rPr lang="ru-RU"/>
              <a:pPr>
                <a:defRPr/>
              </a:pPr>
              <a:t>09.04.2015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095385-0AC1-451F-AC12-B4DBC97FC5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E10830-083B-40EF-8284-0D90F093711C}" type="datetimeFigureOut">
              <a:rPr lang="ru-RU"/>
              <a:pPr>
                <a:defRPr/>
              </a:pPr>
              <a:t>09.04.2015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26839B-6146-4A7B-B8F4-8B6B62B82D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DB4A9B-FC92-4416-849E-6062346F9E39}" type="datetimeFigureOut">
              <a:rPr lang="ru-RU"/>
              <a:pPr>
                <a:defRPr/>
              </a:pPr>
              <a:t>09.04.2015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2723F5-19B6-483C-B567-689686B3A8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A9F85AA-1EA8-4118-B206-C4B07A931376}" type="datetimeFigureOut">
              <a:rPr lang="ru-RU"/>
              <a:pPr>
                <a:defRPr/>
              </a:pPr>
              <a:t>09.04.2015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0C809D1-E39A-42E5-B2D0-A9C69ADF89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&#1056;&#1072;&#1073;&#1086;&#1090;&#1072;%20&#1056;&#1077;&#1074;&#1072;&#1079;&#1086;&#1074;&#1086;&#1081;\&#1092;&#1077;&#1089;&#1090;&#1080;&#1074;&#1072;&#1083;&#1100;\2612\656816\&#1044;&#1086;&#1088;&#1086;&#1075;&#1072;%20&#1076;&#1086;&#1073;&#1088;&#1072;.mp3" TargetMode="Externa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0.png"/><Relationship Id="rId7" Type="http://schemas.openxmlformats.org/officeDocument/2006/relationships/image" Target="../media/image24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9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31.png"/><Relationship Id="rId7" Type="http://schemas.openxmlformats.org/officeDocument/2006/relationships/image" Target="../media/image35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png"/><Relationship Id="rId9" Type="http://schemas.openxmlformats.org/officeDocument/2006/relationships/image" Target="../media/image3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emf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&#1056;&#1072;&#1073;&#1086;&#1090;&#1072;%20&#1056;&#1077;&#1074;&#1072;&#1079;&#1086;&#1074;&#1086;&#1081;\&#1092;&#1077;&#1089;&#1090;&#1080;&#1074;&#1072;&#1083;&#1100;\2612\656816\&#1058;&#1086;&#1090;,%20&#1082;&#1090;&#1086;%20&#1083;&#1102;&#1073;&#1080;&#1090;%20&#1095;&#1080;&#1090;&#1072;&#1090;&#1100;.mp3" TargetMode="External"/><Relationship Id="rId4" Type="http://schemas.openxmlformats.org/officeDocument/2006/relationships/image" Target="../media/image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47.jpeg"/><Relationship Id="rId7" Type="http://schemas.openxmlformats.org/officeDocument/2006/relationships/image" Target="../media/image51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&#1056;&#1072;&#1073;&#1086;&#1090;&#1072;%20&#1056;&#1077;&#1074;&#1072;&#1079;&#1086;&#1074;&#1086;&#1081;\&#1092;&#1077;&#1089;&#1090;&#1080;&#1074;&#1072;&#1083;&#1100;\2612\656816\&#1053;&#1086;&#1074;&#1072;&#1103;%20&#1082;&#1085;&#1080;&#1078;&#1082;&#1072;.mp3" TargetMode="External"/><Relationship Id="rId6" Type="http://schemas.openxmlformats.org/officeDocument/2006/relationships/image" Target="../media/image50.pn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://pesni.fm/search/%D0%9F%D0%B5%D1%81%D0%BD%D0%B8+%D0%9E+%D0%9A%D0%BD%D0%B8%D0%B3%D0%B0%D1%85" TargetMode="External"/><Relationship Id="rId2" Type="http://schemas.openxmlformats.org/officeDocument/2006/relationships/hyperlink" Target="http://noise.podst.ru/?s=%D0%BF%D0%B0%D0%B4%D0%B0%D1%8E%D1%89%D0%B8%D0%B5+%D1%81%D1%82%D1%83%D0%BB%D1%8C%D1%8F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muzofon.com/search/%D0%94%D0%BE%D1%80%D0%BE%D0%B3%D0%B0%20%D0%B4%D0%BE%D0%B1%D1%80%D0%B0" TargetMode="External"/><Relationship Id="rId5" Type="http://schemas.openxmlformats.org/officeDocument/2006/relationships/hyperlink" Target="http://muzofon.com/search/33%20%D1%80%D0%BE%D0%B4%D0%BD%D1%8B%D1%85%20%D1%81%D0%B5%D1%81%D1%82%D1%80%D0%B8%D1%86%D1%8B" TargetMode="External"/><Relationship Id="rId4" Type="http://schemas.openxmlformats.org/officeDocument/2006/relationships/hyperlink" Target="http://plus-music.org/%D0%BD%D0%BE%D0%B2%D0%B0%D1%8F+%D0%BA%D0%BD%D0%B8%D0%B6%D0%BA%D0%B0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&#1056;&#1072;&#1073;&#1086;&#1090;&#1072;%20&#1056;&#1077;&#1074;&#1072;&#1079;&#1086;&#1074;&#1086;&#1081;\&#1092;&#1077;&#1089;&#1090;&#1080;&#1074;&#1072;&#1083;&#1100;\2612\656816\&#1043;&#1088;&#1086;&#1084;.mp3" TargetMode="Externa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&#1056;&#1072;&#1073;&#1086;&#1090;&#1072;%20&#1056;&#1077;&#1074;&#1072;&#1079;&#1086;&#1074;&#1086;&#1081;\&#1092;&#1077;&#1089;&#1090;&#1080;&#1074;&#1072;&#1083;&#1100;\2612\656816\&#1058;&#1086;&#1090;,%20&#1082;&#1090;&#1086;%20&#1083;&#1102;&#1073;&#1080;&#1090;%20&#1095;&#1080;&#1090;&#1072;&#1090;&#1100;.mp3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&amp;Rcy;&amp;acy;&amp;mcy;&amp;kcy;&amp;icy; &amp;dcy;&amp;lcy;&amp;yacy; &amp;pcy;&amp;rcy;&amp;iecy;&amp;zcy;&amp;iecy;&amp;ncy;&amp;tcy;&amp;acy;&amp;tscy;&amp;icy;&amp;icy; - &amp;Ncy;&amp;ocy;&amp;vcy;&amp;ycy;&amp;iecy; &amp;fcy;&amp;acy;&amp;jcy;&amp;lcy;&amp;ycy;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835696" y="1628800"/>
            <a:ext cx="5872120" cy="2123658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 dirty="0">
                <a:ln w="11430"/>
                <a:solidFill>
                  <a:srgbClr val="8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+mn-cs"/>
              </a:rPr>
              <a:t>Праздник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spc="50" dirty="0">
                <a:ln w="11430"/>
                <a:solidFill>
                  <a:srgbClr val="8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+mn-cs"/>
              </a:rPr>
              <a:t>«Спасибо   тебе, 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spc="50" dirty="0">
                <a:ln w="11430"/>
                <a:solidFill>
                  <a:srgbClr val="8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+mn-cs"/>
              </a:rPr>
              <a:t>Азбука!»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331640" y="4149080"/>
            <a:ext cx="7042312" cy="150810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spc="50" dirty="0">
                <a:ln w="11430"/>
                <a:solidFill>
                  <a:srgbClr val="8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+mn-cs"/>
              </a:rPr>
              <a:t>Подготовили: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spc="50" dirty="0">
                <a:ln w="11430"/>
                <a:solidFill>
                  <a:srgbClr val="8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+mn-cs"/>
              </a:rPr>
              <a:t>Куликова Татьяна Николаевна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spc="50" dirty="0" err="1">
                <a:ln w="11430"/>
                <a:solidFill>
                  <a:srgbClr val="8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+mn-cs"/>
              </a:rPr>
              <a:t>Матющенко</a:t>
            </a:r>
            <a:r>
              <a:rPr lang="ru-RU" sz="2400" b="1" spc="50" dirty="0">
                <a:ln w="11430"/>
                <a:solidFill>
                  <a:srgbClr val="8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+mn-cs"/>
              </a:rPr>
              <a:t> Наталья Андреевна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spc="50" dirty="0">
                <a:ln w="11430"/>
                <a:solidFill>
                  <a:srgbClr val="8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учителя ГБОУ Школа № 814 СП №4 г. Москвы</a:t>
            </a:r>
            <a:endParaRPr lang="ru-RU" sz="2000" b="1" spc="50" dirty="0">
              <a:ln w="11430"/>
              <a:solidFill>
                <a:srgbClr val="8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&amp;Vcy;&amp;iecy;&amp;kcy;&amp;tcy;&amp;ocy;&amp;rcy;&amp;ncy;&amp;ycy;&amp;iecy; &amp;kcy;&amp;lcy;&amp;icy;&amp;pcy;&amp;acy;&amp;rcy;&amp;tcy;&amp;ycy; &amp;dcy;&amp;lcy;&amp;yacy; Illustrator - &amp;icy;&amp;lcy;&amp;lcy;&amp;yucy;&amp;scy;&amp;tcy;&amp;rcy;&amp;acy;&amp;tscy;&amp;icy;&amp;icy; &amp;icy;&amp;zcy; &amp;dcy;&amp;iecy;&amp;tcy;&amp;scy;&amp;kcy;&amp;icy;&amp;khcy; &amp;scy;&amp;kcy;&amp;acy;&amp;zcy;&amp;ocy;&amp;kcy; &quot; ALLDAY - &amp;ncy;&amp;acy;&amp;rcy;&amp;ocy;&amp;dcy;&amp;ncy;&amp;ycy;&amp;jcy; &amp;scy;&amp;acy;&amp;jcy;&amp;tcy; &amp;ocy; &amp;dcy;&amp;icy;&amp;zcy;&amp;acy;&amp;jcy;&amp;ncy;&amp;iecy;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Дорога добр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675688" y="63817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013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&amp;Scy;&amp;vcy;&amp;iecy;&amp;tcy; &amp;icy; &amp;Tcy;&amp;softcy;&amp;mcy;&amp;acy;- &amp;yacy;.&amp;rcy;&amp;ucy;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339975" y="908050"/>
            <a:ext cx="4464050" cy="51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2124075" y="836613"/>
            <a:ext cx="792163" cy="2889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657"/>
          <a:stretch>
            <a:fillRect/>
          </a:stretch>
        </p:blipFill>
        <p:spPr bwMode="auto">
          <a:xfrm>
            <a:off x="395288" y="-46038"/>
            <a:ext cx="8207375" cy="690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50825" y="188913"/>
            <a:ext cx="4176713" cy="3024187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Если ты его отточишь,</a:t>
            </a:r>
            <a:br>
              <a:rPr lang="ru-RU" sz="2800" dirty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</a:br>
            <a:r>
              <a:rPr lang="ru-RU" sz="2800" dirty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Нарисуешь все,</a:t>
            </a:r>
            <a:br>
              <a:rPr lang="ru-RU" sz="2800" dirty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</a:br>
            <a:r>
              <a:rPr lang="ru-RU" sz="2800" dirty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Что хочешь!</a:t>
            </a:r>
            <a:br>
              <a:rPr lang="ru-RU" sz="2800" dirty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</a:br>
            <a:r>
              <a:rPr lang="ru-RU" sz="2800" dirty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Солнце, море,</a:t>
            </a:r>
            <a:br>
              <a:rPr lang="ru-RU" sz="2800" dirty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</a:br>
            <a:r>
              <a:rPr lang="ru-RU" sz="2800" dirty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Горы, пляж…</a:t>
            </a:r>
            <a:br>
              <a:rPr lang="ru-RU" sz="2800" dirty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</a:br>
            <a:r>
              <a:rPr lang="ru-RU" sz="2800" dirty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Что же это?..</a:t>
            </a:r>
            <a:endParaRPr lang="ru-RU" sz="2800" b="1" dirty="0">
              <a:solidFill>
                <a:schemeClr val="tx2">
                  <a:lumMod val="50000"/>
                </a:schemeClr>
              </a:solidFill>
              <a:latin typeface="Georgia" pitchFamily="18" charset="0"/>
            </a:endParaRPr>
          </a:p>
        </p:txBody>
      </p:sp>
      <p:grpSp>
        <p:nvGrpSpPr>
          <p:cNvPr id="3" name="Группа 5"/>
          <p:cNvGrpSpPr>
            <a:grpSpLocks/>
          </p:cNvGrpSpPr>
          <p:nvPr/>
        </p:nvGrpSpPr>
        <p:grpSpPr bwMode="auto">
          <a:xfrm>
            <a:off x="250825" y="188913"/>
            <a:ext cx="4176713" cy="3024187"/>
            <a:chOff x="3923928" y="1340768"/>
            <a:chExt cx="4176464" cy="3024336"/>
          </a:xfrm>
        </p:grpSpPr>
        <p:sp>
          <p:nvSpPr>
            <p:cNvPr id="4" name="Скругленный прямоугольник 3"/>
            <p:cNvSpPr/>
            <p:nvPr/>
          </p:nvSpPr>
          <p:spPr>
            <a:xfrm>
              <a:off x="3923928" y="1340768"/>
              <a:ext cx="4176464" cy="3024336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2800" b="1" dirty="0">
                <a:solidFill>
                  <a:schemeClr val="tx2">
                    <a:lumMod val="50000"/>
                  </a:schemeClr>
                </a:solidFill>
                <a:latin typeface="Georgia" pitchFamily="18" charset="0"/>
              </a:endParaRPr>
            </a:p>
          </p:txBody>
        </p:sp>
        <p:pic>
          <p:nvPicPr>
            <p:cNvPr id="13330" name="Picture 2" descr="&amp;Ocy;&amp;tcy;&amp;vcy;&amp;iecy;&amp;tcy;&amp;ycy;@Mail.Ru: &amp;Kcy;&amp;acy;&amp;kcy; &amp;bcy;&amp;ycy;&amp;scy;&amp;tcy;&amp;rcy;&amp;ocy; &amp;zcy;&amp;acy;&amp;bcy;&amp;ocy;&amp;lcy;&amp;iecy;&amp;tcy;&amp;softcy;. &amp;Zcy;&amp;acy; &amp;ncy;&amp;ocy;&amp;chcy;&amp;softcy;, &amp;pcy;&amp;rcy;&amp;icy; &amp;dcy;&amp;ocy;&amp;mcy;&amp;acy;&amp;shcy;&amp;ncy;&amp;icy;&amp;khcy; &amp;ucy;&amp;scy;&amp;lcy;&amp;ocy;&amp;vcy;&amp;icy;&amp;yacy;&amp;khcy;. &amp;Pcy;&amp;ocy;&amp;mcy;&amp;ocy;&amp;gcy;&amp;icy;&amp;tcy;&amp;iecy; &amp;pcy;&amp;ocy;&amp;zhcy;&amp;acy;&amp;lcy;&amp;ucy;&amp;jcy;&amp;scy;&amp;tcy;&amp;ocy;. &amp;Scy;&amp;rcy;&amp;ocy;&amp;chcy;&amp;ncy;&amp;ocy; &amp;ncy;&amp;ucy;&amp;zhcy;&amp;ncy;&amp;ocy;!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644008" y="1484784"/>
              <a:ext cx="2664296" cy="26554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7" name="Скругленный прямоугольник 6"/>
          <p:cNvSpPr/>
          <p:nvPr/>
        </p:nvSpPr>
        <p:spPr>
          <a:xfrm>
            <a:off x="4643438" y="188913"/>
            <a:ext cx="4176712" cy="3024187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Белый камушек растаял,</a:t>
            </a:r>
            <a:br>
              <a:rPr lang="ru-RU" sz="2800" dirty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</a:br>
            <a:r>
              <a:rPr lang="ru-RU" sz="2800" dirty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На доске следы оставил.</a:t>
            </a:r>
            <a:endParaRPr lang="ru-RU" sz="2800" b="1" dirty="0">
              <a:solidFill>
                <a:schemeClr val="tx2">
                  <a:lumMod val="50000"/>
                </a:schemeClr>
              </a:solidFill>
              <a:latin typeface="Georgia" pitchFamily="18" charset="0"/>
            </a:endParaRPr>
          </a:p>
        </p:txBody>
      </p:sp>
      <p:grpSp>
        <p:nvGrpSpPr>
          <p:cNvPr id="5" name="Группа 11"/>
          <p:cNvGrpSpPr>
            <a:grpSpLocks/>
          </p:cNvGrpSpPr>
          <p:nvPr/>
        </p:nvGrpSpPr>
        <p:grpSpPr bwMode="auto">
          <a:xfrm>
            <a:off x="4643438" y="188913"/>
            <a:ext cx="4176712" cy="3024187"/>
            <a:chOff x="2483768" y="2636912"/>
            <a:chExt cx="4176464" cy="3024336"/>
          </a:xfrm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2483768" y="2636912"/>
              <a:ext cx="4176464" cy="3024336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2800" b="1" dirty="0">
                <a:solidFill>
                  <a:schemeClr val="tx2">
                    <a:lumMod val="50000"/>
                  </a:schemeClr>
                </a:solidFill>
                <a:latin typeface="Georgia" pitchFamily="18" charset="0"/>
              </a:endParaRPr>
            </a:p>
          </p:txBody>
        </p:sp>
        <p:pic>
          <p:nvPicPr>
            <p:cNvPr id="13328" name="Picture 2" descr="&amp;Mcy;&amp;iecy;&amp;lcy; &amp;bcy;&amp;iecy;&amp;lcy;&amp;ycy;&amp;jcy; &amp;shcy;&amp;kcy;&amp;ocy;&amp;lcy;&amp;softcy;&amp;ncy;&amp;ycy;&amp;jcy;, 100&amp;shcy;&amp;tcy;. &amp;Pcy;&amp;iecy;&amp;jcy;&amp;pcy;&amp;acy; &amp;Tcy;&amp;rcy;&amp;iecy;&amp;jcy;&amp;dcy;"/>
            <p:cNvPicPr>
              <a:picLocks noChangeAspect="1" noChangeArrowheads="1"/>
            </p:cNvPicPr>
            <p:nvPr/>
          </p:nvPicPr>
          <p:blipFill>
            <a:blip r:embed="rId3" cstate="email"/>
            <a:srcRect t="12598"/>
            <a:stretch>
              <a:fillRect/>
            </a:stretch>
          </p:blipFill>
          <p:spPr bwMode="auto">
            <a:xfrm>
              <a:off x="3131840" y="2871579"/>
              <a:ext cx="3096344" cy="27062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3" name="Скругленный прямоугольник 12"/>
          <p:cNvSpPr/>
          <p:nvPr/>
        </p:nvSpPr>
        <p:spPr>
          <a:xfrm>
            <a:off x="250825" y="3573463"/>
            <a:ext cx="4176713" cy="3024187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То я в клетку,</a:t>
            </a:r>
            <a:br>
              <a:rPr lang="ru-RU" sz="2800" dirty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</a:br>
            <a:r>
              <a:rPr lang="ru-RU" sz="2800" dirty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То в линейку.</a:t>
            </a:r>
            <a:br>
              <a:rPr lang="ru-RU" sz="2800" dirty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</a:br>
            <a:r>
              <a:rPr lang="ru-RU" sz="2800" dirty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Написать по ним</a:t>
            </a:r>
            <a:br>
              <a:rPr lang="ru-RU" sz="2800" dirty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</a:br>
            <a:r>
              <a:rPr lang="ru-RU" sz="2800" dirty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Сумей-ка!</a:t>
            </a:r>
            <a:br>
              <a:rPr lang="ru-RU" sz="2800" dirty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</a:br>
            <a:r>
              <a:rPr lang="ru-RU" sz="2800" dirty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Можешь и нарисовать…</a:t>
            </a:r>
            <a:br>
              <a:rPr lang="ru-RU" sz="2800" dirty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</a:br>
            <a:r>
              <a:rPr lang="ru-RU" sz="2800" dirty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Что такое я?..</a:t>
            </a:r>
            <a:endParaRPr lang="ru-RU" sz="2800" b="1" dirty="0">
              <a:solidFill>
                <a:schemeClr val="tx2">
                  <a:lumMod val="50000"/>
                </a:schemeClr>
              </a:solidFill>
              <a:latin typeface="Georgia" pitchFamily="18" charset="0"/>
            </a:endParaRPr>
          </a:p>
        </p:txBody>
      </p:sp>
      <p:grpSp>
        <p:nvGrpSpPr>
          <p:cNvPr id="6" name="Группа 16"/>
          <p:cNvGrpSpPr>
            <a:grpSpLocks/>
          </p:cNvGrpSpPr>
          <p:nvPr/>
        </p:nvGrpSpPr>
        <p:grpSpPr bwMode="auto">
          <a:xfrm>
            <a:off x="250825" y="3573463"/>
            <a:ext cx="4176713" cy="3024187"/>
            <a:chOff x="2483768" y="2636912"/>
            <a:chExt cx="4176464" cy="3024336"/>
          </a:xfrm>
        </p:grpSpPr>
        <p:sp>
          <p:nvSpPr>
            <p:cNvPr id="14" name="Скругленный прямоугольник 13"/>
            <p:cNvSpPr/>
            <p:nvPr/>
          </p:nvSpPr>
          <p:spPr>
            <a:xfrm>
              <a:off x="2483768" y="2636912"/>
              <a:ext cx="4176464" cy="3024336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2800" b="1" dirty="0">
                <a:solidFill>
                  <a:schemeClr val="tx2">
                    <a:lumMod val="50000"/>
                  </a:schemeClr>
                </a:solidFill>
                <a:latin typeface="Georgia" pitchFamily="18" charset="0"/>
              </a:endParaRPr>
            </a:p>
          </p:txBody>
        </p:sp>
        <p:pic>
          <p:nvPicPr>
            <p:cNvPr id="13326" name="Picture 2" descr="&amp;Tcy;&amp;iecy;&amp;tcy;&amp;rcy;&amp;acy;&amp;dcy;&amp;softcy; 24 &amp;lcy; &amp;vcy; &amp;lcy;&amp;icy;&amp;ncy;&amp;iecy;&amp;jcy;&amp;kcy;&amp;ucy;, &amp;ocy;&amp;bcy;&amp;lcy;. - &amp;tcy;&amp;iecy;&amp;tcy;&amp;rcy;&amp;acy;&amp;dcy;&amp;ncy;&amp;acy;&amp;yacy; (&amp;Acy;&amp;rcy;&amp;khcy;.&amp;TScy;&amp;Bcy;&amp;Kcy;)/210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3563888" y="2924944"/>
              <a:ext cx="1944216" cy="23295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8" name="Скругленный прямоугольник 17"/>
          <p:cNvSpPr/>
          <p:nvPr/>
        </p:nvSpPr>
        <p:spPr>
          <a:xfrm>
            <a:off x="4643438" y="3573463"/>
            <a:ext cx="4176712" cy="3024187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Не куст, а с листочками,</a:t>
            </a:r>
            <a:br>
              <a:rPr lang="ru-RU" sz="2800" dirty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</a:br>
            <a:r>
              <a:rPr lang="ru-RU" sz="2800" dirty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Не рубашка, а сшита,</a:t>
            </a:r>
            <a:br>
              <a:rPr lang="ru-RU" sz="2800" dirty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</a:br>
            <a:r>
              <a:rPr lang="ru-RU" sz="2800" dirty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Не человек, а рассказывает.</a:t>
            </a:r>
            <a:endParaRPr lang="ru-RU" sz="2800" b="1" dirty="0">
              <a:solidFill>
                <a:schemeClr val="tx2">
                  <a:lumMod val="50000"/>
                </a:schemeClr>
              </a:solidFill>
              <a:latin typeface="Georgia" pitchFamily="18" charset="0"/>
            </a:endParaRPr>
          </a:p>
        </p:txBody>
      </p:sp>
      <p:grpSp>
        <p:nvGrpSpPr>
          <p:cNvPr id="8" name="Группа 21"/>
          <p:cNvGrpSpPr>
            <a:grpSpLocks/>
          </p:cNvGrpSpPr>
          <p:nvPr/>
        </p:nvGrpSpPr>
        <p:grpSpPr bwMode="auto">
          <a:xfrm>
            <a:off x="4643438" y="3573463"/>
            <a:ext cx="4176712" cy="3024187"/>
            <a:chOff x="2483768" y="2636912"/>
            <a:chExt cx="4176464" cy="3024336"/>
          </a:xfrm>
        </p:grpSpPr>
        <p:sp>
          <p:nvSpPr>
            <p:cNvPr id="19" name="Скругленный прямоугольник 18"/>
            <p:cNvSpPr/>
            <p:nvPr/>
          </p:nvSpPr>
          <p:spPr>
            <a:xfrm>
              <a:off x="2483768" y="2636912"/>
              <a:ext cx="4176464" cy="3024336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2800" b="1" dirty="0">
                <a:solidFill>
                  <a:schemeClr val="tx2">
                    <a:lumMod val="50000"/>
                  </a:schemeClr>
                </a:solidFill>
                <a:latin typeface="Georgia" pitchFamily="18" charset="0"/>
              </a:endParaRPr>
            </a:p>
          </p:txBody>
        </p:sp>
        <p:pic>
          <p:nvPicPr>
            <p:cNvPr id="13324" name="Picture 2" descr="Cool Reader - &amp;ucy;&amp;dcy;&amp;ocy;&amp;bcy;&amp;ncy;&amp;acy;&amp;yacy; &amp;pcy;&amp;rcy;&amp;ocy;&amp;gcy;&amp;rcy;&amp;acy;&amp;mcy;&amp;mcy;&amp;acy; &amp;pcy;&amp;rcy;&amp;iecy;&amp;dcy;&amp;ncy;&amp;acy;&amp;zcy;&amp;ncy;&amp;acy;&amp;chcy;&amp;iecy;&amp;ncy;&amp;acy; &amp;dcy;&amp;lcy;&amp;yacy; &amp;chcy;&amp;tcy;&amp;iecy;&amp;ncy;&amp;icy;&amp;yacy; &amp;ecy;&amp;lcy;&amp;iecy;&amp;kcy;&amp;tcy;&amp;rcy;&amp;ocy;&amp;ncy;&amp;ncy;&amp;ycy;&amp;khcy; - 5 &amp;Dcy;&amp;iecy;&amp;kcy;&amp;acy;&amp;bcy;&amp;rcy;&amp;yacy; 2013 - Blog - Krasnoyarck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3347864" y="2852936"/>
              <a:ext cx="2304256" cy="27535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3322" name="Picture 19" descr="http://cs306812.userapi.com/v306812402/2ff2/ojQGIvtF-CI.jpg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79838" y="2492375"/>
            <a:ext cx="1223962" cy="1865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autoUpdateAnimBg="0"/>
      <p:bldP spid="7" grpId="0" animBg="1" autoUpdateAnimBg="0"/>
      <p:bldP spid="13" grpId="0" animBg="1" autoUpdateAnimBg="0"/>
      <p:bldP spid="18" grpId="0" animBg="1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&amp;Rcy;&amp;acy;&amp;mcy;&amp;kcy;&amp;icy; &amp;dcy;&amp;lcy;&amp;yacy; &amp;pcy;&amp;rcy;&amp;iecy;&amp;zcy;&amp;iecy;&amp;ncy;&amp;tcy;&amp;acy;&amp;tscy;&amp;icy;&amp;icy; - &amp;Ncy;&amp;ocy;&amp;vcy;&amp;ycy;&amp;iecy; &amp;fcy;&amp;acy;&amp;jcy;&amp;lcy;&amp;ycy;"/>
          <p:cNvPicPr>
            <a:picLocks noChangeAspect="1" noChangeArrowheads="1"/>
          </p:cNvPicPr>
          <p:nvPr/>
        </p:nvPicPr>
        <p:blipFill>
          <a:blip r:embed="rId2" cstate="email">
            <a:lum bright="-6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1835696" y="1556792"/>
            <a:ext cx="6178294" cy="193899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+mn-cs"/>
              </a:rPr>
              <a:t>литературное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+mn-cs"/>
              </a:rPr>
              <a:t>чтение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691680" y="3717032"/>
            <a:ext cx="5945858" cy="101566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+mn-cs"/>
              </a:rPr>
              <a:t>русский язык</a:t>
            </a:r>
          </a:p>
        </p:txBody>
      </p:sp>
      <p:sp useBgFill="1">
        <p:nvSpPr>
          <p:cNvPr id="7" name="Прямоугольник 6"/>
          <p:cNvSpPr/>
          <p:nvPr/>
        </p:nvSpPr>
        <p:spPr>
          <a:xfrm>
            <a:off x="2484438" y="1773238"/>
            <a:ext cx="503237" cy="7191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rot="20624842">
            <a:off x="2397278" y="1552692"/>
            <a:ext cx="630301" cy="101566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+mn-cs"/>
              </a:rPr>
              <a:t>е</a:t>
            </a:r>
          </a:p>
        </p:txBody>
      </p:sp>
      <p:sp useBgFill="1">
        <p:nvSpPr>
          <p:cNvPr id="8" name="Прямоугольник 7"/>
          <p:cNvSpPr/>
          <p:nvPr/>
        </p:nvSpPr>
        <p:spPr>
          <a:xfrm>
            <a:off x="3419475" y="1773238"/>
            <a:ext cx="504825" cy="7191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 rot="242176">
            <a:off x="3310681" y="1365640"/>
            <a:ext cx="742512" cy="101566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+mn-cs"/>
              </a:rPr>
              <a:t>и</a:t>
            </a:r>
          </a:p>
        </p:txBody>
      </p:sp>
      <p:sp useBgFill="1">
        <p:nvSpPr>
          <p:cNvPr id="13" name="Прямоугольник 12"/>
          <p:cNvSpPr/>
          <p:nvPr/>
        </p:nvSpPr>
        <p:spPr>
          <a:xfrm>
            <a:off x="6804025" y="1773238"/>
            <a:ext cx="504825" cy="7191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 rot="20624842">
            <a:off x="6708139" y="1696707"/>
            <a:ext cx="649537" cy="101566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+mn-cs"/>
              </a:rPr>
              <a:t>а</a:t>
            </a:r>
          </a:p>
        </p:txBody>
      </p:sp>
      <p:sp useBgFill="1">
        <p:nvSpPr>
          <p:cNvPr id="15" name="Прямоугольник 14"/>
          <p:cNvSpPr/>
          <p:nvPr/>
        </p:nvSpPr>
        <p:spPr>
          <a:xfrm>
            <a:off x="3419475" y="2708275"/>
            <a:ext cx="504825" cy="7207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 rot="20908866">
            <a:off x="3223657" y="2577771"/>
            <a:ext cx="952505" cy="101566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spc="50" dirty="0" err="1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+mn-cs"/>
              </a:rPr>
              <a:t>ш</a:t>
            </a:r>
            <a:endParaRPr lang="ru-RU" sz="6000" b="1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+mn-cs"/>
            </a:endParaRPr>
          </a:p>
        </p:txBody>
      </p:sp>
      <p:sp useBgFill="1">
        <p:nvSpPr>
          <p:cNvPr id="18" name="Прямоугольник 17"/>
          <p:cNvSpPr/>
          <p:nvPr/>
        </p:nvSpPr>
        <p:spPr>
          <a:xfrm>
            <a:off x="2771775" y="4005263"/>
            <a:ext cx="792163" cy="7191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 rot="601681">
            <a:off x="2844556" y="3784940"/>
            <a:ext cx="599843" cy="101566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+mn-cs"/>
              </a:rPr>
              <a:t>с</a:t>
            </a:r>
          </a:p>
        </p:txBody>
      </p:sp>
      <p:sp useBgFill="1">
        <p:nvSpPr>
          <p:cNvPr id="20" name="Прямоугольник 19"/>
          <p:cNvSpPr/>
          <p:nvPr/>
        </p:nvSpPr>
        <p:spPr>
          <a:xfrm>
            <a:off x="5364163" y="3860800"/>
            <a:ext cx="503237" cy="7207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 rot="20624842">
            <a:off x="5275356" y="3872649"/>
            <a:ext cx="742512" cy="101566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+mn-cs"/>
              </a:rPr>
              <a:t>и</a:t>
            </a:r>
          </a:p>
        </p:txBody>
      </p:sp>
      <p:sp useBgFill="1">
        <p:nvSpPr>
          <p:cNvPr id="22" name="Прямоугольник 21"/>
          <p:cNvSpPr/>
          <p:nvPr/>
        </p:nvSpPr>
        <p:spPr>
          <a:xfrm>
            <a:off x="7019925" y="3933825"/>
            <a:ext cx="504825" cy="7191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 rot="1059910">
            <a:off x="6889827" y="3856948"/>
            <a:ext cx="574195" cy="101566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+mn-cs"/>
              </a:rPr>
              <a:t>г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3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decel="100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700" accel="100000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img1.nevesta.info/content/photo/51900/51897/201212/605348/605348_884sx02uueck4cks.jp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98425" y="2997200"/>
            <a:ext cx="2870200" cy="342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кругленный прямоугольник 4"/>
          <p:cNvSpPr/>
          <p:nvPr/>
        </p:nvSpPr>
        <p:spPr>
          <a:xfrm rot="18771836">
            <a:off x="2393157" y="3072606"/>
            <a:ext cx="2520950" cy="719137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ДЕРЕВО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 rot="19321814">
            <a:off x="2654300" y="3263900"/>
            <a:ext cx="2520950" cy="72072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КОРНЕЙ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 rot="19738790">
            <a:off x="2921000" y="3451225"/>
            <a:ext cx="2520950" cy="71913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БЕЗ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 rot="20040296">
            <a:off x="3090863" y="3729038"/>
            <a:ext cx="2519362" cy="719137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ЧЕЛОВЕК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 rot="20267187">
            <a:off x="3246438" y="3951288"/>
            <a:ext cx="2520950" cy="719137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ЧТО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 rot="20727492">
            <a:off x="3325813" y="4238625"/>
            <a:ext cx="2520950" cy="71913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КОРНЕЙ</a:t>
            </a:r>
          </a:p>
        </p:txBody>
      </p:sp>
      <p:pic>
        <p:nvPicPr>
          <p:cNvPr id="15369" name="Picture 2" descr="&amp;Ncy;&amp;acy;&amp;bcy;&amp;ocy;&amp;rcy; &amp;dcy;&amp;lcy;&amp;yacy; &amp;dcy;&amp;icy;&amp;zcy;&amp;acy;&amp;jcy;&amp;ncy;&amp;acy; &quot;&amp;TScy;&amp;vcy;&amp;iecy;&amp;tcy;&amp;ocy;&amp;kcy; &amp;Pcy;&amp;acy;&amp;pcy;&amp;ocy;&amp;rcy;&amp;tcy;&amp;ncy;&amp;icy;&amp;kcy;&amp;acy;&quot;. &amp;Ocy;&amp;bcy;&amp;scy;&amp;ucy;&amp;zhcy;&amp;dcy;&amp;iecy;&amp;ncy;&amp;icy;&amp;iecy; &amp;ncy;&amp;acy; LiveInternet - &amp;Rcy;&amp;ocy;&amp;scy;&amp;scy;&amp;icy;&amp;jcy;&amp;scy;&amp;kcy;&amp;icy;&amp;jcy; &amp;Scy;&amp;iecy;&amp;rcy;&amp;vcy;&amp;icy;&amp;scy; &amp;Ocy;&amp;ncy;&amp;lcy;&amp;acy;&amp;jcy;&amp;ncy;-&amp;Dcy;&amp;ncy;&amp;iecy;&amp;vcy;&amp;ncy;&amp;icy;&amp;kcy;&amp;ocy;&amp;vcy;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&amp;Scy;&amp;kcy;&amp;rcy;&amp;acy;&amp;pcy;-&amp;ncy;&amp;acy;&amp;bcy;&amp;ocy;&amp;rcy; &quot;&amp;Lcy;&amp;iecy;&amp;scy;&amp;ncy;&amp;acy;&amp;yacy; &amp;scy;&amp;kcy;&amp;acy;&amp;zcy;&amp;kcy;&amp;acy;&quot;. &amp;Ocy;&amp;bcy;&amp;scy;&amp;ucy;&amp;zhcy;&amp;dcy;&amp;iecy;&amp;ncy;&amp;icy;&amp;iecy; &amp;ncy;&amp;acy; LiveInternet - &amp;Rcy;&amp;ocy;&amp;scy;&amp;scy;&amp;icy;&amp;jcy;&amp;scy;&amp;kcy;&amp;icy;&amp;jcy; &amp;Scy;&amp;iecy;&amp;rcy;&amp;vcy;&amp;icy;&amp;scy; &amp;Ocy;&amp;ncy;&amp;lcy;&amp;acy;&amp;jcy;&amp;ncy;-&amp;Dcy;&amp;ncy;&amp;iecy;&amp;vcy;&amp;ncy;&amp;icy;&amp;kcy;&amp;ocy;&amp;vcy;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945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6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17475"/>
            <a:ext cx="6554788" cy="674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7" name="Picture 7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-935714">
            <a:off x="293688" y="1849438"/>
            <a:ext cx="3979862" cy="139382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0" name="Picture 2" descr="http://kinder1.net/images_zagadki/kinder_part2/kinder13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-924230">
            <a:off x="296863" y="1844675"/>
            <a:ext cx="3986212" cy="1423988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grpSp>
        <p:nvGrpSpPr>
          <p:cNvPr id="2" name="Группа 11"/>
          <p:cNvGrpSpPr>
            <a:grpSpLocks/>
          </p:cNvGrpSpPr>
          <p:nvPr/>
        </p:nvGrpSpPr>
        <p:grpSpPr bwMode="auto">
          <a:xfrm rot="-912194">
            <a:off x="303213" y="1838325"/>
            <a:ext cx="3994150" cy="1477963"/>
            <a:chOff x="1331640" y="1268760"/>
            <a:chExt cx="4392488" cy="1800200"/>
          </a:xfrm>
        </p:grpSpPr>
        <p:sp>
          <p:nvSpPr>
            <p:cNvPr id="13" name="Прямоугольник 12"/>
            <p:cNvSpPr/>
            <p:nvPr/>
          </p:nvSpPr>
          <p:spPr>
            <a:xfrm>
              <a:off x="1331640" y="1268760"/>
              <a:ext cx="4392488" cy="18002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grpSp>
          <p:nvGrpSpPr>
            <p:cNvPr id="16399" name="Группа 4"/>
            <p:cNvGrpSpPr>
              <a:grpSpLocks/>
            </p:cNvGrpSpPr>
            <p:nvPr/>
          </p:nvGrpSpPr>
          <p:grpSpPr bwMode="auto">
            <a:xfrm>
              <a:off x="1835696" y="1268760"/>
              <a:ext cx="3541668" cy="1569660"/>
              <a:chOff x="1835696" y="1268760"/>
              <a:chExt cx="3541668" cy="1569660"/>
            </a:xfrm>
          </p:grpSpPr>
          <p:pic>
            <p:nvPicPr>
              <p:cNvPr id="16400" name="Picture 2" descr="http://puntodeenvio.es/wp-content/upgrade/lips-cartoon-drawing-8112.png"/>
              <p:cNvPicPr>
                <a:picLocks noChangeAspect="1" noChangeArrowheads="1"/>
              </p:cNvPicPr>
              <p:nvPr/>
            </p:nvPicPr>
            <p:blipFill>
              <a:blip r:embed="rId6" cstate="email"/>
              <a:srcRect/>
              <a:stretch>
                <a:fillRect/>
              </a:stretch>
            </p:blipFill>
            <p:spPr bwMode="auto">
              <a:xfrm>
                <a:off x="3203848" y="1556792"/>
                <a:ext cx="2173516" cy="119543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6401" name="TextBox 15"/>
              <p:cNvSpPr txBox="1">
                <a:spLocks noChangeArrowheads="1"/>
              </p:cNvSpPr>
              <p:nvPr/>
            </p:nvSpPr>
            <p:spPr bwMode="auto">
              <a:xfrm>
                <a:off x="1835696" y="1268760"/>
                <a:ext cx="1168910" cy="15696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9600" b="1">
                    <a:solidFill>
                      <a:srgbClr val="C00000"/>
                    </a:solidFill>
                    <a:latin typeface="Georgia" pitchFamily="18" charset="0"/>
                  </a:rPr>
                  <a:t>К</a:t>
                </a:r>
              </a:p>
            </p:txBody>
          </p:sp>
        </p:grpSp>
      </p:grpSp>
      <p:grpSp>
        <p:nvGrpSpPr>
          <p:cNvPr id="4" name="Группа 16"/>
          <p:cNvGrpSpPr>
            <a:grpSpLocks/>
          </p:cNvGrpSpPr>
          <p:nvPr/>
        </p:nvGrpSpPr>
        <p:grpSpPr bwMode="auto">
          <a:xfrm rot="-889378">
            <a:off x="292100" y="1755775"/>
            <a:ext cx="4140200" cy="1593850"/>
            <a:chOff x="827584" y="3645024"/>
            <a:chExt cx="4392488" cy="1800200"/>
          </a:xfrm>
        </p:grpSpPr>
        <p:sp>
          <p:nvSpPr>
            <p:cNvPr id="18" name="Прямоугольник 17"/>
            <p:cNvSpPr/>
            <p:nvPr/>
          </p:nvSpPr>
          <p:spPr>
            <a:xfrm>
              <a:off x="827584" y="3645024"/>
              <a:ext cx="4392488" cy="18002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pic>
          <p:nvPicPr>
            <p:cNvPr id="16395" name="Picture 4" descr="http://images.all-free-download.com/images/graphiclarge/big_mushroom_clip_art_18227.jpg"/>
            <p:cNvPicPr>
              <a:picLocks noChangeAspect="1" noChangeArrowheads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>
              <a:off x="3203847" y="3933056"/>
              <a:ext cx="1379945" cy="13085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" name="TextBox 19"/>
            <p:cNvSpPr txBox="1"/>
            <p:nvPr/>
          </p:nvSpPr>
          <p:spPr>
            <a:xfrm>
              <a:off x="1038534" y="3709603"/>
              <a:ext cx="1955399" cy="157069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9600" dirty="0">
                  <a:solidFill>
                    <a:schemeClr val="accent6">
                      <a:lumMod val="75000"/>
                    </a:schemeClr>
                  </a:solidFill>
                  <a:latin typeface="Georgia" pitchFamily="18" charset="0"/>
                </a:rPr>
                <a:t>ТИ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 rot="10800000">
              <a:off x="4280620" y="3780876"/>
              <a:ext cx="848855" cy="157069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9600" dirty="0">
                  <a:solidFill>
                    <a:schemeClr val="accent6">
                      <a:lumMod val="75000"/>
                    </a:schemeClr>
                  </a:solidFill>
                  <a:latin typeface="Georgia" pitchFamily="18" charset="0"/>
                </a:rPr>
                <a:t>,,</a:t>
              </a:r>
            </a:p>
          </p:txBody>
        </p:sp>
      </p:grpSp>
      <p:pic>
        <p:nvPicPr>
          <p:cNvPr id="22" name="Picture 2" descr="http://www.ipb.su/uploads/ipbsu/podarizhizn/post-11-1330270151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 rot="-862788">
            <a:off x="501650" y="1598613"/>
            <a:ext cx="3475038" cy="1874837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3" name="Picture 4" descr="http://www.ipb.su/uploads/ipbsu/podarizhizn/post-11-1338266513.jp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 rot="-818119">
            <a:off x="850900" y="1423988"/>
            <a:ext cx="2824163" cy="237172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6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&amp;Rcy;&amp;acy;&amp;mcy;&amp;kcy;&amp;icy; &amp;dcy;&amp;lcy;&amp;yacy; &amp;pcy;&amp;rcy;&amp;iecy;&amp;zcy;&amp;iecy;&amp;ncy;&amp;tcy;&amp;acy;&amp;tscy;&amp;icy;&amp;icy; - &amp;Ncy;&amp;ocy;&amp;vcy;&amp;ycy;&amp;iecy; &amp;fcy;&amp;acy;&amp;jcy;&amp;lcy;&amp;ycy;"/>
          <p:cNvPicPr>
            <a:picLocks noChangeAspect="1" noChangeArrowheads="1"/>
          </p:cNvPicPr>
          <p:nvPr/>
        </p:nvPicPr>
        <p:blipFill>
          <a:blip r:embed="rId2" cstate="email">
            <a:lum bright="-5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1835696" y="1556792"/>
            <a:ext cx="6178294" cy="193899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+mn-cs"/>
              </a:rPr>
              <a:t>литературное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+mn-cs"/>
              </a:rPr>
              <a:t>чтение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691680" y="3717032"/>
            <a:ext cx="5945858" cy="101566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+mn-cs"/>
              </a:rPr>
              <a:t>русский язык</a:t>
            </a:r>
          </a:p>
        </p:txBody>
      </p:sp>
      <p:sp useBgFill="1">
        <p:nvSpPr>
          <p:cNvPr id="7" name="Прямоугольник 6"/>
          <p:cNvSpPr/>
          <p:nvPr/>
        </p:nvSpPr>
        <p:spPr>
          <a:xfrm>
            <a:off x="2484438" y="1773238"/>
            <a:ext cx="503237" cy="7191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rot="20624842">
            <a:off x="2397278" y="1552692"/>
            <a:ext cx="630301" cy="101566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+mn-cs"/>
              </a:rPr>
              <a:t>е</a:t>
            </a:r>
          </a:p>
        </p:txBody>
      </p:sp>
      <p:sp useBgFill="1">
        <p:nvSpPr>
          <p:cNvPr id="8" name="Прямоугольник 7"/>
          <p:cNvSpPr/>
          <p:nvPr/>
        </p:nvSpPr>
        <p:spPr>
          <a:xfrm>
            <a:off x="3419475" y="1773238"/>
            <a:ext cx="504825" cy="7191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 rot="242176">
            <a:off x="3310681" y="1365640"/>
            <a:ext cx="742512" cy="101566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+mn-cs"/>
              </a:rPr>
              <a:t>и</a:t>
            </a:r>
          </a:p>
        </p:txBody>
      </p:sp>
      <p:sp useBgFill="1">
        <p:nvSpPr>
          <p:cNvPr id="13" name="Прямоугольник 12"/>
          <p:cNvSpPr/>
          <p:nvPr/>
        </p:nvSpPr>
        <p:spPr>
          <a:xfrm>
            <a:off x="6804025" y="1773238"/>
            <a:ext cx="504825" cy="7191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 rot="20624842">
            <a:off x="6708139" y="1696707"/>
            <a:ext cx="649537" cy="101566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+mn-cs"/>
              </a:rPr>
              <a:t>а</a:t>
            </a:r>
          </a:p>
        </p:txBody>
      </p:sp>
      <p:sp useBgFill="1">
        <p:nvSpPr>
          <p:cNvPr id="18" name="Прямоугольник 17"/>
          <p:cNvSpPr/>
          <p:nvPr/>
        </p:nvSpPr>
        <p:spPr>
          <a:xfrm>
            <a:off x="2771775" y="4005263"/>
            <a:ext cx="792163" cy="7191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 rot="601681">
            <a:off x="2844556" y="3784940"/>
            <a:ext cx="599843" cy="101566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+mn-cs"/>
              </a:rPr>
              <a:t>с</a:t>
            </a:r>
          </a:p>
        </p:txBody>
      </p:sp>
      <p:sp useBgFill="1">
        <p:nvSpPr>
          <p:cNvPr id="20" name="Прямоугольник 19"/>
          <p:cNvSpPr/>
          <p:nvPr/>
        </p:nvSpPr>
        <p:spPr>
          <a:xfrm>
            <a:off x="5364163" y="3860800"/>
            <a:ext cx="503237" cy="7207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 rot="20624842">
            <a:off x="5275356" y="3872649"/>
            <a:ext cx="742512" cy="101566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+mn-cs"/>
              </a:rPr>
              <a:t>и</a:t>
            </a:r>
          </a:p>
        </p:txBody>
      </p:sp>
      <p:sp useBgFill="1">
        <p:nvSpPr>
          <p:cNvPr id="22" name="Прямоугольник 21"/>
          <p:cNvSpPr/>
          <p:nvPr/>
        </p:nvSpPr>
        <p:spPr>
          <a:xfrm>
            <a:off x="7019925" y="3933825"/>
            <a:ext cx="504825" cy="7191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 rot="1059910">
            <a:off x="6889827" y="3856948"/>
            <a:ext cx="574195" cy="101566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+mn-cs"/>
              </a:rPr>
              <a:t>г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img1.nevesta.info/content/photo/51900/51897/201212/605348/605348_884sx02uueck4cks.jp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98425" y="2997200"/>
            <a:ext cx="2870200" cy="342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2" descr="&amp;Ncy;&amp;acy;&amp;bcy;&amp;ocy;&amp;rcy; &amp;dcy;&amp;lcy;&amp;yacy; &amp;dcy;&amp;icy;&amp;zcy;&amp;acy;&amp;jcy;&amp;ncy;&amp;acy; &quot;&amp;TScy;&amp;vcy;&amp;iecy;&amp;tcy;&amp;ocy;&amp;kcy; &amp;Pcy;&amp;acy;&amp;pcy;&amp;ocy;&amp;rcy;&amp;tcy;&amp;ncy;&amp;icy;&amp;kcy;&amp;acy;&quot;. &amp;Ocy;&amp;bcy;&amp;scy;&amp;ucy;&amp;zhcy;&amp;dcy;&amp;iecy;&amp;ncy;&amp;icy;&amp;iecy; &amp;ncy;&amp;acy; LiveInternet - &amp;Rcy;&amp;ocy;&amp;scy;&amp;scy;&amp;icy;&amp;jcy;&amp;scy;&amp;kcy;&amp;icy;&amp;jcy; &amp;Scy;&amp;iecy;&amp;rcy;&amp;vcy;&amp;icy;&amp;scy; &amp;Ocy;&amp;ncy;&amp;lcy;&amp;acy;&amp;jcy;&amp;ncy;-&amp;Dcy;&amp;ncy;&amp;iecy;&amp;vcy;&amp;ncy;&amp;icy;&amp;kcy;&amp;ocy;&amp;vcy;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кругленный прямоугольник 4"/>
          <p:cNvSpPr/>
          <p:nvPr/>
        </p:nvSpPr>
        <p:spPr>
          <a:xfrm>
            <a:off x="1692275" y="1052513"/>
            <a:ext cx="3455988" cy="72072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ЧТО ДЕРЕВО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219700" y="1052513"/>
            <a:ext cx="3795713" cy="72072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БЕЗ КОРНЕЙ.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79388" y="260350"/>
            <a:ext cx="2771775" cy="72072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Ч</a:t>
            </a:r>
            <a:r>
              <a:rPr lang="ru-RU" sz="3200" b="1" dirty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ЕЛОВЕК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059113" y="260350"/>
            <a:ext cx="3889375" cy="72072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БЕЗ ДРУЗЕЙ,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268538" y="2565400"/>
            <a:ext cx="3598862" cy="71913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solidFill>
                  <a:srgbClr val="003300"/>
                </a:solidFill>
                <a:latin typeface="Georgia" pitchFamily="18" charset="0"/>
              </a:rPr>
              <a:t>Н</a:t>
            </a:r>
            <a:r>
              <a:rPr lang="ru-RU" sz="3200" b="1" dirty="0">
                <a:solidFill>
                  <a:srgbClr val="003300"/>
                </a:solidFill>
                <a:latin typeface="Georgia" pitchFamily="18" charset="0"/>
              </a:rPr>
              <a:t>ЕТ ДРУГА  -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940425" y="2565400"/>
            <a:ext cx="2160588" cy="71913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003300"/>
                </a:solidFill>
                <a:latin typeface="Georgia" pitchFamily="18" charset="0"/>
              </a:rPr>
              <a:t>ИЩИ,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276600" y="3357563"/>
            <a:ext cx="3095625" cy="719137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003300"/>
                </a:solidFill>
                <a:latin typeface="Georgia" pitchFamily="18" charset="0"/>
              </a:rPr>
              <a:t>А НАШЁЛ -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443663" y="3357563"/>
            <a:ext cx="2305050" cy="719137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003300"/>
                </a:solidFill>
                <a:latin typeface="Georgia" pitchFamily="18" charset="0"/>
              </a:rPr>
              <a:t>БЕРЕГИ.</a:t>
            </a:r>
          </a:p>
        </p:txBody>
      </p:sp>
      <p:pic>
        <p:nvPicPr>
          <p:cNvPr id="17421" name="Picture 13" descr="http://img-fotki.yandex.ru/get/4908/83813999.368/0_8e342_4bb4e684_XL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724525" y="4292600"/>
            <a:ext cx="2132013" cy="231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autoUpdateAnimBg="0"/>
      <p:bldP spid="6" grpId="0" animBg="1" autoUpdateAnimBg="0"/>
      <p:bldP spid="8" grpId="0" animBg="1" autoUpdateAnimBg="0"/>
      <p:bldP spid="9" grpId="0" animBg="1" autoUpdateAnimBg="0"/>
      <p:bldP spid="11" grpId="0" animBg="1" autoUpdateAnimBg="0"/>
      <p:bldP spid="12" grpId="0" animBg="1" autoUpdateAnimBg="0"/>
      <p:bldP spid="13" grpId="0" animBg="1" autoUpdateAnimBg="0"/>
      <p:bldP spid="14" grpId="0" animBg="1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&amp;Rcy;&amp;acy;&amp;mcy;&amp;kcy;&amp;icy; &amp;dcy;&amp;lcy;&amp;yacy; &amp;pcy;&amp;rcy;&amp;iecy;&amp;zcy;&amp;iecy;&amp;ncy;&amp;tcy;&amp;acy;&amp;tscy;&amp;icy;&amp;icy; - &amp;Ncy;&amp;ocy;&amp;vcy;&amp;ycy;&amp;iecy; &amp;fcy;&amp;acy;&amp;jcy;&amp;lcy;&amp;ycy;"/>
          <p:cNvPicPr>
            <a:picLocks noChangeAspect="1" noChangeArrowheads="1"/>
          </p:cNvPicPr>
          <p:nvPr/>
        </p:nvPicPr>
        <p:blipFill>
          <a:blip r:embed="rId2" cstate="email">
            <a:lum bright="-4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1835696" y="1556792"/>
            <a:ext cx="6178294" cy="193899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+mn-cs"/>
              </a:rPr>
              <a:t>литературное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+mn-cs"/>
              </a:rPr>
              <a:t>чтение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691680" y="3717032"/>
            <a:ext cx="5945858" cy="101566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+mn-cs"/>
              </a:rPr>
              <a:t>русский язык</a:t>
            </a:r>
          </a:p>
        </p:txBody>
      </p:sp>
      <p:sp useBgFill="1">
        <p:nvSpPr>
          <p:cNvPr id="8" name="Прямоугольник 7"/>
          <p:cNvSpPr/>
          <p:nvPr/>
        </p:nvSpPr>
        <p:spPr>
          <a:xfrm>
            <a:off x="3419475" y="1773238"/>
            <a:ext cx="504825" cy="7191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 rot="242176">
            <a:off x="3310681" y="1365640"/>
            <a:ext cx="742512" cy="101566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+mn-cs"/>
              </a:rPr>
              <a:t>и</a:t>
            </a:r>
          </a:p>
        </p:txBody>
      </p:sp>
      <p:sp useBgFill="1">
        <p:nvSpPr>
          <p:cNvPr id="13" name="Прямоугольник 12"/>
          <p:cNvSpPr/>
          <p:nvPr/>
        </p:nvSpPr>
        <p:spPr>
          <a:xfrm>
            <a:off x="6804025" y="1773238"/>
            <a:ext cx="504825" cy="7191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 rot="20624842">
            <a:off x="6708139" y="1696707"/>
            <a:ext cx="649537" cy="101566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+mn-cs"/>
              </a:rPr>
              <a:t>а</a:t>
            </a:r>
          </a:p>
        </p:txBody>
      </p:sp>
      <p:sp useBgFill="1">
        <p:nvSpPr>
          <p:cNvPr id="18" name="Прямоугольник 17"/>
          <p:cNvSpPr/>
          <p:nvPr/>
        </p:nvSpPr>
        <p:spPr>
          <a:xfrm>
            <a:off x="2771775" y="4005263"/>
            <a:ext cx="792163" cy="7191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 rot="601681">
            <a:off x="2844556" y="3784940"/>
            <a:ext cx="599843" cy="101566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+mn-cs"/>
              </a:rPr>
              <a:t>с</a:t>
            </a:r>
          </a:p>
        </p:txBody>
      </p:sp>
      <p:sp useBgFill="1">
        <p:nvSpPr>
          <p:cNvPr id="20" name="Прямоугольник 19"/>
          <p:cNvSpPr/>
          <p:nvPr/>
        </p:nvSpPr>
        <p:spPr>
          <a:xfrm>
            <a:off x="5364163" y="3860800"/>
            <a:ext cx="503237" cy="7207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 rot="20624842">
            <a:off x="5275356" y="3872649"/>
            <a:ext cx="742512" cy="101566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+mn-cs"/>
              </a:rPr>
              <a:t>и</a:t>
            </a:r>
          </a:p>
        </p:txBody>
      </p:sp>
      <p:sp useBgFill="1">
        <p:nvSpPr>
          <p:cNvPr id="22" name="Прямоугольник 21"/>
          <p:cNvSpPr/>
          <p:nvPr/>
        </p:nvSpPr>
        <p:spPr>
          <a:xfrm>
            <a:off x="7019925" y="3933825"/>
            <a:ext cx="504825" cy="7191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 rot="1059910">
            <a:off x="6944813" y="3852215"/>
            <a:ext cx="574195" cy="101566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+mn-cs"/>
              </a:rPr>
              <a:t>г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from="(ppt_w)" to="(-ppt_w*2)" calcmode="lin" valueType="num">
                                      <p:cBhvr rctx="PPT">
                                        <p:cTn id="6" dur="10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ppt_w*0.50)" calcmode="lin" valueType="num">
                                      <p:cBhvr>
                                        <p:cTn id="7" dur="1000" decel="500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1+ppt_h/2)" calcmode="lin" valueType="num">
                                      <p:cBhvr>
                                        <p:cTn id="8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&amp;Lcy;&amp;ucy;&amp;zhcy;&amp;acy;&amp;jcy;&amp;kcy;&amp;acy;, &amp;zcy;&amp;iecy;&amp;lcy;&amp;iecy;&amp;ncy;&amp;acy;&amp;yacy; &amp;tcy;&amp;rcy;&amp;acy;&amp;vcy;&amp;acy;, &amp;dcy;&amp;iecy;&amp;rcy;&amp;iecy;&amp;vcy;&amp;softcy;&amp;yacy; &amp;vcy; &amp;tcy;&amp;rcy;&amp;acy;&amp;vcy;&amp;iecy;, &amp;tscy;&amp;vcy;&amp;iecy;&amp;tcy;&amp;ycy;, &amp;bcy;&amp;acy;&amp;bcy;&amp;ocy;&amp;chcy;&amp;kcy;&amp;icy; &amp;ncy;&amp;acy;&amp;dcy; &amp;tscy;&amp;vcy;&amp;iecy;&amp;tcy;&amp;acy;&amp;mcy;&amp;icy;, &amp;pcy;&amp;iecy;&amp;jcy;&amp;zcy;&amp;acy;&amp;zhcy; &amp;ncy;&amp;acy; &amp;pcy;&amp;rcy;&amp;ocy;&amp;zcy;&amp;rcy;&amp;acy;&amp;chcy;&amp;ncy;&amp;ocy;&amp;mcy; &amp;fcy;&amp;ocy;&amp;ncy;&amp;iecy; - &amp;kcy;&amp;lcy;&amp;icy;&amp;pcy;&amp;acy;&amp;rcy;&amp;tcy; &amp;dcy;&amp;lcy;&amp;yacy; &amp;kcy;&amp;ocy;&amp;lcy;&amp;lcy;&amp;acy;&amp;zhcy;&amp;iecy;&amp;jcy; &quot; &amp;Vcy;&amp;ycy;&amp;pcy;&amp;ucy;&amp;scy;&amp;kcy;&amp;ncy;&amp;ycy;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2205038"/>
            <a:ext cx="9144000" cy="4652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2" descr="&amp;Lcy;&amp;yacy;&amp;gcy;&amp;ucy;&amp;shcy;&amp;kcy;&amp;icy; &amp;Kcy;&amp;acy;&amp;rcy;&amp;tcy;&amp;icy;&amp;ncy;&amp;kcy;&amp;icy;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76825" y="3213100"/>
            <a:ext cx="3382963" cy="2665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Выноска-облако 6"/>
          <p:cNvSpPr/>
          <p:nvPr/>
        </p:nvSpPr>
        <p:spPr>
          <a:xfrm>
            <a:off x="684213" y="476250"/>
            <a:ext cx="3600450" cy="2736850"/>
          </a:xfrm>
          <a:prstGeom prst="cloudCallout">
            <a:avLst>
              <a:gd name="adj1" fmla="val 69182"/>
              <a:gd name="adj2" fmla="val 75613"/>
            </a:avLst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Вот бы мне  радугу увидеть…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&amp;Rcy;&amp;acy;&amp;mcy;&amp;kcy;&amp;icy; &amp;dcy;&amp;lcy;&amp;yacy; &amp;pcy;&amp;rcy;&amp;iecy;&amp;zcy;&amp;iecy;&amp;ncy;&amp;tcy;&amp;acy;&amp;tscy;&amp;icy;&amp;icy; - &amp;Ncy;&amp;ocy;&amp;vcy;&amp;ycy;&amp;iecy; &amp;fcy;&amp;acy;&amp;jcy;&amp;lcy;&amp;ycy;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4" descr="&amp;Pcy;&amp;rcy;&amp;ocy;&amp;gcy;&amp;rcy;&amp;acy;&amp;mcy;&amp;mcy;&amp;acy; &quot;&amp;SHcy;&amp;kcy;&amp;ocy;&amp;lcy;&amp;acy; &amp;Rcy;&amp;ocy;&amp;scy;&amp;scy;&amp;icy;&amp;icy;&quot; &amp;SHcy;&amp;kcy;&amp;ocy;&amp;lcy;&amp;acy; &amp;Rcy;&amp;ocy;&amp;scy;&amp;scy;&amp;icy;&amp;icy;&quot; &amp;ecy;&amp;tcy;&amp;ocy; &amp;scy;&amp;icy;&amp;scy;&amp;tcy;&amp;iecy;&amp;mcy;&amp;acy; &amp;ucy;&amp;chcy;&amp;iecy;&amp;bcy;&amp;ncy;&amp;icy;&amp;kcy;&amp;ocy;&amp;vcy;…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1350246">
            <a:off x="5343525" y="3028950"/>
            <a:ext cx="2266950" cy="297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2" descr="&amp;Mcy;&amp;acy;&amp;rcy;&amp;kcy;&amp;iecy;&amp;tcy; &amp;Dcy;&amp;iecy;&amp;tcy;&amp;scy;&amp;kcy;&amp;acy;&amp;yacy; &amp;lcy;&amp;icy;&amp;tcy;&amp;iecy;&amp;rcy;&amp;acy;&amp;tcy;&amp;ucy;&amp;rcy;&amp;acy;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-1462690">
            <a:off x="1806575" y="3303588"/>
            <a:ext cx="2076450" cy="274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619672" y="1340768"/>
            <a:ext cx="6579044" cy="193899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+mn-cs"/>
              </a:rPr>
              <a:t>Спасибо   тебе,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+mn-cs"/>
              </a:rPr>
              <a:t>Азбука!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468313" y="260350"/>
            <a:ext cx="5975350" cy="1512888"/>
          </a:xfrm>
          <a:prstGeom prst="roundRec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chemeClr val="tx1"/>
                </a:solidFill>
                <a:latin typeface="Georgia" pitchFamily="18" charset="0"/>
              </a:rPr>
              <a:t>Девочка, родственница сугробов</a:t>
            </a:r>
          </a:p>
        </p:txBody>
      </p:sp>
      <p:pic>
        <p:nvPicPr>
          <p:cNvPr id="3" name="Picture 2" descr="&amp;Pcy;&amp;ocy;&amp;dcy;&amp;acy;&amp;rcy;&amp;kcy;&amp;icy; &amp;pcy;&amp;ocy;&amp;lcy;&amp;softcy;&amp;zcy;&amp;ocy;&amp;vcy;&amp;acy;&amp;tcy;&amp;iecy;&amp;lcy;&amp;yacy;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850" y="3933825"/>
            <a:ext cx="1800225" cy="2535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кругленный прямоугольник 3"/>
          <p:cNvSpPr/>
          <p:nvPr/>
        </p:nvSpPr>
        <p:spPr>
          <a:xfrm>
            <a:off x="620713" y="412750"/>
            <a:ext cx="5975350" cy="1512888"/>
          </a:xfrm>
          <a:prstGeom prst="roundRect">
            <a:avLst/>
          </a:prstGeom>
          <a:solidFill>
            <a:srgbClr val="FF660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chemeClr val="tx1"/>
                </a:solidFill>
                <a:latin typeface="Georgia" pitchFamily="18" charset="0"/>
              </a:rPr>
              <a:t>Лилипут с пропеллером</a:t>
            </a:r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92275" y="3068638"/>
            <a:ext cx="1901825" cy="215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кругленный прямоугольник 5"/>
          <p:cNvSpPr/>
          <p:nvPr/>
        </p:nvSpPr>
        <p:spPr>
          <a:xfrm>
            <a:off x="773113" y="565150"/>
            <a:ext cx="5975350" cy="1512888"/>
          </a:xfrm>
          <a:prstGeom prst="roundRect">
            <a:avLst/>
          </a:prstGeom>
          <a:solidFill>
            <a:srgbClr val="FFFF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err="1">
                <a:solidFill>
                  <a:schemeClr val="tx1"/>
                </a:solidFill>
                <a:latin typeface="Georgia" pitchFamily="18" charset="0"/>
              </a:rPr>
              <a:t>Шаробок</a:t>
            </a:r>
            <a:endParaRPr lang="ru-RU" sz="3200" b="1" dirty="0">
              <a:solidFill>
                <a:schemeClr val="tx1"/>
              </a:solidFill>
              <a:latin typeface="Georgia" pitchFamily="18" charset="0"/>
            </a:endParaRPr>
          </a:p>
        </p:txBody>
      </p:sp>
      <p:pic>
        <p:nvPicPr>
          <p:cNvPr id="7" name="Picture 2" descr="&amp;Dcy;&amp;iecy;&amp;tcy;&amp;scy;&amp;kcy;&amp;icy;&amp;iecy; &amp;kcy;&amp;ncy;&amp;icy;&amp;gcy;&amp;icy; - &amp;Ocy;&amp;CHcy;&amp;IOcy;&amp;Rcy;&amp;Scy;&amp;Kcy;&amp;Acy;&amp;YAcy; &amp;Rcy;&amp;Acy;&amp;Jcy;&amp;Ocy;&amp;Ncy;&amp;Ncy;&amp;Acy;&amp;YAcy; &amp;Bcy;&amp;Icy;&amp;Bcy;&amp;Lcy;&amp;Icy;&amp;Ocy;&amp;Tcy;&amp;IEcy;&amp;Kcy;&amp;Acy;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95513" y="5300663"/>
            <a:ext cx="1797050" cy="155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Скругленный прямоугольник 7"/>
          <p:cNvSpPr/>
          <p:nvPr/>
        </p:nvSpPr>
        <p:spPr>
          <a:xfrm>
            <a:off x="925513" y="717550"/>
            <a:ext cx="5975350" cy="1512888"/>
          </a:xfrm>
          <a:prstGeom prst="roundRect">
            <a:avLst/>
          </a:prstGeom>
          <a:solidFill>
            <a:srgbClr val="00CC00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chemeClr val="tx1"/>
                </a:solidFill>
                <a:latin typeface="Georgia" pitchFamily="18" charset="0"/>
              </a:rPr>
              <a:t>Замарашка</a:t>
            </a:r>
          </a:p>
        </p:txBody>
      </p:sp>
      <p:pic>
        <p:nvPicPr>
          <p:cNvPr id="9" name="Picture 2" descr="&amp;Pcy;&amp;ocy;&amp;mcy;&amp;ocy;&amp;shchcy;&amp;ncy;&amp;icy;&amp;kcy; &amp;kcy;&amp;rcy;&amp;ocy;&amp;scy;&amp;scy;&amp;vcy;&amp;ocy;&amp;rcy;&amp;dcy;&amp;icy;&amp;scy;&amp;tcy;&amp;acy; - &amp;bcy;&amp;ycy;&amp;scy;&amp;tcy;&amp;rcy;&amp;ycy;&amp;jcy; &amp;pcy;&amp;ocy;&amp;dcy;&amp;bcy;&amp;ocy;&amp;rcy; &amp;scy;&amp;lcy;&amp;ocy;&amp;vcy;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08400" y="4005263"/>
            <a:ext cx="1535113" cy="2668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Скругленный прямоугольник 9"/>
          <p:cNvSpPr/>
          <p:nvPr/>
        </p:nvSpPr>
        <p:spPr>
          <a:xfrm>
            <a:off x="1077913" y="869950"/>
            <a:ext cx="5975350" cy="1512888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err="1">
                <a:solidFill>
                  <a:schemeClr val="tx1"/>
                </a:solidFill>
                <a:latin typeface="Georgia" pitchFamily="18" charset="0"/>
              </a:rPr>
              <a:t>Миллиметровочка</a:t>
            </a:r>
            <a:endParaRPr lang="ru-RU" sz="3200" b="1" dirty="0">
              <a:solidFill>
                <a:schemeClr val="tx1"/>
              </a:solidFill>
              <a:latin typeface="Georgia" pitchFamily="18" charset="0"/>
            </a:endParaRPr>
          </a:p>
        </p:txBody>
      </p:sp>
      <p:pic>
        <p:nvPicPr>
          <p:cNvPr id="11" name="Picture 2" descr="&amp;Dcy;&amp;iecy;&amp;tcy;&amp;scy;&amp;kcy;&amp;icy;&amp;jcy; &amp;scy;&amp;acy;&amp;dcy; 12 &quot;&amp;Dcy;&amp;yucy;&amp;jcy;&amp;mcy;&amp;ocy;&amp;vcy;&amp;ocy;&amp;chcy;&amp;kcy;&amp;acy;&quot; &amp;gcy;. &amp;Gcy;&amp;ucy;&amp;kcy;&amp;ocy;&amp;vcy;&amp;ocy; - &amp;Dcy;&amp;lcy;&amp;yacy; &amp;vcy;&amp;ocy;&amp;scy;&amp;pcy;&amp;icy;&amp;tcy;&amp;acy;&amp;tcy;&amp;iecy;&amp;lcy;&amp;iecy;&amp;jcy; &amp;dcy;&amp;iecy;&amp;tcy;&amp;scy;&amp;kcy;&amp;icy;&amp;khcy; &amp;scy;&amp;acy;&amp;dcy;&amp;ocy;&amp;vcy; - &amp;Mcy;&amp;acy;&amp;acy;&amp;mcy;.&amp;rcy;&amp;ucy;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3800" y="3357563"/>
            <a:ext cx="1119188" cy="110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Скругленный прямоугольник 11"/>
          <p:cNvSpPr/>
          <p:nvPr/>
        </p:nvSpPr>
        <p:spPr>
          <a:xfrm>
            <a:off x="1230313" y="1022350"/>
            <a:ext cx="5975350" cy="1512888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chemeClr val="tx1"/>
                </a:solidFill>
                <a:latin typeface="Georgia" pitchFamily="18" charset="0"/>
              </a:rPr>
              <a:t>Кот </a:t>
            </a:r>
            <a:r>
              <a:rPr lang="ru-RU" sz="3200" b="1" dirty="0" err="1">
                <a:solidFill>
                  <a:schemeClr val="tx1"/>
                </a:solidFill>
                <a:latin typeface="Georgia" pitchFamily="18" charset="0"/>
              </a:rPr>
              <a:t>Полоскин</a:t>
            </a:r>
            <a:endParaRPr lang="ru-RU" sz="3200" b="1" dirty="0">
              <a:solidFill>
                <a:schemeClr val="tx1"/>
              </a:solidFill>
              <a:latin typeface="Georgia" pitchFamily="18" charset="0"/>
            </a:endParaRPr>
          </a:p>
        </p:txBody>
      </p:sp>
      <p:pic>
        <p:nvPicPr>
          <p:cNvPr id="13" name="Picture 2" descr="&amp;Vcy;&amp;iecy;&amp;scy;&amp;iecy;&amp;lcy;&amp;ycy;&amp;iecy; &amp;kcy;&amp;acy;&amp;rcy;&amp;tcy;&amp;icy;&amp;ncy;&amp;kcy;&amp;icy; &amp;dcy;&amp;lcy;&amp;yacy; &amp;dcy;&amp;iecy;&amp;tcy;&amp;iecy;&amp;jcy;. &amp;Ocy;&amp;bcy;&amp;ocy;&amp;icy; &amp;dcy;&amp;lcy;&amp;yacy; &amp;rcy;&amp;acy;&amp;bcy;&amp;ocy;&amp;chcy;&amp;iecy;&amp;gcy;&amp;ocy; &amp;scy;&amp;tcy;&amp;ocy;&amp;lcy;&amp;acy; &amp;scy; &amp;pcy;&amp;iecy;&amp;rcy;&amp;scy;&amp;ocy;&amp;ncy;&amp;acy;&amp;zhcy;&amp;acy;&amp;mcy;&amp;icy; &amp;mcy;&amp;ucy;&amp;lcy;&amp;softcy;&amp;tcy;&amp;fcy;&amp;icy;&amp;lcy;&amp;softcy;&amp;mcy;&amp;ocy;&amp;vcy; &amp;icy; &amp;dcy;&amp;iecy;&amp;tcy;&amp;scy;&amp;kcy;&amp;icy;&amp;khcy; &amp;kcy;&amp;ncy;&amp;icy;&amp;gcy;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35600" y="4338638"/>
            <a:ext cx="1804988" cy="251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Скругленный прямоугольник 13"/>
          <p:cNvSpPr/>
          <p:nvPr/>
        </p:nvSpPr>
        <p:spPr>
          <a:xfrm>
            <a:off x="1382713" y="1174750"/>
            <a:ext cx="5975350" cy="1512888"/>
          </a:xfrm>
          <a:prstGeom prst="roundRect">
            <a:avLst/>
          </a:prstGeom>
          <a:solidFill>
            <a:srgbClr val="9933FF"/>
          </a:solidFill>
          <a:ln>
            <a:solidFill>
              <a:srgbClr val="66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chemeClr val="tx1"/>
                </a:solidFill>
                <a:latin typeface="Georgia" pitchFamily="18" charset="0"/>
              </a:rPr>
              <a:t>Говорящее бревно</a:t>
            </a:r>
          </a:p>
        </p:txBody>
      </p:sp>
      <p:pic>
        <p:nvPicPr>
          <p:cNvPr id="15" name="Picture 2" descr="&amp;Tcy;&amp;iecy;&amp;mcy;&amp;acy;&amp;tcy;&amp;icy;&amp;chcy;&amp;iecy;&amp;scy;&amp;kcy;&amp;icy;&amp;jcy; &amp;pcy;&amp;lcy;&amp;acy;&amp;ncy; &amp;kcy;&amp;rcy;&amp;ucy;&amp;zhcy;&amp;kcy;&amp;acy; &quot;&amp;tcy;&amp;iecy;&amp;acy;&amp;tcy;&amp;rcy;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80238" y="3789363"/>
            <a:ext cx="2163762" cy="285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20" name="Picture 2" descr="&amp;Lcy;&amp;yacy;&amp;gcy;&amp;ucy;&amp;shcy;&amp;kcy;&amp;icy; &amp;Kcy;&amp;acy;&amp;rcy;&amp;tcy;&amp;icy;&amp;ncy;&amp;kcy;&amp;icy;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7380288" y="115888"/>
            <a:ext cx="1611312" cy="127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0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6" grpId="0" animBg="1"/>
      <p:bldP spid="8" grpId="0" animBg="1"/>
      <p:bldP spid="10" grpId="0" animBg="1"/>
      <p:bldP spid="12" grpId="0" animBg="1"/>
      <p:bldP spid="1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&amp;Rcy;&amp;acy;&amp;scy;&amp;pcy;&amp;acy;&amp;kcy;&amp;ocy;&amp;vcy;&amp;acy;&amp;ncy;&amp;ncy;&amp;ycy;&amp;jcy; &amp;mcy;&amp;iecy;&amp;gcy;&amp;acy;&amp;scy;&amp;kcy;&amp;rcy;&amp;acy;&amp;pcy;-&amp;ncy;&amp;acy;&amp;bcy;&amp;ocy;&amp;rcy; &quot;&amp;Rcy;&amp;acy;&amp;dcy;&amp;ucy;&amp;zhcy;&amp;ncy;&amp;ycy;&amp;jcy; &amp;mcy;&amp;ocy;&amp;scy;&amp;tcy;&quot; - &amp;Mcy;&amp;ocy;&amp;yacy; &amp;kcy;&amp;ocy;&amp;pcy;&amp;icy;&amp;lcy;&amp;kcy;&amp;acy;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171450"/>
            <a:ext cx="9144000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59632" y="4949175"/>
            <a:ext cx="3096344" cy="190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&amp;Rcy;&amp;acy;&amp;mcy;&amp;kcy;&amp;icy; &amp;dcy;&amp;lcy;&amp;yacy; &amp;pcy;&amp;rcy;&amp;iecy;&amp;zcy;&amp;iecy;&amp;ncy;&amp;tcy;&amp;acy;&amp;tscy;&amp;icy;&amp;icy; - &amp;Ncy;&amp;ocy;&amp;vcy;&amp;ycy;&amp;iecy; &amp;fcy;&amp;acy;&amp;jcy;&amp;lcy;&amp;ycy;"/>
          <p:cNvPicPr>
            <a:picLocks noChangeAspect="1" noChangeArrowheads="1"/>
          </p:cNvPicPr>
          <p:nvPr/>
        </p:nvPicPr>
        <p:blipFill>
          <a:blip r:embed="rId2" cstate="email">
            <a:lum bright="-3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1835696" y="1556792"/>
            <a:ext cx="6178294" cy="193899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+mn-cs"/>
              </a:rPr>
              <a:t>литературное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+mn-cs"/>
              </a:rPr>
              <a:t>чтение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691680" y="3717032"/>
            <a:ext cx="5945858" cy="101566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+mn-cs"/>
              </a:rPr>
              <a:t>русский язык</a:t>
            </a:r>
          </a:p>
        </p:txBody>
      </p:sp>
      <p:sp useBgFill="1">
        <p:nvSpPr>
          <p:cNvPr id="8" name="Прямоугольник 7"/>
          <p:cNvSpPr/>
          <p:nvPr/>
        </p:nvSpPr>
        <p:spPr>
          <a:xfrm>
            <a:off x="3419475" y="1773238"/>
            <a:ext cx="504825" cy="7191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 rot="242176">
            <a:off x="3310681" y="1365640"/>
            <a:ext cx="742512" cy="101566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+mn-cs"/>
              </a:rPr>
              <a:t>и</a:t>
            </a:r>
          </a:p>
        </p:txBody>
      </p:sp>
      <p:sp useBgFill="1">
        <p:nvSpPr>
          <p:cNvPr id="13" name="Прямоугольник 12"/>
          <p:cNvSpPr/>
          <p:nvPr/>
        </p:nvSpPr>
        <p:spPr>
          <a:xfrm>
            <a:off x="6804025" y="1773238"/>
            <a:ext cx="504825" cy="7191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 rot="20624842">
            <a:off x="6708139" y="1696707"/>
            <a:ext cx="649537" cy="101566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+mn-cs"/>
              </a:rPr>
              <a:t>а</a:t>
            </a:r>
          </a:p>
        </p:txBody>
      </p:sp>
      <p:sp useBgFill="1">
        <p:nvSpPr>
          <p:cNvPr id="18" name="Прямоугольник 17"/>
          <p:cNvSpPr/>
          <p:nvPr/>
        </p:nvSpPr>
        <p:spPr>
          <a:xfrm>
            <a:off x="2771775" y="4005263"/>
            <a:ext cx="792163" cy="7191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 rot="601681">
            <a:off x="2844556" y="3784940"/>
            <a:ext cx="599843" cy="101566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+mn-cs"/>
              </a:rPr>
              <a:t>с</a:t>
            </a:r>
          </a:p>
        </p:txBody>
      </p:sp>
      <p:sp useBgFill="1">
        <p:nvSpPr>
          <p:cNvPr id="20" name="Прямоугольник 19"/>
          <p:cNvSpPr/>
          <p:nvPr/>
        </p:nvSpPr>
        <p:spPr>
          <a:xfrm>
            <a:off x="5364163" y="3860800"/>
            <a:ext cx="503237" cy="7207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 rot="20624842">
            <a:off x="5275356" y="3872649"/>
            <a:ext cx="742512" cy="101566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+mn-cs"/>
              </a:rPr>
              <a:t>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6" dur="2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&amp;Rcy;&amp;acy;&amp;mcy;&amp;kcy;&amp;icy; &amp;dcy;&amp;lcy;&amp;yacy; &amp;pcy;&amp;rcy;&amp;iecy;&amp;zcy;&amp;iecy;&amp;ncy;&amp;tcy;&amp;acy;&amp;tscy;&amp;icy;&amp;icy; - &amp;Ncy;&amp;ocy;&amp;vcy;&amp;ycy;&amp;iecy; &amp;fcy;&amp;acy;&amp;jcy;&amp;lcy;&amp;ycy;"/>
          <p:cNvPicPr>
            <a:picLocks noChangeAspect="1" noChangeArrowheads="1"/>
          </p:cNvPicPr>
          <p:nvPr/>
        </p:nvPicPr>
        <p:blipFill>
          <a:blip r:embed="rId2" cstate="email">
            <a:lum bright="-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1835696" y="1556792"/>
            <a:ext cx="6178294" cy="193899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+mn-cs"/>
              </a:rPr>
              <a:t>литературное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+mn-cs"/>
              </a:rPr>
              <a:t>чтение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691680" y="3717032"/>
            <a:ext cx="5945858" cy="101566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+mn-cs"/>
              </a:rPr>
              <a:t>русский язык</a:t>
            </a:r>
          </a:p>
        </p:txBody>
      </p:sp>
      <p:sp useBgFill="1">
        <p:nvSpPr>
          <p:cNvPr id="8" name="Прямоугольник 7"/>
          <p:cNvSpPr/>
          <p:nvPr/>
        </p:nvSpPr>
        <p:spPr>
          <a:xfrm>
            <a:off x="3419475" y="1773238"/>
            <a:ext cx="504825" cy="7191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 rot="242176">
            <a:off x="3310681" y="1365640"/>
            <a:ext cx="742512" cy="101566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+mn-cs"/>
              </a:rPr>
              <a:t>и</a:t>
            </a:r>
          </a:p>
        </p:txBody>
      </p:sp>
      <p:sp useBgFill="1">
        <p:nvSpPr>
          <p:cNvPr id="18" name="Прямоугольник 17"/>
          <p:cNvSpPr/>
          <p:nvPr/>
        </p:nvSpPr>
        <p:spPr>
          <a:xfrm>
            <a:off x="2771775" y="4005263"/>
            <a:ext cx="792163" cy="7191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 rot="601681">
            <a:off x="2844556" y="3784940"/>
            <a:ext cx="599843" cy="101566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+mn-cs"/>
              </a:rPr>
              <a:t>с</a:t>
            </a:r>
          </a:p>
        </p:txBody>
      </p:sp>
      <p:sp useBgFill="1">
        <p:nvSpPr>
          <p:cNvPr id="20" name="Прямоугольник 19"/>
          <p:cNvSpPr/>
          <p:nvPr/>
        </p:nvSpPr>
        <p:spPr>
          <a:xfrm>
            <a:off x="5364163" y="3860800"/>
            <a:ext cx="503237" cy="7207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 rot="20624842">
            <a:off x="5275356" y="3872649"/>
            <a:ext cx="742512" cy="101566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+mn-cs"/>
              </a:rPr>
              <a:t>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2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vikont.ucoz.ru/_ph/33/2/805704333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25538" y="0"/>
            <a:ext cx="8018462" cy="716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Picture 4" descr="http://norbekovclub.ru/upload/blog/010/0103535eedd3693e97c9bce574b21cf4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238625"/>
            <a:ext cx="3533775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&amp;Rcy;&amp;acy;&amp;mcy;&amp;kcy;&amp;icy; &amp;dcy;&amp;lcy;&amp;yacy; &amp;pcy;&amp;rcy;&amp;iecy;&amp;zcy;&amp;iecy;&amp;ncy;&amp;tcy;&amp;acy;&amp;tscy;&amp;icy;&amp;icy; - &amp;Ncy;&amp;ocy;&amp;vcy;&amp;ycy;&amp;iecy; &amp;fcy;&amp;acy;&amp;jcy;&amp;lcy;&amp;ycy;"/>
          <p:cNvPicPr>
            <a:picLocks noChangeAspect="1" noChangeArrowheads="1"/>
          </p:cNvPicPr>
          <p:nvPr/>
        </p:nvPicPr>
        <p:blipFill>
          <a:blip r:embed="rId2" cstate="email">
            <a:lum bright="-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1835696" y="1556792"/>
            <a:ext cx="6178294" cy="193899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+mn-cs"/>
              </a:rPr>
              <a:t>литературное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+mn-cs"/>
              </a:rPr>
              <a:t>чтение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691680" y="3717032"/>
            <a:ext cx="5945858" cy="101566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+mn-cs"/>
              </a:rPr>
              <a:t>русский язык</a:t>
            </a:r>
          </a:p>
        </p:txBody>
      </p:sp>
      <p:sp useBgFill="1">
        <p:nvSpPr>
          <p:cNvPr id="8" name="Прямоугольник 7"/>
          <p:cNvSpPr/>
          <p:nvPr/>
        </p:nvSpPr>
        <p:spPr>
          <a:xfrm>
            <a:off x="3419475" y="1773238"/>
            <a:ext cx="504825" cy="7191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 rot="242176">
            <a:off x="3310681" y="1365640"/>
            <a:ext cx="742512" cy="101566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+mn-cs"/>
              </a:rPr>
              <a:t>и</a:t>
            </a:r>
          </a:p>
        </p:txBody>
      </p:sp>
      <p:sp useBgFill="1">
        <p:nvSpPr>
          <p:cNvPr id="20" name="Прямоугольник 19"/>
          <p:cNvSpPr/>
          <p:nvPr/>
        </p:nvSpPr>
        <p:spPr>
          <a:xfrm>
            <a:off x="5364163" y="3860800"/>
            <a:ext cx="503237" cy="7207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 rot="20624842">
            <a:off x="5275356" y="3872649"/>
            <a:ext cx="742512" cy="101566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+mn-cs"/>
              </a:rPr>
              <a:t>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&amp;TScy;&amp;vcy;&amp;iecy;&amp;tcy;&amp;ocy;&amp;chcy;&amp;ncy;&amp;ycy;&amp;iecy; &amp;rcy;&amp;acy;&amp;mcy;&amp;kcy;&amp;icy; &amp;vcy; PNG (25 &amp;iecy;&amp;dcy;&amp;icy;&amp;ncy;&amp;icy;&amp;tscy;). &amp;Ocy;&amp;bcy;&amp;scy;&amp;ucy;&amp;zhcy;&amp;dcy;&amp;iecy;&amp;ncy;&amp;icy;&amp;iecy; &amp;ncy;&amp;acy; LiveInternet - &amp;Rcy;&amp;ocy;&amp;scy;&amp;scy;&amp;icy;&amp;jcy;&amp;scy;&amp;kcy;&amp;icy;&amp;jcy; &amp;Scy;&amp;iecy;&amp;rcy;&amp;vcy;&amp;icy;&amp;scy; &amp;Ocy;&amp;ncy;&amp;lcy;&amp;acy;&amp;jcy;&amp;ncy;-&amp;Dcy;&amp;ncy;&amp;iecy;&amp;vcy;&amp;ncy;&amp;icy;&amp;kcy;&amp;ocy;&amp;vcy;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757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rpp.nashaucheba.ru/pars_docs/refs/53/52534/img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0825" y="233363"/>
            <a:ext cx="8569325" cy="649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79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5288" y="333375"/>
            <a:ext cx="1052512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2" descr="&amp;YAcy;&amp;rcy;&amp;kcy;&amp;icy;&amp;iecy; &amp;scy;&amp;kcy;&amp;acy;&amp;zcy;&amp;ocy;&amp;chcy;&amp;ncy;&amp;ycy;&amp;iecy; &amp;bcy;&amp;acy;&amp;bcy;&amp;ocy;&amp;chcy;&amp;kcy;&amp;icy; &amp;dcy;&amp;lcy;&amp;yacy; &amp;dcy;&amp;iecy;&amp;tcy;&amp;scy;&amp;kcy;&amp;icy;&amp;jcy; &amp;kcy;&amp;ocy;&amp;lcy;&amp;lcy;&amp;acy;&amp;zhcy;&amp;iecy;&amp;jcy; - &amp;kcy;&amp;lcy;&amp;icy;&amp;pcy;&amp;acy;&amp;rcy;&amp;tcy; PNG &quot; &amp;Vcy;&amp;ycy;&amp;pcy;&amp;ucy;&amp;scy;&amp;kcy;&amp;ncy;&amp;ycy;&amp;iecy; &amp;fcy;&amp;ocy;&amp;tcy;&amp;ocy;&amp;kcy;&amp;ncy;&amp;icy;&amp;gcy;&amp;icy;, &amp;dcy;&amp;iecy;&amp;tcy;&amp;scy;&amp;kcy;&amp;icy;&amp;iecy; &amp;pcy;&amp;ocy;&amp;rcy;&amp;tcy;&amp;rcy;&amp;iecy;&amp;tcy;&amp;ycy;, &amp;scy;&amp;vcy;&amp;acy;&amp;dcy;&amp;iecy;&amp;bcy;&amp;ncy;&amp;ycy;&amp;iecy; &amp;fcy;&amp;ocy;&amp;tcy;&amp;ocy;&amp;acy;&amp;lcy;&amp;softcy;&amp;bcy;&amp;ocy;&amp;mcy;&amp;ycy;, &amp;fcy;&amp;ocy;&amp;tcy;&amp;ocy;&amp;pcy;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971550" cy="104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" dur="30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4067175" y="981075"/>
            <a:ext cx="4105275" cy="1511300"/>
          </a:xfrm>
          <a:prstGeom prst="roundRect">
            <a:avLst/>
          </a:prstGeom>
          <a:solidFill>
            <a:srgbClr val="FFCC99"/>
          </a:solidFill>
          <a:ln>
            <a:solidFill>
              <a:srgbClr val="FF7C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7200" b="1" dirty="0">
                <a:solidFill>
                  <a:schemeClr val="tx1"/>
                </a:solidFill>
                <a:latin typeface="Georgia" pitchFamily="18" charset="0"/>
              </a:rPr>
              <a:t>ММ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067175" y="981075"/>
            <a:ext cx="4105275" cy="1511300"/>
          </a:xfrm>
          <a:prstGeom prst="roundRect">
            <a:avLst/>
          </a:prstGeom>
          <a:solidFill>
            <a:srgbClr val="FFCC99"/>
          </a:solidFill>
          <a:ln>
            <a:solidFill>
              <a:srgbClr val="FF99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7200" b="1" dirty="0">
                <a:solidFill>
                  <a:schemeClr val="tx1"/>
                </a:solidFill>
                <a:latin typeface="Georgia" pitchFamily="18" charset="0"/>
              </a:rPr>
              <a:t>М</a:t>
            </a:r>
            <a:r>
              <a:rPr lang="ru-RU" sz="7200" b="1" dirty="0">
                <a:solidFill>
                  <a:srgbClr val="C00000"/>
                </a:solidFill>
                <a:latin typeface="Georgia" pitchFamily="18" charset="0"/>
              </a:rPr>
              <a:t>А</a:t>
            </a:r>
            <a:r>
              <a:rPr lang="ru-RU" sz="7200" b="1" dirty="0">
                <a:solidFill>
                  <a:schemeClr val="tx1"/>
                </a:solidFill>
                <a:latin typeface="Georgia" pitchFamily="18" charset="0"/>
              </a:rPr>
              <a:t>М</a:t>
            </a:r>
            <a:r>
              <a:rPr lang="ru-RU" sz="7200" b="1" dirty="0">
                <a:solidFill>
                  <a:srgbClr val="C00000"/>
                </a:solidFill>
                <a:latin typeface="Georgia" pitchFamily="18" charset="0"/>
              </a:rPr>
              <a:t>А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635375" y="2924175"/>
            <a:ext cx="4465638" cy="1512888"/>
          </a:xfrm>
          <a:prstGeom prst="roundRect">
            <a:avLst/>
          </a:prstGeom>
          <a:solidFill>
            <a:srgbClr val="FFCC99"/>
          </a:solidFill>
          <a:ln>
            <a:solidFill>
              <a:srgbClr val="FF7C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7200" b="1" dirty="0">
                <a:solidFill>
                  <a:schemeClr val="tx1"/>
                </a:solidFill>
                <a:latin typeface="Georgia" pitchFamily="18" charset="0"/>
              </a:rPr>
              <a:t>ЛМП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635375" y="2924175"/>
            <a:ext cx="4456113" cy="1512888"/>
          </a:xfrm>
          <a:prstGeom prst="roundRect">
            <a:avLst/>
          </a:prstGeom>
          <a:solidFill>
            <a:srgbClr val="FFCC99"/>
          </a:solidFill>
          <a:ln>
            <a:solidFill>
              <a:srgbClr val="FF7C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7200" b="1" dirty="0">
                <a:solidFill>
                  <a:schemeClr val="tx1"/>
                </a:solidFill>
                <a:latin typeface="Georgia" pitchFamily="18" charset="0"/>
              </a:rPr>
              <a:t>Л</a:t>
            </a:r>
            <a:r>
              <a:rPr lang="ru-RU" sz="7200" b="1" dirty="0">
                <a:solidFill>
                  <a:srgbClr val="C00000"/>
                </a:solidFill>
                <a:latin typeface="Georgia" pitchFamily="18" charset="0"/>
              </a:rPr>
              <a:t>А</a:t>
            </a:r>
            <a:r>
              <a:rPr lang="ru-RU" sz="7200" b="1" dirty="0">
                <a:solidFill>
                  <a:schemeClr val="tx1"/>
                </a:solidFill>
                <a:latin typeface="Georgia" pitchFamily="18" charset="0"/>
              </a:rPr>
              <a:t>МП</a:t>
            </a:r>
            <a:r>
              <a:rPr lang="ru-RU" sz="7200" b="1" dirty="0">
                <a:solidFill>
                  <a:srgbClr val="C00000"/>
                </a:solidFill>
                <a:latin typeface="Georgia" pitchFamily="18" charset="0"/>
              </a:rPr>
              <a:t>А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419475" y="5157788"/>
            <a:ext cx="5616575" cy="1511300"/>
          </a:xfrm>
          <a:prstGeom prst="roundRect">
            <a:avLst/>
          </a:prstGeom>
          <a:solidFill>
            <a:srgbClr val="FFCC99"/>
          </a:solidFill>
          <a:ln>
            <a:solidFill>
              <a:srgbClr val="FF7C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7200" b="1" dirty="0">
                <a:solidFill>
                  <a:schemeClr val="tx1"/>
                </a:solidFill>
                <a:latin typeface="Georgia" pitchFamily="18" charset="0"/>
              </a:rPr>
              <a:t>НГРД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419475" y="5157788"/>
            <a:ext cx="5608638" cy="1511300"/>
          </a:xfrm>
          <a:prstGeom prst="roundRect">
            <a:avLst/>
          </a:prstGeom>
          <a:solidFill>
            <a:srgbClr val="FFCC99"/>
          </a:solidFill>
          <a:ln>
            <a:solidFill>
              <a:srgbClr val="FF7C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7200" b="1" dirty="0">
                <a:solidFill>
                  <a:schemeClr val="tx1"/>
                </a:solidFill>
                <a:latin typeface="Georgia" pitchFamily="18" charset="0"/>
              </a:rPr>
              <a:t>Н</a:t>
            </a:r>
            <a:r>
              <a:rPr lang="ru-RU" sz="7200" b="1" dirty="0">
                <a:solidFill>
                  <a:srgbClr val="C00000"/>
                </a:solidFill>
                <a:latin typeface="Georgia" pitchFamily="18" charset="0"/>
              </a:rPr>
              <a:t>А</a:t>
            </a:r>
            <a:r>
              <a:rPr lang="ru-RU" sz="7200" b="1" dirty="0">
                <a:solidFill>
                  <a:schemeClr val="tx1"/>
                </a:solidFill>
                <a:latin typeface="Georgia" pitchFamily="18" charset="0"/>
              </a:rPr>
              <a:t>ГР</a:t>
            </a:r>
            <a:r>
              <a:rPr lang="ru-RU" sz="7200" b="1" dirty="0">
                <a:solidFill>
                  <a:srgbClr val="C00000"/>
                </a:solidFill>
                <a:latin typeface="Georgia" pitchFamily="18" charset="0"/>
              </a:rPr>
              <a:t>А</a:t>
            </a:r>
            <a:r>
              <a:rPr lang="ru-RU" sz="7200" b="1" dirty="0">
                <a:solidFill>
                  <a:schemeClr val="tx1"/>
                </a:solidFill>
                <a:latin typeface="Georgia" pitchFamily="18" charset="0"/>
              </a:rPr>
              <a:t>Д</a:t>
            </a:r>
            <a:r>
              <a:rPr lang="ru-RU" sz="7200" b="1" dirty="0">
                <a:solidFill>
                  <a:srgbClr val="C00000"/>
                </a:solidFill>
                <a:latin typeface="Georgia" pitchFamily="18" charset="0"/>
              </a:rPr>
              <a:t>А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79388" y="4221163"/>
            <a:ext cx="3060700" cy="1511300"/>
          </a:xfrm>
          <a:prstGeom prst="roundRect">
            <a:avLst/>
          </a:prstGeom>
          <a:solidFill>
            <a:srgbClr val="FFCC99"/>
          </a:solidFill>
          <a:ln>
            <a:solidFill>
              <a:srgbClr val="FF7C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7200" b="1" dirty="0">
                <a:solidFill>
                  <a:schemeClr val="tx1"/>
                </a:solidFill>
                <a:latin typeface="Georgia" pitchFamily="18" charset="0"/>
              </a:rPr>
              <a:t>МК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79388" y="4221163"/>
            <a:ext cx="3051175" cy="1511300"/>
          </a:xfrm>
          <a:prstGeom prst="roundRect">
            <a:avLst/>
          </a:prstGeom>
          <a:solidFill>
            <a:srgbClr val="FFCC99"/>
          </a:solidFill>
          <a:ln>
            <a:solidFill>
              <a:srgbClr val="FF7C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7200" b="1" dirty="0">
                <a:solidFill>
                  <a:schemeClr val="tx1"/>
                </a:solidFill>
                <a:latin typeface="Georgia" pitchFamily="18" charset="0"/>
              </a:rPr>
              <a:t>М</a:t>
            </a:r>
            <a:r>
              <a:rPr lang="ru-RU" sz="7200" b="1" dirty="0">
                <a:solidFill>
                  <a:srgbClr val="C00000"/>
                </a:solidFill>
                <a:latin typeface="Georgia" pitchFamily="18" charset="0"/>
              </a:rPr>
              <a:t>А</a:t>
            </a:r>
            <a:r>
              <a:rPr lang="ru-RU" sz="7200" b="1" dirty="0">
                <a:solidFill>
                  <a:schemeClr val="tx1"/>
                </a:solidFill>
                <a:latin typeface="Georgia" pitchFamily="18" charset="0"/>
              </a:rPr>
              <a:t>К</a:t>
            </a:r>
          </a:p>
        </p:txBody>
      </p:sp>
      <p:pic>
        <p:nvPicPr>
          <p:cNvPr id="29706" name="Picture 2" descr="&amp;YAcy;&amp;rcy;&amp;kcy;&amp;icy;&amp;iecy; &amp;scy;&amp;kcy;&amp;acy;&amp;zcy;&amp;ocy;&amp;chcy;&amp;ncy;&amp;ycy;&amp;iecy; &amp;bcy;&amp;acy;&amp;bcy;&amp;ocy;&amp;chcy;&amp;kcy;&amp;icy; &amp;dcy;&amp;lcy;&amp;yacy; &amp;dcy;&amp;iecy;&amp;tcy;&amp;scy;&amp;kcy;&amp;icy;&amp;jcy; &amp;kcy;&amp;ocy;&amp;lcy;&amp;lcy;&amp;acy;&amp;zhcy;&amp;iecy;&amp;jcy; - &amp;kcy;&amp;lcy;&amp;icy;&amp;pcy;&amp;acy;&amp;rcy;&amp;tcy; PNG &quot; &amp;Vcy;&amp;ycy;&amp;pcy;&amp;ucy;&amp;scy;&amp;kcy;&amp;ncy;&amp;ycy;&amp;iecy; &amp;fcy;&amp;ocy;&amp;tcy;&amp;ocy;&amp;kcy;&amp;ncy;&amp;icy;&amp;gcy;&amp;icy;, &amp;dcy;&amp;iecy;&amp;tcy;&amp;scy;&amp;kcy;&amp;icy;&amp;iecy; &amp;pcy;&amp;ocy;&amp;rcy;&amp;tcy;&amp;rcy;&amp;iecy;&amp;tcy;&amp;ycy;, &amp;scy;&amp;vcy;&amp;acy;&amp;dcy;&amp;iecy;&amp;bcy;&amp;ncy;&amp;ycy;&amp;iecy; &amp;fcy;&amp;ocy;&amp;tcy;&amp;ocy;&amp;acy;&amp;lcy;&amp;softcy;&amp;bcy;&amp;ocy;&amp;mcy;&amp;ycy;, &amp;fcy;&amp;ocy;&amp;tcy;&amp;ocy;&amp;pcy;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260350"/>
            <a:ext cx="3357563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&amp;Rcy;&amp;acy;&amp;mcy;&amp;kcy;&amp;icy; &amp;dcy;&amp;lcy;&amp;yacy; &amp;pcy;&amp;rcy;&amp;iecy;&amp;zcy;&amp;iecy;&amp;ncy;&amp;tcy;&amp;acy;&amp;tscy;&amp;icy;&amp;icy; - &amp;Ncy;&amp;ocy;&amp;vcy;&amp;ycy;&amp;iecy; &amp;fcy;&amp;acy;&amp;jcy;&amp;lcy;&amp;ycy;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1835696" y="1556792"/>
            <a:ext cx="6178294" cy="193899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+mn-cs"/>
              </a:rPr>
              <a:t>литературное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+mn-cs"/>
              </a:rPr>
              <a:t>чтение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691680" y="3717032"/>
            <a:ext cx="5945858" cy="101566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+mn-cs"/>
              </a:rPr>
              <a:t>русский язык</a:t>
            </a:r>
          </a:p>
        </p:txBody>
      </p:sp>
      <p:sp useBgFill="1">
        <p:nvSpPr>
          <p:cNvPr id="20" name="Прямоугольник 19"/>
          <p:cNvSpPr/>
          <p:nvPr/>
        </p:nvSpPr>
        <p:spPr>
          <a:xfrm>
            <a:off x="5364163" y="3860800"/>
            <a:ext cx="503237" cy="7207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 rot="20624842">
            <a:off x="5275356" y="3872649"/>
            <a:ext cx="742512" cy="101566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+mn-cs"/>
              </a:rPr>
              <a:t>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&amp;Rcy;&amp;acy;&amp;mcy;&amp;kcy;&amp;icy; &amp;dcy;&amp;lcy;&amp;yacy; &amp;pcy;&amp;rcy;&amp;iecy;&amp;zcy;&amp;iecy;&amp;ncy;&amp;tcy;&amp;acy;&amp;tscy;&amp;icy;&amp;icy; - &amp;Ncy;&amp;ocy;&amp;vcy;&amp;ycy;&amp;iecy; &amp;fcy;&amp;acy;&amp;jcy;&amp;lcy;&amp;ycy;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2699792" y="2132856"/>
            <a:ext cx="3714478" cy="120032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+mn-cs"/>
              </a:rPr>
              <a:t>чтение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699792" y="3573016"/>
            <a:ext cx="3895618" cy="120032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+mn-cs"/>
              </a:rPr>
              <a:t>письмо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835696" y="1556792"/>
            <a:ext cx="6178294" cy="193899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+mn-cs"/>
              </a:rPr>
              <a:t>литературное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+mn-cs"/>
              </a:rPr>
              <a:t>чтение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763688" y="3717032"/>
            <a:ext cx="5945858" cy="101566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+mn-cs"/>
              </a:rPr>
              <a:t>русский язык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&amp;vcy;&amp;ocy;&amp;lcy;&amp;shcy;&amp;iecy;&amp;bcy;&amp;scy;&amp;tcy;&amp;vcy;&amp;ocy; &amp;kcy;&amp;ncy;&amp;icy;&amp;gcy;&amp;icy; &amp;Scy;&amp;tcy;&amp;ocy;&amp;kcy;&amp;ocy;&amp;vcy;&amp;ycy;&amp;iecy; &amp;Icy;&amp;zcy;&amp;ocy;&amp;bcy;&amp;rcy;&amp;acy;&amp;zhcy;&amp;iecy;&amp;ncy;&amp;icy;&amp;yacy; RF - &amp;icy;&amp;zcy;&amp;ocy;&amp;bcy;&amp;rcy;&amp;acy;&amp;zhcy;&amp;iecy;&amp;ncy;&amp;icy;&amp;iecy;: 13770729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Тот, кто любит читать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604250" y="63087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627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14288"/>
            <a:ext cx="9144000" cy="687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Блок-схема: перфолента 2"/>
          <p:cNvSpPr/>
          <p:nvPr/>
        </p:nvSpPr>
        <p:spPr>
          <a:xfrm>
            <a:off x="395288" y="0"/>
            <a:ext cx="3097212" cy="1079500"/>
          </a:xfrm>
          <a:prstGeom prst="flowChartPunchedTape">
            <a:avLst/>
          </a:prstGeom>
          <a:solidFill>
            <a:srgbClr val="FF66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chemeClr val="tx1"/>
                </a:solidFill>
                <a:latin typeface="Georgia" pitchFamily="18" charset="0"/>
              </a:rPr>
              <a:t>Литературное чтение</a:t>
            </a:r>
          </a:p>
        </p:txBody>
      </p:sp>
      <p:sp>
        <p:nvSpPr>
          <p:cNvPr id="4" name="Блок-схема: перфолента 3"/>
          <p:cNvSpPr/>
          <p:nvPr/>
        </p:nvSpPr>
        <p:spPr>
          <a:xfrm>
            <a:off x="4572000" y="0"/>
            <a:ext cx="2303463" cy="1052513"/>
          </a:xfrm>
          <a:prstGeom prst="flowChartPunchedTape">
            <a:avLst/>
          </a:prstGeom>
          <a:solidFill>
            <a:srgbClr val="FF66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chemeClr val="tx1"/>
                </a:solidFill>
                <a:latin typeface="Georgia" pitchFamily="18" charset="0"/>
              </a:rPr>
              <a:t>Русский язык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&amp;vcy;&amp;ocy;&amp;lcy;&amp;shcy;&amp;iecy;&amp;bcy;&amp;scy;&amp;tcy;&amp;vcy;&amp;ocy; &amp;kcy;&amp;ncy;&amp;icy;&amp;gcy;&amp;icy; &amp;Scy;&amp;tcy;&amp;ocy;&amp;kcy;&amp;ocy;&amp;vcy;&amp;ycy;&amp;iecy; &amp;Icy;&amp;zcy;&amp;ocy;&amp;bcy;&amp;rcy;&amp;acy;&amp;zhcy;&amp;iecy;&amp;ncy;&amp;icy;&amp;yacy; RF - &amp;icy;&amp;zcy;&amp;ocy;&amp;bcy;&amp;rcy;&amp;acy;&amp;zhcy;&amp;iecy;&amp;ncy;&amp;icy;&amp;iecy;: 13770729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5" name="Picture 2" descr="&amp;Vcy;&amp;iecy;&amp;kcy;&amp;tcy;&amp;ocy;&amp;rcy;&amp;ncy;&amp;ycy;&amp;jcy; &amp;scy;&amp;tcy;&amp;ocy;&amp;kcy;: &amp;pcy;&amp;iecy;&amp;rcy;&amp;scy;&amp;ocy;&amp;ncy;&amp;acy;&amp;zhcy;&amp;icy; &amp;scy;&amp;ocy;&amp;vcy;&amp;iecy;&amp;tcy;&amp;scy;&amp;kcy;&amp;icy;&amp;khcy; &amp;mcy;&amp;ucy;&amp;lcy;&amp;softcy;&amp;tcy;&amp;fcy;&amp;icy;&amp;lcy;&amp;softcy;&amp;mcy;&amp;ocy;&amp;vcy; :: NoNaMe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40200" y="1484313"/>
            <a:ext cx="2193925" cy="277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6" name="Picture 2" descr="&amp;Tcy;&amp;iecy;&amp;mcy;&amp;acy;&amp;tcy;&amp;icy;&amp;chcy;&amp;iecy;&amp;scy;&amp;kcy;&amp;icy;&amp;jcy; &amp;pcy;&amp;lcy;&amp;acy;&amp;ncy; &amp;kcy;&amp;rcy;&amp;ucy;&amp;zhcy;&amp;kcy;&amp;acy; &quot;&amp;tcy;&amp;iecy;&amp;acy;&amp;tcy;&amp;rcy;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16688" y="1557338"/>
            <a:ext cx="2087562" cy="275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7" name="Picture 2" descr="&amp;Kcy;&amp;rcy;&amp;acy;&amp;scy;&amp;ncy;&amp;acy;&amp;yacy; &amp;SHcy;&amp;acy;&amp;pcy;&amp;ocy;&amp;chcy;&amp;kcy;&amp;acy; &amp;ncy;&amp;acy; &amp;ncy;&amp;ocy;&amp;vcy;&amp;ycy;&amp;jcy; &amp;lcy;&amp;acy;&amp;dcy; (&amp;scy;&amp;tcy;&amp;acy;&amp;rcy;&amp;shcy;&amp;acy;&amp;yacy; &amp;gcy;&amp;rcy;&amp;ucy;&amp;pcy;&amp;pcy;&amp;acy;) - &amp;Fcy;&amp;ocy;&amp;rcy;&amp;ucy;&amp;mcy;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484438" y="549275"/>
            <a:ext cx="1795462" cy="237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8" name="Picture 4" descr="&amp;Dcy;. &amp;Rcy;&amp;ocy;&amp;dcy;&amp;acy;&amp;rcy;&amp;icy;. =&amp;Pcy;&amp;rcy;&amp;icy;&amp;kcy;&amp;lcy;&amp;yucy;&amp;chcy;&amp;iecy;&amp;ncy;&amp;icy;&amp;yacy; &amp;CHcy;&amp;icy;&amp;pcy;&amp;ocy;&amp;lcy;&amp;lcy;&amp;icy;&amp;ncy;&amp;ocy;=. &amp;Kcy;&amp;ocy;&amp;mcy;&amp;mcy;&amp;iecy;&amp;ncy;&amp;tcy;&amp;acy;&amp;rcy;&amp;icy;&amp;icy; : &amp;Dcy;&amp;ncy;&amp;iecy;&amp;vcy;&amp;ncy;&amp;icy;&amp;kcy;&amp;icy; &amp;ncy;&amp;acy; &amp;Kcy;&amp;Pcy;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971550" y="1844675"/>
            <a:ext cx="1714500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Новая книжк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8839200" y="6553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119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&amp;Rcy;&amp;acy;&amp;mcy;&amp;kcy;&amp;icy; &amp;dcy;&amp;lcy;&amp;yacy; &amp;pcy;&amp;rcy;&amp;iecy;&amp;zcy;&amp;iecy;&amp;ncy;&amp;tcy;&amp;acy;&amp;tscy;&amp;icy;&amp;icy; - &amp;Ncy;&amp;ocy;&amp;vcy;&amp;ycy;&amp;iecy; &amp;fcy;&amp;acy;&amp;jcy;&amp;lcy;&amp;ycy;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9" name="Picture 4" descr="&amp;Pcy;&amp;rcy;&amp;ocy;&amp;gcy;&amp;rcy;&amp;acy;&amp;mcy;&amp;mcy;&amp;acy; &quot;&amp;SHcy;&amp;kcy;&amp;ocy;&amp;lcy;&amp;acy; &amp;Rcy;&amp;ocy;&amp;scy;&amp;scy;&amp;icy;&amp;icy;&quot; &amp;SHcy;&amp;kcy;&amp;ocy;&amp;lcy;&amp;acy; &amp;Rcy;&amp;ocy;&amp;scy;&amp;scy;&amp;icy;&amp;icy;&quot; &amp;ecy;&amp;tcy;&amp;ocy; &amp;scy;&amp;icy;&amp;scy;&amp;tcy;&amp;iecy;&amp;mcy;&amp;acy; &amp;ucy;&amp;chcy;&amp;iecy;&amp;bcy;&amp;ncy;&amp;icy;&amp;kcy;&amp;ocy;&amp;vcy;…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1350246">
            <a:off x="5343525" y="3028950"/>
            <a:ext cx="2266950" cy="297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0" name="Picture 2" descr="&amp;Mcy;&amp;acy;&amp;rcy;&amp;kcy;&amp;iecy;&amp;tcy; &amp;Dcy;&amp;iecy;&amp;tcy;&amp;scy;&amp;kcy;&amp;acy;&amp;yacy; &amp;lcy;&amp;icy;&amp;tcy;&amp;iecy;&amp;rcy;&amp;acy;&amp;tcy;&amp;ucy;&amp;rcy;&amp;acy;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-1462690">
            <a:off x="1806575" y="3303588"/>
            <a:ext cx="2076450" cy="274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619672" y="1340768"/>
            <a:ext cx="6579044" cy="193899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+mn-cs"/>
              </a:rPr>
              <a:t>Спасибо   тебе,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+mn-cs"/>
              </a:rPr>
              <a:t>Азбука!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Box 6"/>
          <p:cNvSpPr txBox="1">
            <a:spLocks noChangeArrowheads="1"/>
          </p:cNvSpPr>
          <p:nvPr/>
        </p:nvSpPr>
        <p:spPr bwMode="auto">
          <a:xfrm>
            <a:off x="1835150" y="260350"/>
            <a:ext cx="48736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C00000"/>
                </a:solidFill>
                <a:latin typeface="Georgia" pitchFamily="18" charset="0"/>
              </a:rPr>
              <a:t>Ссылки на используемые источники: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79388" y="115888"/>
            <a:ext cx="8785225" cy="65532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5844" name="TextBox 8"/>
          <p:cNvSpPr txBox="1">
            <a:spLocks noChangeArrowheads="1"/>
          </p:cNvSpPr>
          <p:nvPr/>
        </p:nvSpPr>
        <p:spPr bwMode="auto">
          <a:xfrm>
            <a:off x="323850" y="620713"/>
            <a:ext cx="8496300" cy="701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b="1">
                <a:latin typeface="Times New Roman" pitchFamily="18" charset="0"/>
                <a:cs typeface="Times New Roman" pitchFamily="18" charset="0"/>
              </a:rPr>
              <a:t>Мищенкова Л.В. 36 занятий для будущих отличников. 1 класс.</a:t>
            </a:r>
          </a:p>
          <a:p>
            <a:r>
              <a:rPr lang="en-US" sz="1600" b="1">
                <a:latin typeface="Times New Roman" pitchFamily="18" charset="0"/>
                <a:cs typeface="Times New Roman" pitchFamily="18" charset="0"/>
              </a:rPr>
              <a:t>http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://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img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fotki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yandex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ru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get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/6508/135263250.69/0_96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dc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6_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718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aab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7_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XL </a:t>
            </a:r>
            <a:endParaRPr lang="ru-RU" sz="1600" b="1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600" b="1">
                <a:latin typeface="Times New Roman" pitchFamily="18" charset="0"/>
                <a:cs typeface="Times New Roman" pitchFamily="18" charset="0"/>
              </a:rPr>
              <a:t>http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://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pic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you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ru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allimage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2013/07-09/12216/3609959.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png </a:t>
            </a:r>
            <a:endParaRPr lang="ru-RU" sz="1600" b="1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600" b="1">
                <a:latin typeface="Times New Roman" pitchFamily="18" charset="0"/>
                <a:cs typeface="Times New Roman" pitchFamily="18" charset="0"/>
              </a:rPr>
              <a:t>http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://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www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decor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elite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com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ua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adm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images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phocagallery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children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children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_0098.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jpg </a:t>
            </a:r>
            <a:endParaRPr lang="ru-RU" sz="1600" b="1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600" b="1">
                <a:latin typeface="Times New Roman" pitchFamily="18" charset="0"/>
                <a:cs typeface="Times New Roman" pitchFamily="18" charset="0"/>
              </a:rPr>
              <a:t>http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://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img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fotki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yandex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ru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get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/6112/78468982.1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0/0_676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9_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19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_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XL </a:t>
            </a:r>
            <a:endParaRPr lang="ru-RU" sz="1600" b="1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600" b="1">
                <a:latin typeface="Times New Roman" pitchFamily="18" charset="0"/>
                <a:cs typeface="Times New Roman" pitchFamily="18" charset="0"/>
              </a:rPr>
              <a:t>http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://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img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fotki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yandex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ru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get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/2708/120710424.268/0_76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fce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_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ef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626521_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XL </a:t>
            </a:r>
            <a:endParaRPr lang="ru-RU" sz="1600" b="1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600" b="1">
                <a:latin typeface="Times New Roman" pitchFamily="18" charset="0"/>
                <a:cs typeface="Times New Roman" pitchFamily="18" charset="0"/>
              </a:rPr>
              <a:t>http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://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img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fotki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yandex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ru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get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/6106/111874181.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fe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/0_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07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5_30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ae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dad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_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XL </a:t>
            </a:r>
            <a:endParaRPr lang="ru-RU" sz="1600" b="1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600" b="1">
                <a:latin typeface="Times New Roman" pitchFamily="18" charset="0"/>
                <a:cs typeface="Times New Roman" pitchFamily="18" charset="0"/>
              </a:rPr>
              <a:t>http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://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pozitivibil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ru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images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stories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kartinochki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/1212431839_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bb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918811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320.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jpg </a:t>
            </a:r>
            <a:endParaRPr lang="ru-RU" sz="1600" b="1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600" b="1">
                <a:latin typeface="Times New Roman" pitchFamily="18" charset="0"/>
                <a:cs typeface="Times New Roman" pitchFamily="18" charset="0"/>
              </a:rPr>
              <a:t>http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://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diza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-74.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ucoz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ru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/_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bl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/315/51065295.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png </a:t>
            </a:r>
            <a:endParaRPr lang="ru-RU" sz="1600" b="1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600" b="1">
                <a:latin typeface="Times New Roman" pitchFamily="18" charset="0"/>
                <a:cs typeface="Times New Roman" pitchFamily="18" charset="0"/>
              </a:rPr>
              <a:t>http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://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img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fotki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yandex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ru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get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/4613/103425212.73/0_5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ddcc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_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eb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997376_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XL </a:t>
            </a:r>
            <a:endParaRPr lang="ru-RU" sz="1600" b="1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600" b="1">
                <a:latin typeface="Times New Roman" pitchFamily="18" charset="0"/>
                <a:cs typeface="Times New Roman" pitchFamily="18" charset="0"/>
              </a:rPr>
              <a:t>http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://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img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fotki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yandex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ru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get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/6313/28257045.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/0_89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fd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3_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cf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97_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XL </a:t>
            </a:r>
            <a:endParaRPr lang="ru-RU" sz="1600" b="1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600" b="1">
                <a:latin typeface="Times New Roman" pitchFamily="18" charset="0"/>
                <a:cs typeface="Times New Roman" pitchFamily="18" charset="0"/>
              </a:rPr>
              <a:t>http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://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cdn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freebievectors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com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illustrations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fantasy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book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artistic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calligraphy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castle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preview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jpg </a:t>
            </a:r>
            <a:endParaRPr lang="ru-RU" sz="1600" b="1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600" b="1">
                <a:latin typeface="Times New Roman" pitchFamily="18" charset="0"/>
                <a:cs typeface="Times New Roman" pitchFamily="18" charset="0"/>
              </a:rPr>
              <a:t>http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://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vedtver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ru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upload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information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_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system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_15/8/7/9/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item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_8796/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small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_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information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_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items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_8796.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jpg </a:t>
            </a:r>
            <a:endParaRPr lang="ru-RU" sz="1600" b="1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600" b="1">
                <a:latin typeface="Times New Roman" pitchFamily="18" charset="0"/>
                <a:cs typeface="Times New Roman" pitchFamily="18" charset="0"/>
              </a:rPr>
              <a:t>http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://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stranasurprizov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ru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sites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default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files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/2013/09/21/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uchebniki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_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nechaeva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_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._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._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belorusec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_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._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uchebnik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_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po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_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obucheniyu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_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gramote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_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_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chteniyu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._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azbuka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_1_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klass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jpg </a:t>
            </a:r>
            <a:endParaRPr lang="ru-RU" sz="1600" b="1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600" b="1">
                <a:latin typeface="Times New Roman" pitchFamily="18" charset="0"/>
                <a:cs typeface="Times New Roman" pitchFamily="18" charset="0"/>
              </a:rPr>
              <a:t>http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://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007.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radikal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ru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301/1011/7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/2071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ca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6626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jpg </a:t>
            </a:r>
            <a:endParaRPr lang="ru-RU" sz="1600" b="1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600" b="1">
                <a:latin typeface="Times New Roman" pitchFamily="18" charset="0"/>
                <a:cs typeface="Times New Roman" pitchFamily="18" charset="0"/>
              </a:rPr>
              <a:t>http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://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uploads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hitfilm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com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avatars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/4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bbd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ded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3009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686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05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1-280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280.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png </a:t>
            </a:r>
            <a:endParaRPr lang="ru-RU" sz="1600" b="1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600" b="1">
                <a:latin typeface="Times New Roman" pitchFamily="18" charset="0"/>
                <a:cs typeface="Times New Roman" pitchFamily="18" charset="0"/>
              </a:rPr>
              <a:t>http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://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stat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15.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privet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ru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lr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/090519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ce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de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60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abe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104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96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336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02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a </a:t>
            </a:r>
            <a:endParaRPr lang="ru-RU" sz="1600" b="1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600" b="1">
                <a:latin typeface="Times New Roman" pitchFamily="18" charset="0"/>
                <a:cs typeface="Times New Roman" pitchFamily="18" charset="0"/>
              </a:rPr>
              <a:t>http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://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stat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15.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privet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ru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lr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/090635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eab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31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dde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5013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ffbf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70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cd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424 </a:t>
            </a:r>
          </a:p>
          <a:p>
            <a:r>
              <a:rPr lang="en-US" sz="1600" b="1">
                <a:latin typeface="Times New Roman" pitchFamily="18" charset="0"/>
                <a:cs typeface="Times New Roman" pitchFamily="18" charset="0"/>
              </a:rPr>
              <a:t>http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://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www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graycell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ru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picture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big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zolushka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jpg </a:t>
            </a:r>
            <a:endParaRPr lang="ru-RU" sz="1600" b="1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600" b="1">
                <a:latin typeface="Times New Roman" pitchFamily="18" charset="0"/>
                <a:cs typeface="Times New Roman" pitchFamily="18" charset="0"/>
              </a:rPr>
              <a:t>http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://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ic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pics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livejournal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com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kyklateatr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/66963134/2175/2175_900.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jpg </a:t>
            </a:r>
            <a:endParaRPr lang="ru-RU" sz="1600" b="1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600" b="1">
                <a:latin typeface="Times New Roman" pitchFamily="18" charset="0"/>
                <a:cs typeface="Times New Roman" pitchFamily="18" charset="0"/>
              </a:rPr>
              <a:t>http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://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img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liveinternet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ru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images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attach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/7/98/463/98463291_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karlson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20.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jpg </a:t>
            </a:r>
            <a:endParaRPr lang="ru-RU" sz="1600" b="1">
              <a:latin typeface="Times New Roman" pitchFamily="18" charset="0"/>
              <a:cs typeface="Times New Roman" pitchFamily="18" charset="0"/>
            </a:endParaRPr>
          </a:p>
          <a:p>
            <a:endParaRPr lang="ru-RU" sz="1600" b="1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1600" b="1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1600" b="1">
              <a:latin typeface="Times New Roman" pitchFamily="18" charset="0"/>
              <a:cs typeface="Times New Roman" pitchFamily="18" charset="0"/>
            </a:endParaRPr>
          </a:p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Box 6"/>
          <p:cNvSpPr txBox="1">
            <a:spLocks noChangeArrowheads="1"/>
          </p:cNvSpPr>
          <p:nvPr/>
        </p:nvSpPr>
        <p:spPr bwMode="auto">
          <a:xfrm>
            <a:off x="1835150" y="260350"/>
            <a:ext cx="48736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C00000"/>
                </a:solidFill>
                <a:latin typeface="Georgia" pitchFamily="18" charset="0"/>
              </a:rPr>
              <a:t>Ссылки на используемые источники: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79388" y="115888"/>
            <a:ext cx="8785225" cy="65532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6868" name="TextBox 8"/>
          <p:cNvSpPr txBox="1">
            <a:spLocks noChangeArrowheads="1"/>
          </p:cNvSpPr>
          <p:nvPr/>
        </p:nvSpPr>
        <p:spPr bwMode="auto">
          <a:xfrm>
            <a:off x="250825" y="620713"/>
            <a:ext cx="8569325" cy="600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 b="1">
                <a:latin typeface="Times New Roman" pitchFamily="18" charset="0"/>
                <a:cs typeface="Times New Roman" pitchFamily="18" charset="0"/>
              </a:rPr>
              <a:t>http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://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ozds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12.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edumsko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ru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images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users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files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ozds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12/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dyujmovochka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_00079.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jpg </a:t>
            </a:r>
            <a:endParaRPr lang="ru-RU" sz="1600" b="1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600" b="1">
                <a:latin typeface="Times New Roman" pitchFamily="18" charset="0"/>
                <a:cs typeface="Times New Roman" pitchFamily="18" charset="0"/>
              </a:rPr>
              <a:t>http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://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img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0.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liveinternet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ru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images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attach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/7/95/467/95467852_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jpg </a:t>
            </a:r>
            <a:endParaRPr lang="ru-RU" sz="1600" b="1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600" b="1">
                <a:latin typeface="Times New Roman" pitchFamily="18" charset="0"/>
                <a:cs typeface="Times New Roman" pitchFamily="18" charset="0"/>
              </a:rPr>
              <a:t>http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://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img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fotki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yandex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ru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get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/5107/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tatyana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8-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medvedeva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.124/0_53502_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ae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43518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_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XL </a:t>
            </a:r>
            <a:endParaRPr lang="ru-RU" sz="1600" b="1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600" b="1">
                <a:latin typeface="Times New Roman" pitchFamily="18" charset="0"/>
                <a:cs typeface="Times New Roman" pitchFamily="18" charset="0"/>
              </a:rPr>
              <a:t>http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://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st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free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lance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ru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users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Creater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web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foto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_4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19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df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5037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cc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gif </a:t>
            </a:r>
            <a:endParaRPr lang="ru-RU" sz="1600" b="1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600" b="1">
                <a:latin typeface="Times New Roman" pitchFamily="18" charset="0"/>
                <a:cs typeface="Times New Roman" pitchFamily="18" charset="0"/>
              </a:rPr>
              <a:t>http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://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im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3-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tub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ru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yandex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net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?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id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ca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da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218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17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642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aa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64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ef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dc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481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-49-144&amp;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=21 </a:t>
            </a:r>
          </a:p>
          <a:p>
            <a:r>
              <a:rPr lang="en-US" sz="1600" b="1">
                <a:latin typeface="Times New Roman" pitchFamily="18" charset="0"/>
                <a:cs typeface="Times New Roman" pitchFamily="18" charset="0"/>
              </a:rPr>
              <a:t>http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://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www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technocity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ru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upload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iblock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fe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6/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z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0000037536.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jpg </a:t>
            </a:r>
            <a:endParaRPr lang="ru-RU" sz="1600" b="1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600" b="1">
                <a:latin typeface="Times New Roman" pitchFamily="18" charset="0"/>
                <a:cs typeface="Times New Roman" pitchFamily="18" charset="0"/>
              </a:rPr>
              <a:t>http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://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knu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znate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ru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pars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_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docs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refs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/558/557516/557516_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html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_5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afc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4775.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jpg </a:t>
            </a:r>
            <a:endParaRPr lang="ru-RU" sz="1600" b="1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600" b="1">
                <a:latin typeface="Times New Roman" pitchFamily="18" charset="0"/>
                <a:cs typeface="Times New Roman" pitchFamily="18" charset="0"/>
              </a:rPr>
              <a:t>http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://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www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woman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woman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ru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wp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content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uploads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/2013/11/2_7.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jpg </a:t>
            </a:r>
            <a:endParaRPr lang="ru-RU" sz="1600" b="1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600" b="1">
                <a:latin typeface="Times New Roman" pitchFamily="18" charset="0"/>
                <a:cs typeface="Times New Roman" pitchFamily="18" charset="0"/>
              </a:rPr>
              <a:t>http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://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img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fotki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yandex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ru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get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/6423/121088187.23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/0_80429_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bc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62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fa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_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XL </a:t>
            </a:r>
            <a:endParaRPr lang="ru-RU" sz="1600" b="1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600" b="1">
                <a:latin typeface="Times New Roman" pitchFamily="18" charset="0"/>
                <a:cs typeface="Times New Roman" pitchFamily="18" charset="0"/>
              </a:rPr>
              <a:t>http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://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img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liveinternet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ru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images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attach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/2/70/966/70966286_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CHippolino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png </a:t>
            </a:r>
            <a:endParaRPr lang="ru-RU" sz="1600" b="1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600" b="1">
                <a:latin typeface="Times New Roman" pitchFamily="18" charset="0"/>
                <a:cs typeface="Times New Roman" pitchFamily="18" charset="0"/>
              </a:rPr>
              <a:t>http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://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rpp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nashaucheba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ru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pars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_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docs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refs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/53/52534/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img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4.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jpg </a:t>
            </a:r>
            <a:endParaRPr lang="ru-RU" sz="1600" b="1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600" b="1">
                <a:latin typeface="Times New Roman" pitchFamily="18" charset="0"/>
                <a:cs typeface="Times New Roman" pitchFamily="18" charset="0"/>
              </a:rPr>
              <a:t>http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://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cs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306812.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userapi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com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306812402/2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ff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2/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ojQGIvtF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CI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jpg </a:t>
            </a:r>
            <a:endParaRPr lang="ru-RU" sz="1600" b="1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600" b="1">
                <a:latin typeface="Times New Roman" pitchFamily="18" charset="0"/>
                <a:cs typeface="Times New Roman" pitchFamily="18" charset="0"/>
              </a:rPr>
              <a:t>http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://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img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nevesta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info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content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photo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/51900/51897/201212/605348/605348_884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sx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02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uueck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cks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jpg </a:t>
            </a:r>
            <a:endParaRPr lang="ru-RU" sz="1600" b="1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600" b="1">
                <a:latin typeface="Times New Roman" pitchFamily="18" charset="0"/>
                <a:cs typeface="Times New Roman" pitchFamily="18" charset="0"/>
              </a:rPr>
              <a:t>http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://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norbekovclub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ru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upload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blog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/010/0103535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eedd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3693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97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bce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574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cf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4.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jpg </a:t>
            </a:r>
            <a:endParaRPr lang="ru-RU" sz="1600" b="1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600" b="1">
                <a:latin typeface="Times New Roman" pitchFamily="18" charset="0"/>
                <a:cs typeface="Times New Roman" pitchFamily="18" charset="0"/>
              </a:rPr>
              <a:t>http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://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kinder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net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images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_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zagadki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kinder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_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part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2/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kinder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13.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png </a:t>
            </a:r>
            <a:endParaRPr lang="ru-RU" sz="1600" b="1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600" b="1">
                <a:latin typeface="Times New Roman" pitchFamily="18" charset="0"/>
                <a:cs typeface="Times New Roman" pitchFamily="18" charset="0"/>
              </a:rPr>
              <a:t>http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://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puntodeenvio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es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wp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content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upgrade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lips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cartoon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drawing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-8112.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png </a:t>
            </a:r>
            <a:endParaRPr lang="ru-RU" sz="1600" b="1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600" b="1">
                <a:latin typeface="Times New Roman" pitchFamily="18" charset="0"/>
                <a:cs typeface="Times New Roman" pitchFamily="18" charset="0"/>
              </a:rPr>
              <a:t>http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://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rainbowolga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ru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img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rainbowolga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_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ru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gif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(91).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gif </a:t>
            </a:r>
            <a:endParaRPr lang="ru-RU" sz="1600" b="1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600" b="1">
                <a:latin typeface="Times New Roman" pitchFamily="18" charset="0"/>
                <a:cs typeface="Times New Roman" pitchFamily="18" charset="0"/>
              </a:rPr>
              <a:t>http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://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www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ipb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su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uploads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ipbsu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podarizhizn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post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-11-1330270151.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jpg </a:t>
            </a:r>
            <a:endParaRPr lang="ru-RU" sz="1600" b="1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600" b="1">
                <a:latin typeface="Times New Roman" pitchFamily="18" charset="0"/>
                <a:cs typeface="Times New Roman" pitchFamily="18" charset="0"/>
              </a:rPr>
              <a:t>http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://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img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fotki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yandex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ru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get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/6419/46755454.1/0_777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8_6272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6_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XL </a:t>
            </a:r>
            <a:endParaRPr lang="ru-RU" sz="1600" b="1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600" b="1">
                <a:latin typeface="Times New Roman" pitchFamily="18" charset="0"/>
                <a:cs typeface="Times New Roman" pitchFamily="18" charset="0"/>
              </a:rPr>
              <a:t>http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://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vikont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ucoz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ru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/_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ph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/33/2/805704333.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png </a:t>
            </a:r>
            <a:endParaRPr lang="ru-RU" sz="1600" b="1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600" b="1">
                <a:latin typeface="Times New Roman" pitchFamily="18" charset="0"/>
                <a:cs typeface="Times New Roman" pitchFamily="18" charset="0"/>
              </a:rPr>
              <a:t>http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://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images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all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free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download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com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images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graphiclarge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big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_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mushroom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_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clip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_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art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_18227.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jpg </a:t>
            </a:r>
            <a:endParaRPr lang="ru-RU" sz="1600" b="1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600" b="1">
                <a:latin typeface="Times New Roman" pitchFamily="18" charset="0"/>
                <a:cs typeface="Times New Roman" pitchFamily="18" charset="0"/>
              </a:rPr>
              <a:t>http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://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img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fotki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yandex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ru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get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/4908/83813999.368/0_8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342_4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bb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684_</a:t>
            </a:r>
            <a:r>
              <a:rPr lang="en-US" sz="1600" b="1">
                <a:latin typeface="Times New Roman" pitchFamily="18" charset="0"/>
                <a:cs typeface="Times New Roman" pitchFamily="18" charset="0"/>
              </a:rPr>
              <a:t>XL </a:t>
            </a:r>
            <a:endParaRPr lang="ru-RU" sz="1600" b="1">
              <a:latin typeface="Times New Roman" pitchFamily="18" charset="0"/>
              <a:cs typeface="Times New Roman" pitchFamily="18" charset="0"/>
            </a:endParaRPr>
          </a:p>
          <a:p>
            <a:endParaRPr lang="ru-RU" sz="1600" b="1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Box 6"/>
          <p:cNvSpPr txBox="1">
            <a:spLocks noChangeArrowheads="1"/>
          </p:cNvSpPr>
          <p:nvPr/>
        </p:nvSpPr>
        <p:spPr bwMode="auto">
          <a:xfrm>
            <a:off x="1835150" y="260350"/>
            <a:ext cx="48736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C00000"/>
                </a:solidFill>
                <a:latin typeface="Georgia" pitchFamily="18" charset="0"/>
              </a:rPr>
              <a:t>Ссылки на используемые источники: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79388" y="115888"/>
            <a:ext cx="8785225" cy="65532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7892" name="TextBox 8"/>
          <p:cNvSpPr txBox="1">
            <a:spLocks noChangeArrowheads="1"/>
          </p:cNvSpPr>
          <p:nvPr/>
        </p:nvSpPr>
        <p:spPr bwMode="auto">
          <a:xfrm>
            <a:off x="250825" y="620713"/>
            <a:ext cx="8569325" cy="329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 b="1">
                <a:latin typeface="Times New Roman" pitchFamily="18" charset="0"/>
                <a:cs typeface="Times New Roman" pitchFamily="18" charset="0"/>
                <a:hlinkClick r:id="rId2"/>
              </a:rPr>
              <a:t>http://noise.podst.ru/?s=%D0%BF%D0%B0%D0%B4%D0%B0%D1%8E%D1%89%D0%B8%D0%B5+%D1%81%D1%82%D1%83%D0%BB%D1%8C%D1%8F</a:t>
            </a:r>
            <a:endParaRPr lang="ru-RU" sz="1600" b="1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600" b="1">
                <a:latin typeface="Times New Roman" pitchFamily="18" charset="0"/>
                <a:cs typeface="Times New Roman" pitchFamily="18" charset="0"/>
                <a:hlinkClick r:id="rId3"/>
              </a:rPr>
              <a:t>http://pesni.fm/search/%D0%9F%D0%B5%D1%81%D0%BD%D0%B8+%D0%9E+%D0%9A%D0%BD%D0%B8%D0%B3%D0%B0%D1%85</a:t>
            </a:r>
            <a:endParaRPr lang="ru-RU" sz="1600" b="1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600" b="1">
                <a:latin typeface="Times New Roman" pitchFamily="18" charset="0"/>
                <a:cs typeface="Times New Roman" pitchFamily="18" charset="0"/>
                <a:hlinkClick r:id="rId4"/>
              </a:rPr>
              <a:t>http://plus-music.org/%D0%BD%D0%BE%D0%B2%D0%B0%D1%8F+%D0%BA%D0%BD%D0%B8%D0%B6%D0%BA%D0%B0</a:t>
            </a:r>
            <a:endParaRPr lang="ru-RU" sz="1600" b="1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600" b="1">
                <a:latin typeface="Times New Roman" pitchFamily="18" charset="0"/>
                <a:cs typeface="Times New Roman" pitchFamily="18" charset="0"/>
                <a:hlinkClick r:id="rId5"/>
              </a:rPr>
              <a:t>http://muzofon.com/search/33%20%D1%80%D0%BE%D0%B4%D0%BD%D1%8B%D1%85%20%D1%81%D0%B5%D1%81%D1%82%D1%80%D0%B8%D1%86%D1%8B</a:t>
            </a:r>
            <a:endParaRPr lang="ru-RU" sz="1600" b="1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600" b="1">
                <a:latin typeface="Times New Roman" pitchFamily="18" charset="0"/>
                <a:cs typeface="Times New Roman" pitchFamily="18" charset="0"/>
                <a:hlinkClick r:id="rId6"/>
              </a:rPr>
              <a:t>http://muzofon.com/search/%D0%94%D0%BE%D1%80%D0%BE%D0%B3%D0%B0%20%D0%B4%D0%BE%D0%B1%D1%80%D0%B0</a:t>
            </a:r>
            <a:endParaRPr lang="ru-RU" sz="1600" b="1">
              <a:latin typeface="Times New Roman" pitchFamily="18" charset="0"/>
              <a:cs typeface="Times New Roman" pitchFamily="18" charset="0"/>
            </a:endParaRPr>
          </a:p>
          <a:p>
            <a:endParaRPr lang="ru-RU" sz="1600" b="1">
              <a:latin typeface="Times New Roman" pitchFamily="18" charset="0"/>
              <a:cs typeface="Times New Roman" pitchFamily="18" charset="0"/>
            </a:endParaRPr>
          </a:p>
          <a:p>
            <a:endParaRPr lang="ru-RU" sz="1600" b="1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14288"/>
            <a:ext cx="9144000" cy="687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Блок-схема: перфолента 2"/>
          <p:cNvSpPr/>
          <p:nvPr/>
        </p:nvSpPr>
        <p:spPr>
          <a:xfrm>
            <a:off x="395288" y="0"/>
            <a:ext cx="3097212" cy="1079500"/>
          </a:xfrm>
          <a:prstGeom prst="flowChartPunchedTape">
            <a:avLst/>
          </a:prstGeom>
          <a:solidFill>
            <a:srgbClr val="FF66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chemeClr val="tx1"/>
                </a:solidFill>
                <a:latin typeface="Georgia" pitchFamily="18" charset="0"/>
              </a:rPr>
              <a:t>Литературное чтение</a:t>
            </a:r>
          </a:p>
        </p:txBody>
      </p:sp>
      <p:sp>
        <p:nvSpPr>
          <p:cNvPr id="4" name="Блок-схема: перфолента 3"/>
          <p:cNvSpPr/>
          <p:nvPr/>
        </p:nvSpPr>
        <p:spPr>
          <a:xfrm>
            <a:off x="4572000" y="0"/>
            <a:ext cx="2303463" cy="1052513"/>
          </a:xfrm>
          <a:prstGeom prst="flowChartPunchedTape">
            <a:avLst/>
          </a:prstGeom>
          <a:solidFill>
            <a:srgbClr val="FF66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chemeClr val="tx1"/>
                </a:solidFill>
                <a:latin typeface="Georgia" pitchFamily="18" charset="0"/>
              </a:rPr>
              <a:t>Русский язык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&amp;Rcy;&amp;acy;&amp;mcy;&amp;kcy;&amp;icy; &amp;dcy;&amp;lcy;&amp;yacy; &amp;pcy;&amp;rcy;&amp;iecy;&amp;zcy;&amp;iecy;&amp;ncy;&amp;tcy;&amp;acy;&amp;tscy;&amp;icy;&amp;icy; - &amp;Ncy;&amp;ocy;&amp;vcy;&amp;ycy;&amp;iecy; &amp;fcy;&amp;acy;&amp;jcy;&amp;lcy;&amp;ycy;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1835696" y="1556792"/>
            <a:ext cx="6178294" cy="193899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+mn-cs"/>
              </a:rPr>
              <a:t>литературное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+mn-cs"/>
              </a:rPr>
              <a:t>чтение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763688" y="3717032"/>
            <a:ext cx="5945858" cy="101566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+mn-cs"/>
              </a:rPr>
              <a:t>русский язык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&amp;Gcy;&amp;iecy;&amp;rcy;&amp;ocy;&amp;jcy; - &amp;Gcy;&amp;rcy;&amp;ocy;&amp;mcy; ( Thunderbringer ) Heroes of Newerth, &amp;gcy;&amp;acy;&amp;jcy;&amp;dcy;&amp;ycy; &amp;pcy;&amp;ocy; &amp;gcy;&amp;iecy;&amp;rcy;&amp;ocy;&amp;yacy;&amp;mcy;, &amp;gcy;&amp;iecy;&amp;rcy;&amp;ocy;&amp;icy; HoN, &amp;acy;&amp;rcy;&amp;tcy;&amp;iecy;&amp;fcy;&amp;acy;&amp;kcy;&amp;tcy;&amp;ycy; &amp;vcy; &amp;icy;&amp;gcy;&amp;rcy;&amp;iecy; HoN, &amp;rcy;&amp;ucy;&amp;kcy;&amp;ocy;&amp;vcy;&amp;ocy;&amp;dcy;&amp;scy;&amp;tcy;&amp;vcy;&amp;ocy;, manual, &amp;ocy;&amp;pcy;&amp;icy;&amp;scy;&amp;acy;&amp;ncy;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7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Гром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839200" y="63817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1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&amp;Rcy;&amp;acy;&amp;mcy;&amp;kcy;&amp;icy; &amp;dcy;&amp;lcy;&amp;yacy; &amp;pcy;&amp;rcy;&amp;iecy;&amp;zcy;&amp;iecy;&amp;ncy;&amp;tcy;&amp;acy;&amp;tscy;&amp;icy;&amp;icy; - &amp;Ncy;&amp;ocy;&amp;vcy;&amp;ycy;&amp;iecy; &amp;fcy;&amp;acy;&amp;jcy;&amp;lcy;&amp;ycy;"/>
          <p:cNvPicPr>
            <a:picLocks noChangeAspect="1" noChangeArrowheads="1"/>
          </p:cNvPicPr>
          <p:nvPr/>
        </p:nvPicPr>
        <p:blipFill>
          <a:blip r:embed="rId2" cstate="email">
            <a:lum bright="-7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1835696" y="1556792"/>
            <a:ext cx="6178294" cy="193899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+mn-cs"/>
              </a:rPr>
              <a:t>литературное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+mn-cs"/>
              </a:rPr>
              <a:t>чтение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691680" y="3717032"/>
            <a:ext cx="5945858" cy="101566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+mn-cs"/>
              </a:rPr>
              <a:t>русский язык</a:t>
            </a:r>
          </a:p>
        </p:txBody>
      </p:sp>
      <p:sp useBgFill="1">
        <p:nvSpPr>
          <p:cNvPr id="7" name="Прямоугольник 6"/>
          <p:cNvSpPr/>
          <p:nvPr/>
        </p:nvSpPr>
        <p:spPr>
          <a:xfrm>
            <a:off x="2484438" y="1773238"/>
            <a:ext cx="503237" cy="7191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rot="20624842">
            <a:off x="2397278" y="1552692"/>
            <a:ext cx="630301" cy="101566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+mn-cs"/>
              </a:rPr>
              <a:t>е</a:t>
            </a:r>
          </a:p>
        </p:txBody>
      </p:sp>
      <p:sp useBgFill="1">
        <p:nvSpPr>
          <p:cNvPr id="8" name="Прямоугольник 7"/>
          <p:cNvSpPr/>
          <p:nvPr/>
        </p:nvSpPr>
        <p:spPr>
          <a:xfrm>
            <a:off x="3419475" y="1773238"/>
            <a:ext cx="504825" cy="7191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 rot="242176">
            <a:off x="3310681" y="1365640"/>
            <a:ext cx="742512" cy="101566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+mn-cs"/>
              </a:rPr>
              <a:t>и</a:t>
            </a:r>
          </a:p>
        </p:txBody>
      </p:sp>
      <p:sp useBgFill="1">
        <p:nvSpPr>
          <p:cNvPr id="13" name="Прямоугольник 12"/>
          <p:cNvSpPr/>
          <p:nvPr/>
        </p:nvSpPr>
        <p:spPr>
          <a:xfrm>
            <a:off x="6804025" y="1773238"/>
            <a:ext cx="504825" cy="7191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 rot="20624842">
            <a:off x="6708139" y="1696707"/>
            <a:ext cx="649537" cy="101566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+mn-cs"/>
              </a:rPr>
              <a:t>а</a:t>
            </a:r>
          </a:p>
        </p:txBody>
      </p:sp>
      <p:sp useBgFill="1">
        <p:nvSpPr>
          <p:cNvPr id="15" name="Прямоугольник 14"/>
          <p:cNvSpPr/>
          <p:nvPr/>
        </p:nvSpPr>
        <p:spPr>
          <a:xfrm>
            <a:off x="3419475" y="2708275"/>
            <a:ext cx="504825" cy="7207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 rot="20908866">
            <a:off x="3223656" y="2577771"/>
            <a:ext cx="952505" cy="101566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spc="50" dirty="0" err="1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+mn-cs"/>
              </a:rPr>
              <a:t>ш</a:t>
            </a:r>
            <a:endParaRPr lang="ru-RU" sz="6000" b="1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+mn-cs"/>
            </a:endParaRPr>
          </a:p>
        </p:txBody>
      </p:sp>
      <p:sp useBgFill="1">
        <p:nvSpPr>
          <p:cNvPr id="18" name="Прямоугольник 17"/>
          <p:cNvSpPr/>
          <p:nvPr/>
        </p:nvSpPr>
        <p:spPr>
          <a:xfrm>
            <a:off x="2771775" y="4005263"/>
            <a:ext cx="792163" cy="7191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 rot="601681">
            <a:off x="2844556" y="3784940"/>
            <a:ext cx="599843" cy="101566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+mn-cs"/>
              </a:rPr>
              <a:t>с</a:t>
            </a:r>
          </a:p>
        </p:txBody>
      </p:sp>
      <p:sp useBgFill="1">
        <p:nvSpPr>
          <p:cNvPr id="20" name="Прямоугольник 19"/>
          <p:cNvSpPr/>
          <p:nvPr/>
        </p:nvSpPr>
        <p:spPr>
          <a:xfrm>
            <a:off x="5364163" y="3860800"/>
            <a:ext cx="503237" cy="7207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 rot="20624842">
            <a:off x="5275356" y="3872649"/>
            <a:ext cx="742512" cy="101566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+mn-cs"/>
              </a:rPr>
              <a:t>и</a:t>
            </a:r>
          </a:p>
        </p:txBody>
      </p:sp>
      <p:sp useBgFill="1">
        <p:nvSpPr>
          <p:cNvPr id="22" name="Прямоугольник 21"/>
          <p:cNvSpPr/>
          <p:nvPr/>
        </p:nvSpPr>
        <p:spPr>
          <a:xfrm>
            <a:off x="7019925" y="3933825"/>
            <a:ext cx="504825" cy="7191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 rot="1059910">
            <a:off x="6889827" y="3856948"/>
            <a:ext cx="574195" cy="101566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+mn-cs"/>
              </a:rPr>
              <a:t>г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&amp;Rcy;&amp;acy;&amp;mcy;&amp;kcy;&amp;icy; &amp;dcy;&amp;lcy;&amp;yacy; &amp;pcy;&amp;rcy;&amp;iecy;&amp;zcy;&amp;iecy;&amp;ncy;&amp;tcy;&amp;acy;&amp;tscy;&amp;icy;&amp;icy; - &amp;Ncy;&amp;ocy;&amp;vcy;&amp;ycy;&amp;iecy; &amp;fcy;&amp;acy;&amp;jcy;&amp;lcy;&amp;ycy;"/>
          <p:cNvPicPr>
            <a:picLocks noChangeAspect="1" noChangeArrowheads="1"/>
          </p:cNvPicPr>
          <p:nvPr/>
        </p:nvPicPr>
        <p:blipFill>
          <a:blip r:embed="rId2" cstate="email">
            <a:lum bright="-7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1835696" y="1556792"/>
            <a:ext cx="6178294" cy="193899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+mn-cs"/>
              </a:rPr>
              <a:t>литературное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+mn-cs"/>
              </a:rPr>
              <a:t>чтение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691680" y="3717032"/>
            <a:ext cx="5945858" cy="101566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+mn-cs"/>
              </a:rPr>
              <a:t>русский язык</a:t>
            </a:r>
          </a:p>
        </p:txBody>
      </p:sp>
      <p:sp useBgFill="1">
        <p:nvSpPr>
          <p:cNvPr id="7" name="Прямоугольник 6"/>
          <p:cNvSpPr/>
          <p:nvPr/>
        </p:nvSpPr>
        <p:spPr>
          <a:xfrm>
            <a:off x="2484438" y="1773238"/>
            <a:ext cx="503237" cy="7191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rot="20624842">
            <a:off x="2397278" y="1552692"/>
            <a:ext cx="630301" cy="101566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+mn-cs"/>
              </a:rPr>
              <a:t>е</a:t>
            </a:r>
          </a:p>
        </p:txBody>
      </p:sp>
      <p:sp useBgFill="1">
        <p:nvSpPr>
          <p:cNvPr id="8" name="Прямоугольник 7"/>
          <p:cNvSpPr/>
          <p:nvPr/>
        </p:nvSpPr>
        <p:spPr>
          <a:xfrm>
            <a:off x="3419475" y="1773238"/>
            <a:ext cx="504825" cy="7191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 rot="242176">
            <a:off x="3310681" y="1365640"/>
            <a:ext cx="742512" cy="101566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+mn-cs"/>
              </a:rPr>
              <a:t>и</a:t>
            </a:r>
          </a:p>
        </p:txBody>
      </p:sp>
      <p:sp useBgFill="1">
        <p:nvSpPr>
          <p:cNvPr id="13" name="Прямоугольник 12"/>
          <p:cNvSpPr/>
          <p:nvPr/>
        </p:nvSpPr>
        <p:spPr>
          <a:xfrm>
            <a:off x="6804025" y="1773238"/>
            <a:ext cx="504825" cy="7191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 rot="20624842">
            <a:off x="6708139" y="1696707"/>
            <a:ext cx="649537" cy="101566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+mn-cs"/>
              </a:rPr>
              <a:t>а</a:t>
            </a:r>
          </a:p>
        </p:txBody>
      </p:sp>
      <p:sp useBgFill="1">
        <p:nvSpPr>
          <p:cNvPr id="15" name="Прямоугольник 14"/>
          <p:cNvSpPr/>
          <p:nvPr/>
        </p:nvSpPr>
        <p:spPr>
          <a:xfrm>
            <a:off x="3419475" y="2708275"/>
            <a:ext cx="504825" cy="7207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 rot="20908866">
            <a:off x="3223656" y="2577771"/>
            <a:ext cx="952505" cy="101566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spc="50" dirty="0" err="1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+mn-cs"/>
              </a:rPr>
              <a:t>ш</a:t>
            </a:r>
            <a:endParaRPr lang="ru-RU" sz="6000" b="1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+mn-cs"/>
            </a:endParaRPr>
          </a:p>
        </p:txBody>
      </p:sp>
      <p:sp useBgFill="1">
        <p:nvSpPr>
          <p:cNvPr id="18" name="Прямоугольник 17"/>
          <p:cNvSpPr/>
          <p:nvPr/>
        </p:nvSpPr>
        <p:spPr>
          <a:xfrm>
            <a:off x="2771775" y="4005263"/>
            <a:ext cx="792163" cy="7191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 rot="601681">
            <a:off x="2844556" y="3784940"/>
            <a:ext cx="599843" cy="101566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+mn-cs"/>
              </a:rPr>
              <a:t>с</a:t>
            </a:r>
          </a:p>
        </p:txBody>
      </p:sp>
      <p:sp useBgFill="1">
        <p:nvSpPr>
          <p:cNvPr id="20" name="Прямоугольник 19"/>
          <p:cNvSpPr/>
          <p:nvPr/>
        </p:nvSpPr>
        <p:spPr>
          <a:xfrm>
            <a:off x="5364163" y="3860800"/>
            <a:ext cx="503237" cy="7207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 rot="20624842">
            <a:off x="5275356" y="3872649"/>
            <a:ext cx="742512" cy="101566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+mn-cs"/>
              </a:rPr>
              <a:t>и</a:t>
            </a:r>
          </a:p>
        </p:txBody>
      </p:sp>
      <p:sp useBgFill="1">
        <p:nvSpPr>
          <p:cNvPr id="22" name="Прямоугольник 21"/>
          <p:cNvSpPr/>
          <p:nvPr/>
        </p:nvSpPr>
        <p:spPr>
          <a:xfrm>
            <a:off x="7019925" y="3933825"/>
            <a:ext cx="504825" cy="7191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 rot="1059910">
            <a:off x="6889827" y="3856948"/>
            <a:ext cx="574195" cy="101566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+mn-cs"/>
              </a:rPr>
              <a:t>г</a:t>
            </a:r>
          </a:p>
        </p:txBody>
      </p:sp>
      <p:pic>
        <p:nvPicPr>
          <p:cNvPr id="9235" name="Picture 2" descr="&amp;TScy;&amp;iecy;&amp;lcy;&amp;softcy; &amp; &amp;Dcy;&amp;vcy;&amp;icy;&amp;zhcy;&amp;iecy;&amp;ncy;&amp;icy;&amp;iecy;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31913" y="1412875"/>
            <a:ext cx="7200900" cy="544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7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2" descr="&amp;TScy;&amp;iecy;&amp;lcy;&amp;softcy; &amp; &amp;Dcy;&amp;vcy;&amp;icy;&amp;zhcy;&amp;iecy;&amp;ncy;&amp;icy;&amp;iecy;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27538" y="4868863"/>
            <a:ext cx="2433637" cy="1839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Тот, кто любит читать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839200" y="6553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627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3790</TotalTime>
  <Words>1128</Words>
  <Application>Microsoft Office PowerPoint</Application>
  <PresentationFormat>Экран (4:3)</PresentationFormat>
  <Paragraphs>183</Paragraphs>
  <Slides>36</Slides>
  <Notes>0</Notes>
  <HiddenSlides>0</HiddenSlides>
  <MMClips>5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41" baseType="lpstr">
      <vt:lpstr>Arial</vt:lpstr>
      <vt:lpstr>Calibri</vt:lpstr>
      <vt:lpstr>Georgia</vt:lpstr>
      <vt:lpstr>Times New Roman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X75</dc:creator>
  <cp:lastModifiedBy>re</cp:lastModifiedBy>
  <cp:revision>99</cp:revision>
  <dcterms:created xsi:type="dcterms:W3CDTF">2015-02-16T19:37:15Z</dcterms:created>
  <dcterms:modified xsi:type="dcterms:W3CDTF">2015-04-09T20:24:28Z</dcterms:modified>
</cp:coreProperties>
</file>