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80" r:id="rId4"/>
    <p:sldId id="281" r:id="rId5"/>
    <p:sldId id="283" r:id="rId6"/>
    <p:sldId id="282" r:id="rId7"/>
    <p:sldId id="257" r:id="rId8"/>
    <p:sldId id="262" r:id="rId9"/>
    <p:sldId id="269" r:id="rId10"/>
    <p:sldId id="258" r:id="rId11"/>
    <p:sldId id="284" r:id="rId12"/>
    <p:sldId id="260" r:id="rId13"/>
    <p:sldId id="263" r:id="rId14"/>
    <p:sldId id="270" r:id="rId15"/>
    <p:sldId id="266" r:id="rId16"/>
    <p:sldId id="267" r:id="rId17"/>
    <p:sldId id="268" r:id="rId18"/>
    <p:sldId id="285" r:id="rId19"/>
    <p:sldId id="274" r:id="rId20"/>
    <p:sldId id="273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02" autoAdjust="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18371-5357-4483-BFC9-B4CC6D32E1DA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61191-90AE-4182-B316-D6F420056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Решение. Трапеция</a:t>
            </a:r>
            <a:r>
              <a:rPr lang="ru-RU" baseline="0" dirty="0" smtClean="0"/>
              <a:t> равнобедренная. ∆ АВК – египетский. ∆ АВК = ∆ СН</a:t>
            </a:r>
            <a:r>
              <a:rPr lang="en-US" baseline="0" dirty="0" smtClean="0"/>
              <a:t>D.</a:t>
            </a:r>
            <a:endParaRPr lang="ru-RU" baseline="0" dirty="0" smtClean="0"/>
          </a:p>
          <a:p>
            <a:r>
              <a:rPr lang="ru-RU" baseline="0" dirty="0" smtClean="0"/>
              <a:t>Катет   </a:t>
            </a:r>
            <a:r>
              <a:rPr lang="ru-RU" baseline="0" dirty="0" err="1" smtClean="0"/>
              <a:t>катет</a:t>
            </a:r>
            <a:r>
              <a:rPr lang="ru-RU" baseline="0" dirty="0" smtClean="0"/>
              <a:t>   гипотенуза</a:t>
            </a:r>
          </a:p>
          <a:p>
            <a:pPr marL="228600" indent="-228600">
              <a:buAutoNum type="arabicPlain" startAt="3"/>
            </a:pPr>
            <a:r>
              <a:rPr lang="ru-RU" baseline="0" dirty="0" smtClean="0"/>
              <a:t>         4              5</a:t>
            </a:r>
          </a:p>
          <a:p>
            <a:pPr marL="228600" indent="-228600">
              <a:buNone/>
            </a:pPr>
            <a:r>
              <a:rPr lang="ru-RU" baseline="0" dirty="0" err="1" smtClean="0"/>
              <a:t>х</a:t>
            </a:r>
            <a:r>
              <a:rPr lang="ru-RU" baseline="0" dirty="0" smtClean="0"/>
              <a:t>             8            10</a:t>
            </a:r>
          </a:p>
          <a:p>
            <a:pPr marL="228600" indent="-228600">
              <a:buNone/>
            </a:pPr>
            <a:r>
              <a:rPr lang="ru-RU" baseline="0" dirty="0" smtClean="0"/>
              <a:t>АК =</a:t>
            </a:r>
            <a:r>
              <a:rPr lang="ru-RU" baseline="0" dirty="0" smtClean="0">
                <a:solidFill>
                  <a:srgbClr val="FF0000"/>
                </a:solidFill>
              </a:rPr>
              <a:t> 6, Р</a:t>
            </a:r>
          </a:p>
          <a:p>
            <a:pPr marL="228600" indent="-228600">
              <a:buAutoNum type="arabicPlain" startAt="3"/>
            </a:pPr>
            <a:endParaRPr lang="ru-RU" baseline="0" dirty="0" smtClean="0"/>
          </a:p>
          <a:p>
            <a:pPr marL="228600" indent="-228600">
              <a:buAutoNum type="arabicPlain" startAt="3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1191-90AE-4182-B316-D6F4200564A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4282-4ED8-4B58-BDBA-021F035E58D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ACE8-F703-47AF-8806-AF57805C31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129590" cy="178594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/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6000" b="1" i="1" u="sng" dirty="0" smtClean="0">
                <a:solidFill>
                  <a:schemeClr val="tx2"/>
                </a:solidFill>
              </a:rPr>
              <a:t>Метод сравнения – ключ к качеству знаний </a:t>
            </a:r>
            <a:r>
              <a:rPr lang="ru-RU" sz="6000" baseline="30000" dirty="0" smtClean="0">
                <a:solidFill>
                  <a:schemeClr val="tx2"/>
                </a:solidFill>
              </a:rPr>
              <a:t/>
            </a:r>
            <a:br>
              <a:rPr lang="ru-RU" sz="6000" baseline="30000" dirty="0" smtClean="0">
                <a:solidFill>
                  <a:schemeClr val="tx2"/>
                </a:solidFill>
              </a:rPr>
            </a:br>
            <a:endParaRPr lang="ru-RU" sz="6000" b="1" i="1" u="sng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786190"/>
            <a:ext cx="6400800" cy="2357454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Автор: учитель МБОУОСОШ №1</a:t>
            </a:r>
          </a:p>
          <a:p>
            <a:r>
              <a:rPr lang="ru-RU" sz="1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г.Сафоново Смоленской области </a:t>
            </a:r>
          </a:p>
          <a:p>
            <a:r>
              <a:rPr lang="ru-RU" sz="1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Струнникова Э.П.            </a:t>
            </a:r>
          </a:p>
          <a:p>
            <a:endParaRPr lang="ru-RU" sz="14400" b="1" i="1" baseline="30000" dirty="0" smtClean="0">
              <a:solidFill>
                <a:schemeClr val="tx2"/>
              </a:solidFill>
            </a:endParaRPr>
          </a:p>
          <a:p>
            <a:r>
              <a:rPr lang="ru-RU" sz="9800" b="1" dirty="0" smtClean="0">
                <a:solidFill>
                  <a:schemeClr val="tx2"/>
                </a:solidFill>
              </a:rPr>
              <a:t>2014/2015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chemeClr val="tx2"/>
                </a:solidFill>
              </a:rPr>
              <a:t>Виды треугольников </a:t>
            </a:r>
            <a:endParaRPr lang="ru-RU" sz="6000" b="1" i="1" u="sng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289" y="2143116"/>
            <a:ext cx="79386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tx2">
                    <a:lumMod val="50000"/>
                  </a:schemeClr>
                </a:solidFill>
              </a:rPr>
              <a:t>Смекни! </a:t>
            </a:r>
            <a:endParaRPr lang="ru-RU" sz="4000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15370" cy="48831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Задача 1. В каком треугольнике длины сторон относятся как 3:4:5.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Задача 2. Что можно сказать о треугольнике, если величины углов относятся как 1:2:3.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Задача 3. В каком треугольнике величины углов относятся как 1:1:2. </a:t>
            </a:r>
            <a:endParaRPr lang="ru-RU" sz="3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Три  прямоугольных треугольника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            Рис. 1               Рис. 2            Рис.3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857364"/>
            <a:ext cx="70504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Задача №1. Найти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S </a:t>
            </a:r>
            <a:r>
              <a:rPr lang="ru-RU" b="1" i="1" baseline="-25000" dirty="0" smtClean="0">
                <a:solidFill>
                  <a:schemeClr val="tx2">
                    <a:lumMod val="75000"/>
                  </a:schemeClr>
                </a:solidFill>
              </a:rPr>
              <a:t>АВС</a:t>
            </a:r>
            <a:r>
              <a:rPr lang="en-US" b="1" i="1" baseline="-25000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endParaRPr lang="ru-RU" b="1" i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49"/>
            <a:ext cx="6715172" cy="424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tx2">
                    <a:lumMod val="75000"/>
                  </a:schemeClr>
                </a:solidFill>
              </a:rPr>
              <a:t>Решение</a:t>
            </a:r>
            <a:r>
              <a:rPr lang="ru-RU" sz="5400" b="1" i="1" u="sng" dirty="0" smtClean="0"/>
              <a:t> </a:t>
            </a:r>
            <a:endParaRPr lang="ru-RU" sz="5400" b="1" i="1" u="sn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0798" y="1237517"/>
            <a:ext cx="6777350" cy="469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chemeClr val="tx2"/>
                </a:solidFill>
              </a:rPr>
              <a:t>Задача из ЕГЭ</a:t>
            </a:r>
            <a:endParaRPr lang="ru-RU" sz="4800" b="1" i="1" u="sng" dirty="0">
              <a:solidFill>
                <a:schemeClr val="tx2"/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557242" y="1214422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u="sng" dirty="0" smtClean="0">
                <a:solidFill>
                  <a:schemeClr val="tx2"/>
                </a:solidFill>
              </a:rPr>
              <a:t>Задача</a:t>
            </a:r>
            <a:r>
              <a:rPr lang="ru-RU" sz="2800" b="1" i="1" dirty="0" smtClean="0">
                <a:solidFill>
                  <a:schemeClr val="tx2"/>
                </a:solidFill>
              </a:rPr>
              <a:t>. № 4.С 66. На клетчатой бумаге с размером клетки 1х1 изображён угол. Найдите его тангенс.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5500702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«Подготовка ЕГЭ по математике. 21 задача.2015.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базовый уровень. Авторы: ИВ Ященко, СА Шестаков, АС Трепалин. Издательство МЦНМО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000628" y="2428868"/>
            <a:ext cx="3057970" cy="2643206"/>
            <a:chOff x="1071538" y="1785926"/>
            <a:chExt cx="5272548" cy="402732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71538" y="1928802"/>
              <a:ext cx="5272548" cy="3884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2" name="Группа 20"/>
            <p:cNvGrpSpPr/>
            <p:nvPr/>
          </p:nvGrpSpPr>
          <p:grpSpPr>
            <a:xfrm>
              <a:off x="1785918" y="1785926"/>
              <a:ext cx="4286280" cy="3429024"/>
              <a:chOff x="1785918" y="1785926"/>
              <a:chExt cx="4286280" cy="3429024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rot="16200000" flipV="1">
                <a:off x="857224" y="2714620"/>
                <a:ext cx="3429024" cy="1571636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3357554" y="5214950"/>
                <a:ext cx="2714644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Решение с помощью тригонометрических функций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214422"/>
            <a:ext cx="822960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500702"/>
            <a:ext cx="57689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5643578"/>
            <a:ext cx="171451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857752" y="4572008"/>
            <a:ext cx="32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1571612"/>
            <a:ext cx="650104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4857752" y="4143380"/>
            <a:ext cx="571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µ</a:t>
            </a:r>
            <a:endParaRPr lang="ru-RU" sz="40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500430" y="4786322"/>
            <a:ext cx="135732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143108" y="3429000"/>
            <a:ext cx="27146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Решение методом координат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286124"/>
            <a:ext cx="347236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571472" y="1643050"/>
            <a:ext cx="4067175" cy="4310065"/>
            <a:chOff x="571472" y="1428736"/>
            <a:chExt cx="4067175" cy="4310065"/>
          </a:xfrm>
        </p:grpSpPr>
        <p:grpSp>
          <p:nvGrpSpPr>
            <p:cNvPr id="17" name="Группа 40"/>
            <p:cNvGrpSpPr/>
            <p:nvPr/>
          </p:nvGrpSpPr>
          <p:grpSpPr>
            <a:xfrm>
              <a:off x="571472" y="1428736"/>
              <a:ext cx="4067175" cy="4310065"/>
              <a:chOff x="571472" y="1428736"/>
              <a:chExt cx="4067175" cy="4310065"/>
            </a:xfrm>
          </p:grpSpPr>
          <p:grpSp>
            <p:nvGrpSpPr>
              <p:cNvPr id="19" name="Группа 30"/>
              <p:cNvGrpSpPr/>
              <p:nvPr/>
            </p:nvGrpSpPr>
            <p:grpSpPr>
              <a:xfrm>
                <a:off x="571472" y="1428736"/>
                <a:ext cx="4067175" cy="4310065"/>
                <a:chOff x="642910" y="1643050"/>
                <a:chExt cx="4067175" cy="4310065"/>
              </a:xfrm>
            </p:grpSpPr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642910" y="2000240"/>
                  <a:ext cx="4067175" cy="3952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16200000" flipH="1">
                  <a:off x="928662" y="2214554"/>
                  <a:ext cx="2357454" cy="1214446"/>
                </a:xfrm>
                <a:prstGeom prst="line">
                  <a:avLst/>
                </a:prstGeom>
                <a:ln w="762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>
                  <a:endCxn id="21" idx="3"/>
                </p:cNvCxnSpPr>
                <p:nvPr/>
              </p:nvCxnSpPr>
              <p:spPr>
                <a:xfrm flipV="1">
                  <a:off x="2643174" y="3976678"/>
                  <a:ext cx="2066911" cy="2382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2214546" y="2071678"/>
                <a:ext cx="20002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dirty="0" smtClean="0">
                    <a:solidFill>
                      <a:schemeClr val="tx2"/>
                    </a:solidFill>
                  </a:rPr>
                  <a:t>А(-2;4)</a:t>
                </a:r>
                <a:endParaRPr lang="ru-RU" sz="48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785918" y="1500174"/>
              <a:ext cx="2857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dirty="0" smtClean="0"/>
                <a:t>.</a:t>
              </a:r>
              <a:endParaRPr lang="ru-RU" sz="9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Эссе о треугольниках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785926"/>
            <a:ext cx="6000791" cy="421484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3500430" y="2928934"/>
            <a:ext cx="100013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2000232" y="2357430"/>
            <a:ext cx="2000264" cy="1000132"/>
            <a:chOff x="2000232" y="2357430"/>
            <a:chExt cx="2000264" cy="1000132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000232" y="2357430"/>
              <a:ext cx="2000264" cy="1000132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000232" y="2357430"/>
              <a:ext cx="2000264" cy="7143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2000232" y="3357560"/>
            <a:ext cx="4071968" cy="1928828"/>
            <a:chOff x="2000232" y="3357560"/>
            <a:chExt cx="4071968" cy="1928828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1035822" y="4321972"/>
              <a:ext cx="1928828" cy="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000243" y="3357561"/>
              <a:ext cx="4071955" cy="192882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 flipV="1">
              <a:off x="2000232" y="5286386"/>
              <a:ext cx="4071968" cy="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Условие задачи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43050"/>
            <a:ext cx="5029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4286256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Дано: АВ </a:t>
            </a:r>
            <a:r>
              <a:rPr lang="en-US" sz="4000" b="1" i="1" dirty="0" smtClean="0">
                <a:solidFill>
                  <a:schemeClr val="tx2"/>
                </a:solidFill>
              </a:rPr>
              <a:t>II </a:t>
            </a:r>
            <a:r>
              <a:rPr lang="ru-RU" sz="4000" b="1" i="1" dirty="0" smtClean="0">
                <a:solidFill>
                  <a:schemeClr val="tx2"/>
                </a:solidFill>
              </a:rPr>
              <a:t>ДС</a:t>
            </a:r>
            <a:r>
              <a:rPr lang="en-US" sz="4000" b="1" i="1" dirty="0" smtClean="0">
                <a:solidFill>
                  <a:schemeClr val="tx2"/>
                </a:solidFill>
              </a:rPr>
              <a:t>. </a:t>
            </a:r>
            <a:r>
              <a:rPr lang="ru-RU" sz="4000" b="1" i="1" dirty="0" smtClean="0">
                <a:solidFill>
                  <a:schemeClr val="tx2"/>
                </a:solidFill>
              </a:rPr>
              <a:t>Доказать:  ∆АОВ ~ ∆СО</a:t>
            </a:r>
            <a:r>
              <a:rPr lang="en-US" sz="4000" b="1" i="1" dirty="0" smtClean="0">
                <a:solidFill>
                  <a:schemeClr val="tx2"/>
                </a:solidFill>
              </a:rPr>
              <a:t>D</a:t>
            </a:r>
            <a:endParaRPr lang="ru-RU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География и математика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14612" y="1928802"/>
            <a:ext cx="3929090" cy="3714776"/>
            <a:chOff x="1500166" y="1571612"/>
            <a:chExt cx="4725584" cy="47149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0166" y="1571612"/>
              <a:ext cx="4725584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Группа 41"/>
            <p:cNvGrpSpPr/>
            <p:nvPr/>
          </p:nvGrpSpPr>
          <p:grpSpPr>
            <a:xfrm>
              <a:off x="2786050" y="3357562"/>
              <a:ext cx="1071570" cy="1928826"/>
              <a:chOff x="2786050" y="3357562"/>
              <a:chExt cx="1071570" cy="1928826"/>
            </a:xfrm>
          </p:grpSpPr>
          <p:grpSp>
            <p:nvGrpSpPr>
              <p:cNvPr id="7" name="Группа 39"/>
              <p:cNvGrpSpPr/>
              <p:nvPr/>
            </p:nvGrpSpPr>
            <p:grpSpPr>
              <a:xfrm>
                <a:off x="2786050" y="3357562"/>
                <a:ext cx="1071570" cy="1928826"/>
                <a:chOff x="2786050" y="3357562"/>
                <a:chExt cx="1071570" cy="1928826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5400000">
                  <a:off x="2714612" y="4143380"/>
                  <a:ext cx="1928826" cy="35719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Группа 23"/>
                <p:cNvGrpSpPr/>
                <p:nvPr/>
              </p:nvGrpSpPr>
              <p:grpSpPr>
                <a:xfrm>
                  <a:off x="2786050" y="3357562"/>
                  <a:ext cx="1071570" cy="1857388"/>
                  <a:chOff x="2786050" y="3357562"/>
                  <a:chExt cx="1071570" cy="1857388"/>
                </a:xfrm>
              </p:grpSpPr>
              <p:cxnSp>
                <p:nvCxnSpPr>
                  <p:cNvPr id="11" name="Прямая соединительная линия 10"/>
                  <p:cNvCxnSpPr/>
                  <p:nvPr/>
                </p:nvCxnSpPr>
                <p:spPr>
                  <a:xfrm flipV="1">
                    <a:off x="2786050" y="3357562"/>
                    <a:ext cx="1071570" cy="500066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Прямая соединительная линия 11"/>
                  <p:cNvCxnSpPr/>
                  <p:nvPr/>
                </p:nvCxnSpPr>
                <p:spPr>
                  <a:xfrm rot="16200000" flipH="1">
                    <a:off x="2464579" y="4179099"/>
                    <a:ext cx="1357322" cy="714380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" name="Прямоугольник 7"/>
              <p:cNvSpPr/>
              <p:nvPr/>
            </p:nvSpPr>
            <p:spPr>
              <a:xfrm rot="19901829">
                <a:off x="2865668" y="3711193"/>
                <a:ext cx="396200" cy="4357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2607455" y="1571612"/>
            <a:ext cx="3929090" cy="3714776"/>
            <a:chOff x="1500166" y="1571612"/>
            <a:chExt cx="4725584" cy="471490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0166" y="1571612"/>
              <a:ext cx="4725584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" name="Группа 14"/>
            <p:cNvGrpSpPr/>
            <p:nvPr/>
          </p:nvGrpSpPr>
          <p:grpSpPr>
            <a:xfrm>
              <a:off x="2786050" y="3357562"/>
              <a:ext cx="1071570" cy="1928826"/>
              <a:chOff x="2786050" y="3357562"/>
              <a:chExt cx="1071570" cy="192882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2786050" y="3357562"/>
                <a:ext cx="1071570" cy="1928826"/>
                <a:chOff x="2786050" y="3357562"/>
                <a:chExt cx="1071570" cy="1928826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2714612" y="4143380"/>
                  <a:ext cx="1928826" cy="35719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Группа 18"/>
                <p:cNvGrpSpPr/>
                <p:nvPr/>
              </p:nvGrpSpPr>
              <p:grpSpPr>
                <a:xfrm>
                  <a:off x="2786050" y="3357562"/>
                  <a:ext cx="1071570" cy="1857388"/>
                  <a:chOff x="2786050" y="3357562"/>
                  <a:chExt cx="1071570" cy="1857388"/>
                </a:xfrm>
              </p:grpSpPr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 flipV="1">
                    <a:off x="2786050" y="3357562"/>
                    <a:ext cx="1071570" cy="500066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Прямая соединительная линия 20"/>
                  <p:cNvCxnSpPr/>
                  <p:nvPr/>
                </p:nvCxnSpPr>
                <p:spPr>
                  <a:xfrm rot="16200000" flipH="1">
                    <a:off x="2464579" y="4179099"/>
                    <a:ext cx="1357322" cy="714380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" name="Прямоугольник 16"/>
              <p:cNvSpPr/>
              <p:nvPr/>
            </p:nvSpPr>
            <p:spPr>
              <a:xfrm rot="19901829">
                <a:off x="2865668" y="3711193"/>
                <a:ext cx="396200" cy="4357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По 1 признаку подобия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928802"/>
            <a:ext cx="60794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Решение  задачи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122910"/>
            <a:ext cx="5000660" cy="371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5000636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Подобны ли треугольники ? Почему?</a:t>
            </a:r>
            <a:endParaRPr lang="ru-RU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tx2"/>
                </a:solidFill>
              </a:rPr>
              <a:t>Решение задачи</a:t>
            </a:r>
            <a:endParaRPr lang="ru-RU" sz="5400" b="1" i="1" u="sng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43050"/>
            <a:ext cx="3169450" cy="23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4071942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</a:rPr>
              <a:t>Треугольники подобны по третьему признаку: К:К:Г = = 6:8:10 = 15:20:25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4292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Работа выполнена учителем математики МБОУОСОШ №1   Струнниковой Э.П.</a:t>
            </a:r>
          </a:p>
          <a:p>
            <a:pPr algn="ctr">
              <a:buNone/>
            </a:pPr>
            <a:endParaRPr lang="ru-RU" sz="39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Благодарю за внимание!</a:t>
            </a:r>
          </a:p>
          <a:p>
            <a:pPr algn="ctr">
              <a:buNone/>
            </a:pPr>
            <a:endParaRPr lang="ru-RU" sz="39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Смоленск – Москва - Орёл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714488"/>
            <a:ext cx="6357982" cy="459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Фракталы в природе 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785926"/>
            <a:ext cx="6500813" cy="43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Архитектура</a:t>
            </a:r>
            <a:r>
              <a:rPr lang="ru-RU" b="1" i="1" u="sng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357298"/>
            <a:ext cx="5072098" cy="4786346"/>
          </a:xfrm>
          <a:prstGeom prst="rect">
            <a:avLst/>
          </a:prstGeom>
          <a:noFill/>
          <a:ln w="28575">
            <a:solidFill>
              <a:srgbClr val="1F497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Антонио Гауди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37832" y="1323483"/>
            <a:ext cx="3334365" cy="467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chemeClr val="tx2"/>
                </a:solidFill>
              </a:rPr>
              <a:t>Виды углов</a:t>
            </a:r>
            <a:endParaRPr lang="ru-RU" sz="6000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959" y="1712754"/>
            <a:ext cx="7434503" cy="364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-214346" y="3500438"/>
            <a:ext cx="257176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964645" y="3464719"/>
            <a:ext cx="2643206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893471" y="3464719"/>
            <a:ext cx="2643206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tx2"/>
                </a:solidFill>
              </a:rPr>
              <a:t>Знаки неравенств и символ угла</a:t>
            </a:r>
            <a:endParaRPr lang="ru-RU" sz="4000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grpSp>
        <p:nvGrpSpPr>
          <p:cNvPr id="60" name="Группа 59"/>
          <p:cNvGrpSpPr/>
          <p:nvPr/>
        </p:nvGrpSpPr>
        <p:grpSpPr>
          <a:xfrm>
            <a:off x="1857356" y="1857364"/>
            <a:ext cx="5805521" cy="4262694"/>
            <a:chOff x="1785918" y="1357298"/>
            <a:chExt cx="5805521" cy="42626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85918" y="1357298"/>
              <a:ext cx="5805521" cy="4262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9" name="Группа 58"/>
            <p:cNvGrpSpPr/>
            <p:nvPr/>
          </p:nvGrpSpPr>
          <p:grpSpPr>
            <a:xfrm>
              <a:off x="2357422" y="2000240"/>
              <a:ext cx="4929222" cy="2928958"/>
              <a:chOff x="2357422" y="2000240"/>
              <a:chExt cx="4929222" cy="2928958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6215074" y="2000240"/>
                <a:ext cx="1071570" cy="2928958"/>
                <a:chOff x="6215074" y="2000240"/>
                <a:chExt cx="1071570" cy="2928958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6215074" y="3929066"/>
                  <a:ext cx="1000132" cy="500066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flipV="1">
                  <a:off x="6215074" y="4429132"/>
                  <a:ext cx="928694" cy="500066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" name="Группа 52"/>
                <p:cNvGrpSpPr/>
                <p:nvPr/>
              </p:nvGrpSpPr>
              <p:grpSpPr>
                <a:xfrm>
                  <a:off x="6286512" y="2000240"/>
                  <a:ext cx="1000132" cy="928694"/>
                  <a:chOff x="6286512" y="2000240"/>
                  <a:chExt cx="1000132" cy="928694"/>
                </a:xfrm>
              </p:grpSpPr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 rot="10800000" flipV="1">
                    <a:off x="6286512" y="2000240"/>
                    <a:ext cx="1000132" cy="500066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>
                    <a:off x="6286512" y="2500306"/>
                    <a:ext cx="928694" cy="428628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7" name="TextBox 56"/>
              <p:cNvSpPr txBox="1"/>
              <p:nvPr/>
            </p:nvSpPr>
            <p:spPr>
              <a:xfrm>
                <a:off x="2357422" y="2000240"/>
                <a:ext cx="38576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i="1" dirty="0" smtClean="0">
                    <a:solidFill>
                      <a:schemeClr val="tx2"/>
                    </a:solidFill>
                  </a:rPr>
                  <a:t>Знак меньше</a:t>
                </a:r>
                <a:endParaRPr lang="ru-RU" sz="4800" b="1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428860" y="4000504"/>
                <a:ext cx="3786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i="1" dirty="0" smtClean="0">
                    <a:solidFill>
                      <a:schemeClr val="tx2"/>
                    </a:solidFill>
                  </a:rPr>
                  <a:t>Знак больше</a:t>
                </a:r>
                <a:endParaRPr lang="ru-RU" sz="4800" b="1" i="1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2428860" y="3429000"/>
            <a:ext cx="1000132" cy="1000132"/>
            <a:chOff x="2428860" y="3429000"/>
            <a:chExt cx="1000132" cy="100013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2428860" y="3429000"/>
              <a:ext cx="1000132" cy="100013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428860" y="4429132"/>
              <a:ext cx="100013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071802" y="3500438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Символ угла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Название треугольника даётся по величине большего угла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700" b="1" i="1" dirty="0" smtClean="0">
                <a:solidFill>
                  <a:schemeClr val="tx2"/>
                </a:solidFill>
              </a:rPr>
              <a:t>Если </a:t>
            </a:r>
            <a:r>
              <a:rPr lang="ru-RU" sz="3700" b="1" i="1" dirty="0" smtClean="0">
                <a:solidFill>
                  <a:srgbClr val="C00000"/>
                </a:solidFill>
              </a:rPr>
              <a:t>больший</a:t>
            </a:r>
            <a:r>
              <a:rPr lang="ru-RU" sz="3700" b="1" i="1" dirty="0" smtClean="0">
                <a:solidFill>
                  <a:schemeClr val="tx2"/>
                </a:solidFill>
              </a:rPr>
              <a:t> угол треугольника </a:t>
            </a:r>
            <a:r>
              <a:rPr lang="ru-RU" sz="3700" b="1" i="1" dirty="0" smtClean="0">
                <a:solidFill>
                  <a:srgbClr val="C00000"/>
                </a:solidFill>
              </a:rPr>
              <a:t>равен</a:t>
            </a:r>
            <a:r>
              <a:rPr lang="ru-RU" sz="3700" b="1" i="1" dirty="0" smtClean="0">
                <a:solidFill>
                  <a:schemeClr val="tx2"/>
                </a:solidFill>
              </a:rPr>
              <a:t>  </a:t>
            </a:r>
            <a:r>
              <a:rPr lang="ru-RU" sz="3700" b="1" i="1" dirty="0" smtClean="0">
                <a:solidFill>
                  <a:srgbClr val="C00000"/>
                </a:solidFill>
              </a:rPr>
              <a:t>90°, </a:t>
            </a:r>
            <a:r>
              <a:rPr lang="ru-RU" sz="3700" b="1" i="1" dirty="0" smtClean="0">
                <a:solidFill>
                  <a:schemeClr val="tx2"/>
                </a:solidFill>
              </a:rPr>
              <a:t>то  такой треугольник  называется </a:t>
            </a:r>
            <a:r>
              <a:rPr lang="ru-RU" sz="3700" b="1" dirty="0" smtClean="0">
                <a:solidFill>
                  <a:srgbClr val="C00000"/>
                </a:solidFill>
              </a:rPr>
              <a:t>прямоугольным.</a:t>
            </a:r>
          </a:p>
          <a:p>
            <a:pPr>
              <a:buNone/>
            </a:pPr>
            <a:r>
              <a:rPr lang="ru-RU" sz="3700" b="1" i="1" dirty="0" smtClean="0">
                <a:solidFill>
                  <a:schemeClr val="tx2"/>
                </a:solidFill>
              </a:rPr>
              <a:t>Если </a:t>
            </a:r>
            <a:r>
              <a:rPr lang="ru-RU" sz="3700" b="1" i="1" dirty="0" smtClean="0">
                <a:solidFill>
                  <a:srgbClr val="C00000"/>
                </a:solidFill>
              </a:rPr>
              <a:t>больший</a:t>
            </a:r>
            <a:r>
              <a:rPr lang="ru-RU" sz="3700" b="1" i="1" dirty="0" smtClean="0">
                <a:solidFill>
                  <a:schemeClr val="tx2"/>
                </a:solidFill>
              </a:rPr>
              <a:t> угол треугольника  равен 120° и </a:t>
            </a:r>
            <a:r>
              <a:rPr lang="en-US" sz="3700" b="1" i="1" dirty="0" smtClean="0">
                <a:solidFill>
                  <a:schemeClr val="tx2"/>
                </a:solidFill>
              </a:rPr>
              <a:t>  </a:t>
            </a:r>
            <a:r>
              <a:rPr lang="ru-RU" sz="3700" b="1" i="1" dirty="0" smtClean="0">
                <a:solidFill>
                  <a:srgbClr val="C00000"/>
                </a:solidFill>
              </a:rPr>
              <a:t>120°</a:t>
            </a:r>
            <a:r>
              <a:rPr lang="en-US" sz="3700" b="1" i="1" dirty="0" smtClean="0">
                <a:solidFill>
                  <a:srgbClr val="C00000"/>
                </a:solidFill>
              </a:rPr>
              <a:t>&gt; 90°, </a:t>
            </a:r>
            <a:r>
              <a:rPr lang="ru-RU" sz="3700" b="1" i="1" dirty="0" smtClean="0">
                <a:solidFill>
                  <a:schemeClr val="tx2"/>
                </a:solidFill>
              </a:rPr>
              <a:t>то такой треугольник  называется </a:t>
            </a:r>
            <a:r>
              <a:rPr lang="ru-RU" sz="3700" b="1" dirty="0" smtClean="0">
                <a:solidFill>
                  <a:srgbClr val="C00000"/>
                </a:solidFill>
              </a:rPr>
              <a:t>тупоугольным.</a:t>
            </a:r>
          </a:p>
          <a:p>
            <a:pPr>
              <a:buNone/>
            </a:pPr>
            <a:r>
              <a:rPr lang="ru-RU" sz="3700" b="1" i="1" dirty="0" smtClean="0">
                <a:solidFill>
                  <a:schemeClr val="tx2"/>
                </a:solidFill>
              </a:rPr>
              <a:t>Если </a:t>
            </a:r>
            <a:r>
              <a:rPr lang="ru-RU" sz="3700" b="1" i="1" dirty="0" smtClean="0">
                <a:solidFill>
                  <a:srgbClr val="C00000"/>
                </a:solidFill>
              </a:rPr>
              <a:t>больший</a:t>
            </a:r>
            <a:r>
              <a:rPr lang="ru-RU" sz="3700" b="1" i="1" dirty="0" smtClean="0">
                <a:solidFill>
                  <a:schemeClr val="tx2"/>
                </a:solidFill>
              </a:rPr>
              <a:t> угол треугольника 20° и </a:t>
            </a:r>
            <a:r>
              <a:rPr lang="en-US" sz="3700" b="1" i="1" dirty="0" smtClean="0">
                <a:solidFill>
                  <a:schemeClr val="tx2"/>
                </a:solidFill>
              </a:rPr>
              <a:t>       </a:t>
            </a:r>
            <a:r>
              <a:rPr lang="ru-RU" sz="3700" b="1" i="1" dirty="0" smtClean="0">
                <a:solidFill>
                  <a:srgbClr val="C00000"/>
                </a:solidFill>
              </a:rPr>
              <a:t>20°</a:t>
            </a:r>
            <a:r>
              <a:rPr lang="en-US" sz="3700" b="1" i="1" dirty="0" smtClean="0">
                <a:solidFill>
                  <a:srgbClr val="C00000"/>
                </a:solidFill>
              </a:rPr>
              <a:t>&lt; 90°, </a:t>
            </a:r>
            <a:r>
              <a:rPr lang="ru-RU" sz="3700" b="1" i="1" dirty="0" smtClean="0">
                <a:solidFill>
                  <a:schemeClr val="tx2"/>
                </a:solidFill>
              </a:rPr>
              <a:t>то такой треугольник  называется </a:t>
            </a:r>
            <a:r>
              <a:rPr lang="en-US" sz="3700" b="1" i="1" dirty="0" smtClean="0">
                <a:solidFill>
                  <a:schemeClr val="tx2"/>
                </a:solidFill>
              </a:rPr>
              <a:t> </a:t>
            </a:r>
            <a:r>
              <a:rPr lang="ru-RU" sz="3700" b="1" dirty="0" smtClean="0">
                <a:solidFill>
                  <a:srgbClr val="C00000"/>
                </a:solidFill>
              </a:rPr>
              <a:t>остроугольным.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331</Words>
  <Application>Microsoft Office PowerPoint</Application>
  <PresentationFormat>Экран (4:3)</PresentationFormat>
  <Paragraphs>76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Метод сравнения – ключ к качеству знаний  </vt:lpstr>
      <vt:lpstr>География и математика</vt:lpstr>
      <vt:lpstr>Смоленск – Москва - Орёл</vt:lpstr>
      <vt:lpstr>Фракталы в природе </vt:lpstr>
      <vt:lpstr>Архитектура </vt:lpstr>
      <vt:lpstr>Антонио Гауди</vt:lpstr>
      <vt:lpstr>Виды углов</vt:lpstr>
      <vt:lpstr>Знаки неравенств и символ угла</vt:lpstr>
      <vt:lpstr>Название треугольника даётся по величине большего угла</vt:lpstr>
      <vt:lpstr>Виды треугольников </vt:lpstr>
      <vt:lpstr>Смекни! </vt:lpstr>
      <vt:lpstr>Три  прямоугольных треугольника</vt:lpstr>
      <vt:lpstr>Задача №1. Найти S АВСD</vt:lpstr>
      <vt:lpstr>Решение </vt:lpstr>
      <vt:lpstr>Задача из ЕГЭ</vt:lpstr>
      <vt:lpstr>Решение с помощью тригонометрических функций</vt:lpstr>
      <vt:lpstr>Решение методом координат</vt:lpstr>
      <vt:lpstr>Эссе о треугольниках</vt:lpstr>
      <vt:lpstr>Условие задачи</vt:lpstr>
      <vt:lpstr>По 1 признаку подобия</vt:lpstr>
      <vt:lpstr>Решение  задачи</vt:lpstr>
      <vt:lpstr>Решение задачи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Эмилия</dc:creator>
  <cp:lastModifiedBy>re</cp:lastModifiedBy>
  <cp:revision>139</cp:revision>
  <dcterms:created xsi:type="dcterms:W3CDTF">2015-01-29T15:38:05Z</dcterms:created>
  <dcterms:modified xsi:type="dcterms:W3CDTF">2015-04-09T20:40:31Z</dcterms:modified>
</cp:coreProperties>
</file>