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</p:sldMasterIdLst>
  <p:notesMasterIdLst>
    <p:notesMasterId r:id="rId22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10080625" cy="7559675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charset="0"/>
        <a:ea typeface="msmincho" charset="0"/>
        <a:cs typeface="msmincho" charset="0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charset="0"/>
        <a:ea typeface="msmincho" charset="0"/>
        <a:cs typeface="msmincho" charset="0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charset="0"/>
        <a:ea typeface="msmincho" charset="0"/>
        <a:cs typeface="msmincho" charset="0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charset="0"/>
        <a:ea typeface="msmincho" charset="0"/>
        <a:cs typeface="msmincho" charset="0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Arial" charset="0"/>
        <a:ea typeface="msmincho" charset="0"/>
        <a:cs typeface="msmincho" charset="0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Arial" charset="0"/>
        <a:ea typeface="msmincho" charset="0"/>
        <a:cs typeface="msmincho" charset="0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Arial" charset="0"/>
        <a:ea typeface="msmincho" charset="0"/>
        <a:cs typeface="msmincho" charset="0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Arial" charset="0"/>
        <a:ea typeface="msmincho" charset="0"/>
        <a:cs typeface="msmincho" charset="0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Arial" charset="0"/>
        <a:ea typeface="msmincho" charset="0"/>
        <a:cs typeface="msmincho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chemeClr val="tx1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1194" y="-114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1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36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/>
          </a:p>
        </p:txBody>
      </p:sp>
      <p:sp>
        <p:nvSpPr>
          <p:cNvPr id="3075" name="AutoShape 2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/>
          </a:p>
        </p:txBody>
      </p:sp>
      <p:sp>
        <p:nvSpPr>
          <p:cNvPr id="3076" name="AutoShape 3"/>
          <p:cNvSpPr>
            <a:spLocks noChangeArrowheads="1"/>
          </p:cNvSpPr>
          <p:nvPr/>
        </p:nvSpPr>
        <p:spPr bwMode="auto">
          <a:xfrm>
            <a:off x="0" y="0"/>
            <a:ext cx="7559675" cy="10691813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itchFamily="16" charset="0"/>
              <a:buNone/>
            </a:pPr>
            <a:endParaRPr lang="ru-RU"/>
          </a:p>
        </p:txBody>
      </p:sp>
      <p:sp>
        <p:nvSpPr>
          <p:cNvPr id="3077" name="Rectangle 4"/>
          <p:cNvSpPr>
            <a:spLocks noGrp="1" noChangeArrowheads="1"/>
          </p:cNvSpPr>
          <p:nvPr>
            <p:ph type="sldImg"/>
          </p:nvPr>
        </p:nvSpPr>
        <p:spPr bwMode="auto">
          <a:xfrm>
            <a:off x="1544638" y="1069975"/>
            <a:ext cx="4464050" cy="36576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sp>
      <p:sp>
        <p:nvSpPr>
          <p:cNvPr id="2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1152525" y="5089525"/>
            <a:ext cx="5253038" cy="4060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altLang="ru-RU" noProof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38263" y="1069975"/>
            <a:ext cx="4883150" cy="36639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5123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1152525" y="5089525"/>
            <a:ext cx="5259388" cy="4067175"/>
          </a:xfrm>
          <a:noFill/>
        </p:spPr>
        <p:txBody>
          <a:bodyPr wrap="none" anchor="ctr"/>
          <a:lstStyle/>
          <a:p>
            <a:endParaRPr lang="ru-RU" altLang="ru-RU" smtClean="0"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38263" y="1069975"/>
            <a:ext cx="4883150" cy="36639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3555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1152525" y="5089525"/>
            <a:ext cx="5259388" cy="4067175"/>
          </a:xfrm>
          <a:noFill/>
        </p:spPr>
        <p:txBody>
          <a:bodyPr wrap="none" anchor="ctr"/>
          <a:lstStyle/>
          <a:p>
            <a:endParaRPr lang="ru-RU" altLang="ru-RU" smtClean="0"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38263" y="1069975"/>
            <a:ext cx="4883150" cy="36639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5603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1152525" y="5089525"/>
            <a:ext cx="5259388" cy="4067175"/>
          </a:xfrm>
          <a:noFill/>
        </p:spPr>
        <p:txBody>
          <a:bodyPr wrap="none" anchor="ctr"/>
          <a:lstStyle/>
          <a:p>
            <a:endParaRPr lang="ru-RU" altLang="ru-RU" smtClean="0"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38263" y="1069975"/>
            <a:ext cx="4883150" cy="36639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7651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1152525" y="5089525"/>
            <a:ext cx="5259388" cy="4067175"/>
          </a:xfrm>
          <a:noFill/>
        </p:spPr>
        <p:txBody>
          <a:bodyPr wrap="none" anchor="ctr"/>
          <a:lstStyle/>
          <a:p>
            <a:endParaRPr lang="ru-RU" altLang="ru-RU" smtClean="0"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38263" y="1069975"/>
            <a:ext cx="4883150" cy="36639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9699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1152525" y="5089525"/>
            <a:ext cx="5259388" cy="4067175"/>
          </a:xfrm>
          <a:noFill/>
        </p:spPr>
        <p:txBody>
          <a:bodyPr wrap="none" anchor="ctr"/>
          <a:lstStyle/>
          <a:p>
            <a:endParaRPr lang="ru-RU" altLang="ru-RU" smtClean="0"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38263" y="1069975"/>
            <a:ext cx="4883150" cy="36639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1747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1152525" y="5089525"/>
            <a:ext cx="5259388" cy="4067175"/>
          </a:xfrm>
          <a:noFill/>
        </p:spPr>
        <p:txBody>
          <a:bodyPr wrap="none" anchor="ctr"/>
          <a:lstStyle/>
          <a:p>
            <a:endParaRPr lang="ru-RU" altLang="ru-RU" smtClean="0"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38263" y="1069975"/>
            <a:ext cx="4879975" cy="36607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3795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1152525" y="5089525"/>
            <a:ext cx="5256213" cy="4064000"/>
          </a:xfrm>
          <a:noFill/>
        </p:spPr>
        <p:txBody>
          <a:bodyPr wrap="none" anchor="ctr"/>
          <a:lstStyle/>
          <a:p>
            <a:endParaRPr lang="ru-RU" altLang="ru-RU" smtClean="0"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38263" y="1069975"/>
            <a:ext cx="4879975" cy="366077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3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1152525" y="5089525"/>
            <a:ext cx="5256213" cy="4064000"/>
          </a:xfrm>
          <a:noFill/>
        </p:spPr>
        <p:txBody>
          <a:bodyPr wrap="none" anchor="ctr"/>
          <a:lstStyle/>
          <a:p>
            <a:endParaRPr lang="ru-RU" altLang="ru-RU" smtClean="0"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38263" y="1069975"/>
            <a:ext cx="4883150" cy="36639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7891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1152525" y="5089525"/>
            <a:ext cx="5259388" cy="4067175"/>
          </a:xfrm>
          <a:noFill/>
        </p:spPr>
        <p:txBody>
          <a:bodyPr wrap="none" anchor="ctr"/>
          <a:lstStyle/>
          <a:p>
            <a:endParaRPr lang="ru-RU" altLang="ru-RU" smtClean="0"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38263" y="1069975"/>
            <a:ext cx="4883150" cy="36639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9939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1152525" y="5089525"/>
            <a:ext cx="5259388" cy="4067175"/>
          </a:xfrm>
          <a:noFill/>
        </p:spPr>
        <p:txBody>
          <a:bodyPr wrap="none" anchor="ctr"/>
          <a:lstStyle/>
          <a:p>
            <a:endParaRPr lang="ru-RU" altLang="ru-RU" smtClean="0"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38263" y="1069975"/>
            <a:ext cx="4883150" cy="36639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41987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1152525" y="5089525"/>
            <a:ext cx="5259388" cy="4067175"/>
          </a:xfrm>
          <a:noFill/>
        </p:spPr>
        <p:txBody>
          <a:bodyPr wrap="none" anchor="ctr"/>
          <a:lstStyle/>
          <a:p>
            <a:endParaRPr lang="ru-RU" altLang="ru-RU" smtClean="0"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38263" y="1069975"/>
            <a:ext cx="4883150" cy="36639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7171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1152525" y="5089525"/>
            <a:ext cx="5259388" cy="4067175"/>
          </a:xfrm>
          <a:noFill/>
        </p:spPr>
        <p:txBody>
          <a:bodyPr wrap="none" anchor="ctr"/>
          <a:lstStyle/>
          <a:p>
            <a:endParaRPr lang="ru-RU" altLang="ru-RU" smtClean="0"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38263" y="1069975"/>
            <a:ext cx="4883150" cy="36639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9219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1152525" y="5089525"/>
            <a:ext cx="5259388" cy="4067175"/>
          </a:xfrm>
          <a:noFill/>
        </p:spPr>
        <p:txBody>
          <a:bodyPr wrap="none" anchor="ctr"/>
          <a:lstStyle/>
          <a:p>
            <a:endParaRPr lang="ru-RU" altLang="ru-RU" smtClean="0"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38263" y="1069975"/>
            <a:ext cx="4883150" cy="36639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1267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1152525" y="5089525"/>
            <a:ext cx="5259388" cy="4067175"/>
          </a:xfrm>
          <a:noFill/>
        </p:spPr>
        <p:txBody>
          <a:bodyPr wrap="none" anchor="ctr"/>
          <a:lstStyle/>
          <a:p>
            <a:endParaRPr lang="ru-RU" altLang="ru-RU" smtClean="0"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38263" y="1069975"/>
            <a:ext cx="4883150" cy="36639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3315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1152525" y="5089525"/>
            <a:ext cx="5259388" cy="4067175"/>
          </a:xfrm>
          <a:noFill/>
        </p:spPr>
        <p:txBody>
          <a:bodyPr wrap="none" anchor="ctr"/>
          <a:lstStyle/>
          <a:p>
            <a:endParaRPr lang="ru-RU" altLang="ru-RU" smtClean="0"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38263" y="1069975"/>
            <a:ext cx="4883150" cy="36639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5363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1152525" y="5089525"/>
            <a:ext cx="5259388" cy="4067175"/>
          </a:xfrm>
          <a:noFill/>
        </p:spPr>
        <p:txBody>
          <a:bodyPr wrap="none" anchor="ctr"/>
          <a:lstStyle/>
          <a:p>
            <a:endParaRPr lang="ru-RU" altLang="ru-RU" smtClean="0"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38263" y="1069975"/>
            <a:ext cx="4883150" cy="36639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7411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1152525" y="5089525"/>
            <a:ext cx="5259388" cy="4067175"/>
          </a:xfrm>
          <a:noFill/>
        </p:spPr>
        <p:txBody>
          <a:bodyPr wrap="none" anchor="ctr"/>
          <a:lstStyle/>
          <a:p>
            <a:endParaRPr lang="ru-RU" altLang="ru-RU" smtClean="0"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38263" y="1069975"/>
            <a:ext cx="4883150" cy="36639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459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1152525" y="5089525"/>
            <a:ext cx="5259388" cy="4067175"/>
          </a:xfrm>
          <a:noFill/>
        </p:spPr>
        <p:txBody>
          <a:bodyPr wrap="none" anchor="ctr"/>
          <a:lstStyle/>
          <a:p>
            <a:endParaRPr lang="ru-RU" altLang="ru-RU" smtClean="0"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1"/>
          <p:cNvSpPr txBox="1">
            <a:spLocks noChangeArrowheads="1" noTextEdit="1"/>
          </p:cNvSpPr>
          <p:nvPr>
            <p:ph type="sldImg"/>
          </p:nvPr>
        </p:nvSpPr>
        <p:spPr>
          <a:xfrm>
            <a:off x="1338263" y="1069975"/>
            <a:ext cx="4883150" cy="366395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21507" name="Rectangle 2"/>
          <p:cNvSpPr txBox="1">
            <a:spLocks noChangeArrowheads="1"/>
          </p:cNvSpPr>
          <p:nvPr>
            <p:ph type="body" idx="1"/>
          </p:nvPr>
        </p:nvSpPr>
        <p:spPr>
          <a:xfrm>
            <a:off x="1152525" y="5089525"/>
            <a:ext cx="5259388" cy="4067175"/>
          </a:xfrm>
          <a:noFill/>
        </p:spPr>
        <p:txBody>
          <a:bodyPr wrap="none" anchor="ctr"/>
          <a:lstStyle/>
          <a:p>
            <a:endParaRPr lang="ru-RU" altLang="ru-RU" smtClean="0">
              <a:latin typeface="Times New Roman" pitchFamily="16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56475" y="117475"/>
            <a:ext cx="2203450" cy="6862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41363" y="117475"/>
            <a:ext cx="6462712" cy="6862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60475" y="1236663"/>
            <a:ext cx="7559675" cy="26320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60475" y="3970338"/>
            <a:ext cx="7559675" cy="18256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41363" y="2101850"/>
            <a:ext cx="4224337" cy="47561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118100" y="2101850"/>
            <a:ext cx="4224338" cy="47561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92963" y="577850"/>
            <a:ext cx="2149475" cy="628015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41363" y="577850"/>
            <a:ext cx="6299200" cy="62801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1363" y="577850"/>
            <a:ext cx="8601075" cy="13589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Заголовок и объект над тек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1363" y="577850"/>
            <a:ext cx="8601075" cy="13589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741363" y="2101850"/>
            <a:ext cx="8601075" cy="23018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741363" y="4556125"/>
            <a:ext cx="8601075" cy="23018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7388" y="1884363"/>
            <a:ext cx="8694737" cy="31448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7388" y="5059363"/>
            <a:ext cx="8694737" cy="16525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089025" y="2224088"/>
            <a:ext cx="4159250" cy="47561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400675" y="2224088"/>
            <a:ext cx="4159250" cy="475615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738" y="403225"/>
            <a:ext cx="8694737" cy="14605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93738" y="1852613"/>
            <a:ext cx="426561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93738" y="2760663"/>
            <a:ext cx="4265612" cy="40624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103813" y="1852613"/>
            <a:ext cx="4284662" cy="9080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103813" y="2760663"/>
            <a:ext cx="4284662" cy="40624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3738" y="503238"/>
            <a:ext cx="3251200" cy="17653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86250" y="1089025"/>
            <a:ext cx="5102225" cy="5372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93738" y="2268538"/>
            <a:ext cx="3251200" cy="420052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333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741363" y="117475"/>
            <a:ext cx="8601075" cy="12557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текста заголовка щелкните мышью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89025" y="2224088"/>
            <a:ext cx="8470900" cy="4756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2808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щелкните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Четвёртый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  <a:p>
            <a:pPr lvl="4"/>
            <a:r>
              <a:rPr lang="en-GB" altLang="ru-RU" smtClean="0"/>
              <a:t>Восьмой уровень структуры</a:t>
            </a:r>
          </a:p>
          <a:p>
            <a:pPr lvl="4"/>
            <a:r>
              <a:rPr lang="en-GB" altLang="ru-RU" smtClean="0"/>
              <a:t>Девятый уровень структуры</a:t>
            </a:r>
          </a:p>
        </p:txBody>
      </p:sp>
      <p:pic>
        <p:nvPicPr>
          <p:cNvPr id="1028" name="Picture 3"/>
          <p:cNvPicPr>
            <a:picLocks noChangeAspect="1" noChangeArrowheads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7937500" y="6251575"/>
            <a:ext cx="1968500" cy="10572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 kern="1200">
          <a:solidFill>
            <a:srgbClr val="E6E6E6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E6E6E6"/>
          </a:solidFill>
          <a:latin typeface="Arial" panose="020B0604020202020204" pitchFamily="34" charset="0"/>
          <a:ea typeface="msmincho" charset="0"/>
          <a:cs typeface="msmincho" charset="0"/>
        </a:defRPr>
      </a:lvl2pPr>
      <a:lvl3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E6E6E6"/>
          </a:solidFill>
          <a:latin typeface="Arial" panose="020B0604020202020204" pitchFamily="34" charset="0"/>
          <a:ea typeface="msmincho" charset="0"/>
          <a:cs typeface="msmincho" charset="0"/>
        </a:defRPr>
      </a:lvl3pPr>
      <a:lvl4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E6E6E6"/>
          </a:solidFill>
          <a:latin typeface="Arial" panose="020B0604020202020204" pitchFamily="34" charset="0"/>
          <a:ea typeface="msmincho" charset="0"/>
          <a:cs typeface="msmincho" charset="0"/>
        </a:defRPr>
      </a:lvl4pPr>
      <a:lvl5pPr algn="ctr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000" b="1" i="1">
          <a:solidFill>
            <a:srgbClr val="E6E6E6"/>
          </a:solidFill>
          <a:latin typeface="Arial" panose="020B0604020202020204" pitchFamily="34" charset="0"/>
          <a:ea typeface="msmincho" charset="0"/>
          <a:cs typeface="msmincho" charset="0"/>
        </a:defRPr>
      </a:lvl5pPr>
      <a:lvl6pPr marL="25146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 b="1" i="1">
          <a:solidFill>
            <a:srgbClr val="E6E6E6"/>
          </a:solidFill>
          <a:latin typeface="Arial" panose="020B0604020202020204" pitchFamily="34" charset="0"/>
          <a:ea typeface="msmincho" charset="0"/>
          <a:cs typeface="msmincho" charset="0"/>
        </a:defRPr>
      </a:lvl6pPr>
      <a:lvl7pPr marL="29718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 b="1" i="1">
          <a:solidFill>
            <a:srgbClr val="E6E6E6"/>
          </a:solidFill>
          <a:latin typeface="Arial" panose="020B0604020202020204" pitchFamily="34" charset="0"/>
          <a:ea typeface="msmincho" charset="0"/>
          <a:cs typeface="msmincho" charset="0"/>
        </a:defRPr>
      </a:lvl7pPr>
      <a:lvl8pPr marL="34290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 b="1" i="1">
          <a:solidFill>
            <a:srgbClr val="E6E6E6"/>
          </a:solidFill>
          <a:latin typeface="Arial" panose="020B0604020202020204" pitchFamily="34" charset="0"/>
          <a:ea typeface="msmincho" charset="0"/>
          <a:cs typeface="msmincho" charset="0"/>
        </a:defRPr>
      </a:lvl8pPr>
      <a:lvl9pPr marL="3886200" indent="-228600" algn="ctr" defTabSz="449263" rtl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000" b="1" i="1">
          <a:solidFill>
            <a:srgbClr val="E6E6E6"/>
          </a:solidFill>
          <a:latin typeface="Arial" panose="020B0604020202020204" pitchFamily="34" charset="0"/>
          <a:ea typeface="msmincho" charset="0"/>
          <a:cs typeface="msmincho" charset="0"/>
        </a:defRPr>
      </a:lvl9pPr>
    </p:titleStyle>
    <p:bodyStyle>
      <a:lvl1pPr marL="342900" indent="-3429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kern="1200">
          <a:solidFill>
            <a:srgbClr val="E6E6E6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 kern="1200">
          <a:solidFill>
            <a:srgbClr val="E6E6E6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kern="1200">
          <a:solidFill>
            <a:srgbClr val="E6E6E6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kern="1200">
          <a:solidFill>
            <a:srgbClr val="E6E6E6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 kern="1200">
          <a:solidFill>
            <a:srgbClr val="99CC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"/>
          <p:cNvPicPr>
            <a:picLocks noChangeAspect="1" noChangeArrowheads="1"/>
          </p:cNvPicPr>
          <p:nvPr/>
        </p:nvPicPr>
        <p:blipFill>
          <a:blip r:embed="rId15" cstate="email"/>
          <a:srcRect/>
          <a:stretch>
            <a:fillRect/>
          </a:stretch>
        </p:blipFill>
        <p:spPr bwMode="auto">
          <a:xfrm>
            <a:off x="0" y="0"/>
            <a:ext cx="10080625" cy="75596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741363" y="577850"/>
            <a:ext cx="8601075" cy="13589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текста заголовка щелкните мышью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41363" y="2101850"/>
            <a:ext cx="8601075" cy="4756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2016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ru-RU" smtClean="0"/>
              <a:t>Для правки структуры щелкните мышью</a:t>
            </a:r>
          </a:p>
          <a:p>
            <a:pPr lvl="1"/>
            <a:r>
              <a:rPr lang="en-GB" altLang="ru-RU" smtClean="0"/>
              <a:t>Второй уровень структуры</a:t>
            </a:r>
          </a:p>
          <a:p>
            <a:pPr lvl="2"/>
            <a:r>
              <a:rPr lang="en-GB" altLang="ru-RU" smtClean="0"/>
              <a:t>Третий уровень структуры</a:t>
            </a:r>
          </a:p>
          <a:p>
            <a:pPr lvl="3"/>
            <a:r>
              <a:rPr lang="en-GB" altLang="ru-RU" smtClean="0"/>
              <a:t>Четвёртый уровень структуры</a:t>
            </a:r>
          </a:p>
          <a:p>
            <a:pPr lvl="4"/>
            <a:r>
              <a:rPr lang="en-GB" altLang="ru-RU" smtClean="0"/>
              <a:t>Пятый уровень структуры</a:t>
            </a:r>
          </a:p>
          <a:p>
            <a:pPr lvl="4"/>
            <a:r>
              <a:rPr lang="en-GB" altLang="ru-RU" smtClean="0"/>
              <a:t>Шестой уровень структуры</a:t>
            </a:r>
          </a:p>
          <a:p>
            <a:pPr lvl="4"/>
            <a:r>
              <a:rPr lang="en-GB" altLang="ru-RU" smtClean="0"/>
              <a:t>Седьмой уровень структуры</a:t>
            </a:r>
          </a:p>
          <a:p>
            <a:pPr lvl="4"/>
            <a:r>
              <a:rPr lang="en-GB" altLang="ru-RU" smtClean="0"/>
              <a:t>Восьмой уровень структуры</a:t>
            </a:r>
          </a:p>
          <a:p>
            <a:pPr lvl="4"/>
            <a:r>
              <a:rPr lang="en-GB" altLang="ru-RU" smtClean="0"/>
              <a:t>Девятый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7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700">
          <a:solidFill>
            <a:srgbClr val="000000"/>
          </a:solidFill>
          <a:latin typeface="Times New Roman" panose="02020603050405020304" pitchFamily="18" charset="0"/>
          <a:ea typeface="msmincho" charset="0"/>
          <a:cs typeface="msmincho" charset="0"/>
        </a:defRPr>
      </a:lvl2pPr>
      <a:lvl3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700">
          <a:solidFill>
            <a:srgbClr val="000000"/>
          </a:solidFill>
          <a:latin typeface="Times New Roman" panose="02020603050405020304" pitchFamily="18" charset="0"/>
          <a:ea typeface="msmincho" charset="0"/>
          <a:cs typeface="msmincho" charset="0"/>
        </a:defRPr>
      </a:lvl3pPr>
      <a:lvl4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700">
          <a:solidFill>
            <a:srgbClr val="000000"/>
          </a:solidFill>
          <a:latin typeface="Times New Roman" panose="02020603050405020304" pitchFamily="18" charset="0"/>
          <a:ea typeface="msmincho" charset="0"/>
          <a:cs typeface="msmincho" charset="0"/>
        </a:defRPr>
      </a:lvl4pPr>
      <a:lvl5pPr algn="ctr" defTabSz="449263" rtl="0" eaLnBrk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700">
          <a:solidFill>
            <a:srgbClr val="000000"/>
          </a:solidFill>
          <a:latin typeface="Times New Roman" panose="02020603050405020304" pitchFamily="18" charset="0"/>
          <a:ea typeface="msmincho" charset="0"/>
          <a:cs typeface="msmincho" charset="0"/>
        </a:defRPr>
      </a:lvl5pPr>
      <a:lvl6pPr marL="2514600" indent="-228600" algn="ctr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700">
          <a:solidFill>
            <a:srgbClr val="000000"/>
          </a:solidFill>
          <a:latin typeface="Times New Roman" panose="02020603050405020304" pitchFamily="18" charset="0"/>
          <a:ea typeface="msmincho" charset="0"/>
          <a:cs typeface="msmincho" charset="0"/>
        </a:defRPr>
      </a:lvl6pPr>
      <a:lvl7pPr marL="2971800" indent="-228600" algn="ctr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700">
          <a:solidFill>
            <a:srgbClr val="000000"/>
          </a:solidFill>
          <a:latin typeface="Times New Roman" panose="02020603050405020304" pitchFamily="18" charset="0"/>
          <a:ea typeface="msmincho" charset="0"/>
          <a:cs typeface="msmincho" charset="0"/>
        </a:defRPr>
      </a:lvl7pPr>
      <a:lvl8pPr marL="3429000" indent="-228600" algn="ctr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700">
          <a:solidFill>
            <a:srgbClr val="000000"/>
          </a:solidFill>
          <a:latin typeface="Times New Roman" panose="02020603050405020304" pitchFamily="18" charset="0"/>
          <a:ea typeface="msmincho" charset="0"/>
          <a:cs typeface="msmincho" charset="0"/>
        </a:defRPr>
      </a:lvl8pPr>
      <a:lvl9pPr marL="3886200" indent="-228600" algn="ctr" defTabSz="449263" rtl="0" fontAlgn="base" hangingPunct="0">
        <a:lnSpc>
          <a:spcPct val="95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700">
          <a:solidFill>
            <a:srgbClr val="000000"/>
          </a:solidFill>
          <a:latin typeface="Times New Roman" panose="02020603050405020304" pitchFamily="18" charset="0"/>
          <a:ea typeface="msmincho" charset="0"/>
          <a:cs typeface="msmincho" charset="0"/>
        </a:defRPr>
      </a:lvl9pPr>
    </p:titleStyle>
    <p:bodyStyle>
      <a:lvl1pPr marL="342900" indent="-342900" algn="l" defTabSz="449263" rtl="0" eaLnBrk="0" fontAlgn="base" hangingPunct="0">
        <a:lnSpc>
          <a:spcPct val="95000"/>
        </a:lnSpc>
        <a:spcBef>
          <a:spcPct val="0"/>
        </a:spcBef>
        <a:spcAft>
          <a:spcPts val="1425"/>
        </a:spcAft>
        <a:buClr>
          <a:srgbClr val="000000"/>
        </a:buClr>
        <a:buSzPct val="100000"/>
        <a:buFont typeface="Times New Roman" pitchFamily="16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95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itchFamily="16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itchFamily="16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itchFamily="16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95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itchFamily="16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ChangeArrowheads="1"/>
          </p:cNvSpPr>
          <p:nvPr>
            <p:ph type="title"/>
          </p:nvPr>
        </p:nvSpPr>
        <p:spPr>
          <a:xfrm>
            <a:off x="180975" y="26988"/>
            <a:ext cx="9539288" cy="1052512"/>
          </a:xfrm>
        </p:spPr>
        <p:txBody>
          <a:bodyPr tIns="1764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en-US" altLang="ru-RU" sz="2800" b="1" smtClean="0"/>
              <a:t>ГБОУ СПО МО “Подольское медицинское училище”</a:t>
            </a:r>
          </a:p>
        </p:txBody>
      </p:sp>
      <p:sp>
        <p:nvSpPr>
          <p:cNvPr id="4099" name="Text Box 2"/>
          <p:cNvSpPr txBox="1">
            <a:spLocks noChangeArrowheads="1"/>
          </p:cNvSpPr>
          <p:nvPr/>
        </p:nvSpPr>
        <p:spPr bwMode="auto">
          <a:xfrm>
            <a:off x="179388" y="1260475"/>
            <a:ext cx="9539287" cy="5759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1">
              <a:lnSpc>
                <a:spcPct val="95000"/>
              </a:lnSpc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endParaRPr lang="en-US" altLang="ru-RU" sz="6000" b="1">
              <a:solidFill>
                <a:srgbClr val="000000"/>
              </a:solidFill>
              <a:latin typeface="Times New Roman" pitchFamily="16" charset="0"/>
            </a:endParaRPr>
          </a:p>
          <a:p>
            <a:pPr algn="ctr" eaLnBrk="1">
              <a:lnSpc>
                <a:spcPct val="95000"/>
              </a:lnSpc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en-US" altLang="ru-RU" sz="6000" b="1">
                <a:solidFill>
                  <a:srgbClr val="000000"/>
                </a:solidFill>
                <a:latin typeface="Times New Roman" pitchFamily="16" charset="0"/>
              </a:rPr>
              <a:t>Предстерилизационная</a:t>
            </a:r>
          </a:p>
          <a:p>
            <a:pPr algn="ctr" eaLnBrk="1">
              <a:lnSpc>
                <a:spcPct val="143000"/>
              </a:lnSpc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en-US" altLang="ru-RU" sz="6000" b="1">
                <a:solidFill>
                  <a:srgbClr val="000000"/>
                </a:solidFill>
                <a:latin typeface="Times New Roman" pitchFamily="16" charset="0"/>
              </a:rPr>
              <a:t> очистка изделий медицинского назначения</a:t>
            </a:r>
          </a:p>
          <a:p>
            <a:pPr algn="r" eaLnBrk="1">
              <a:lnSpc>
                <a:spcPct val="143000"/>
              </a:lnSpc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endParaRPr lang="en-US" altLang="ru-RU" sz="2600" b="1">
              <a:solidFill>
                <a:srgbClr val="000000"/>
              </a:solidFill>
              <a:latin typeface="Times New Roman" pitchFamily="16" charset="0"/>
            </a:endParaRPr>
          </a:p>
          <a:p>
            <a:pPr algn="r" eaLnBrk="1">
              <a:lnSpc>
                <a:spcPct val="143000"/>
              </a:lnSpc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en-US" altLang="ru-RU" sz="2600" b="1">
                <a:solidFill>
                  <a:srgbClr val="000000"/>
                </a:solidFill>
                <a:latin typeface="Times New Roman" pitchFamily="16" charset="0"/>
              </a:rPr>
              <a:t>Преподаватель 1 квалификационной категории </a:t>
            </a:r>
          </a:p>
          <a:p>
            <a:pPr algn="r" eaLnBrk="1">
              <a:lnSpc>
                <a:spcPct val="143000"/>
              </a:lnSpc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en-US" altLang="ru-RU" sz="2600" b="1">
                <a:solidFill>
                  <a:srgbClr val="000000"/>
                </a:solidFill>
                <a:latin typeface="Times New Roman" pitchFamily="16" charset="0"/>
              </a:rPr>
              <a:t>по “Основам сестринского дела” </a:t>
            </a:r>
          </a:p>
          <a:p>
            <a:pPr algn="r" eaLnBrk="1">
              <a:lnSpc>
                <a:spcPct val="143000"/>
              </a:lnSpc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en-US" altLang="ru-RU" sz="2600" b="1">
                <a:solidFill>
                  <a:srgbClr val="000000"/>
                </a:solidFill>
                <a:latin typeface="Times New Roman" pitchFamily="16" charset="0"/>
              </a:rPr>
              <a:t>Кислицына Юлия  Владимировна 272-023-617</a:t>
            </a:r>
          </a:p>
          <a:p>
            <a:pPr algn="r" eaLnBrk="1">
              <a:lnSpc>
                <a:spcPct val="143000"/>
              </a:lnSpc>
              <a:buSzPct val="10000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endParaRPr lang="en-US" altLang="ru-RU" sz="2600" b="1">
              <a:solidFill>
                <a:srgbClr val="000000"/>
              </a:solidFill>
              <a:latin typeface="Times New Roman" pitchFamily="16" charset="0"/>
            </a:endParaRPr>
          </a:p>
        </p:txBody>
      </p:sp>
      <p:pic>
        <p:nvPicPr>
          <p:cNvPr id="4100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79388" y="5580063"/>
            <a:ext cx="1800225" cy="18002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body"/>
          </p:nvPr>
        </p:nvSpPr>
        <p:spPr>
          <a:xfrm>
            <a:off x="360363" y="360363"/>
            <a:ext cx="9359900" cy="6840537"/>
          </a:xfrm>
        </p:spPr>
        <p:txBody>
          <a:bodyPr tIns="20160" anchor="t"/>
          <a:lstStyle/>
          <a:p>
            <a:pPr marL="342900" indent="-338138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altLang="ru-RU" sz="3200" b="1" smtClean="0"/>
          </a:p>
          <a:p>
            <a:pPr marL="342900" indent="-338138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600" b="1" u="sng" smtClean="0"/>
              <a:t>Ответ на задачу команды №2</a:t>
            </a:r>
          </a:p>
          <a:p>
            <a:pPr marL="342900" indent="-338138" eaLnBrk="1">
              <a:lnSpc>
                <a:spcPct val="150000"/>
              </a:lnSpc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200" b="1" smtClean="0"/>
              <a:t>Пользоваться реактивом нельзя, так как он непригоден. Приготовить новый рабочий раствор, смешивая равные объемы азопирама и 3% раствора перекиси водорода, использовать его в течение 1-2 часов. Пригодный раствор дает розово-сиреневый цвет на кровь.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body"/>
          </p:nvPr>
        </p:nvSpPr>
        <p:spPr>
          <a:xfrm>
            <a:off x="179388" y="234950"/>
            <a:ext cx="9539287" cy="6965950"/>
          </a:xfrm>
        </p:spPr>
        <p:txBody>
          <a:bodyPr tIns="20160" anchor="t"/>
          <a:lstStyle/>
          <a:p>
            <a:pPr marL="342900" indent="-338138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ru-RU" altLang="ru-RU" sz="3600" b="1" u="sng" smtClean="0"/>
              <a:t>Задача команды №3</a:t>
            </a:r>
          </a:p>
          <a:p>
            <a:pPr marL="342900" indent="-338138" eaLnBrk="1">
              <a:lnSpc>
                <a:spcPct val="150000"/>
              </a:lnSpc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ru-RU" altLang="ru-RU" sz="3200" b="1" smtClean="0"/>
              <a:t>Вы — медицинская сестра приемного отделения. При проведении контроля качества предстерилизационной очистки с помощью фенолфталеиновой пробы появилось в течение 1 минуты окрашивание реактива в розово-малиновый цвет.</a:t>
            </a:r>
          </a:p>
          <a:p>
            <a:pPr marL="342900" indent="-338138" eaLnBrk="1">
              <a:lnSpc>
                <a:spcPct val="150000"/>
              </a:lnSpc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ru-RU" altLang="ru-RU" sz="3200" b="1" smtClean="0"/>
              <a:t>Задание: Оцените ситуацию. Ваши действия.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body"/>
          </p:nvPr>
        </p:nvSpPr>
        <p:spPr>
          <a:xfrm>
            <a:off x="179388" y="179388"/>
            <a:ext cx="9539287" cy="7019925"/>
          </a:xfrm>
        </p:spPr>
        <p:txBody>
          <a:bodyPr tIns="20160" anchor="t"/>
          <a:lstStyle/>
          <a:p>
            <a:pPr marL="342900" indent="-338138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ru-RU" altLang="ru-RU" sz="3600" b="1" u="sng" smtClean="0"/>
              <a:t>Ответ на задачу команды №3</a:t>
            </a:r>
          </a:p>
          <a:p>
            <a:pPr marL="342900" indent="-338138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endParaRPr lang="ru-RU" altLang="ru-RU" sz="3200" smtClean="0"/>
          </a:p>
          <a:p>
            <a:pPr marL="342900" indent="-338138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ru-RU" altLang="ru-RU" sz="3600" b="1" smtClean="0"/>
              <a:t>Реакция положительная, что свидетельствует о наличии остаточных количеств синтетических моющих средств. Стерилизовать инструменты нельзя. Повторить предстерилизационную очистку всей партии мединструментария. Повторный контроль инструмента проводить ежедневно до получения трехкратного отрицательного результата.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627063"/>
            <a:ext cx="8607425" cy="1262062"/>
          </a:xfrm>
        </p:spPr>
        <p:txBody>
          <a:bodyPr tIns="2520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ru-RU" sz="4000" b="1" u="sng" smtClean="0"/>
              <a:t>НАЙДИТЕ ЗАШИФРОВАННОЕ В БУКВАХ СЛОВА</a:t>
            </a:r>
          </a:p>
        </p:txBody>
      </p:sp>
      <p:graphicFrame>
        <p:nvGraphicFramePr>
          <p:cNvPr id="16386" name="Group 2"/>
          <p:cNvGraphicFramePr>
            <a:graphicFrameLocks noGrp="1"/>
          </p:cNvGraphicFramePr>
          <p:nvPr/>
        </p:nvGraphicFramePr>
        <p:xfrm>
          <a:off x="741363" y="2101850"/>
          <a:ext cx="8605837" cy="5099050"/>
        </p:xfrm>
        <a:graphic>
          <a:graphicData uri="http://schemas.openxmlformats.org/drawingml/2006/table">
            <a:tbl>
              <a:tblPr/>
              <a:tblGrid>
                <a:gridCol w="1228725"/>
                <a:gridCol w="1228725"/>
                <a:gridCol w="1228725"/>
                <a:gridCol w="1230312"/>
                <a:gridCol w="1228725"/>
                <a:gridCol w="1228725"/>
                <a:gridCol w="1231900"/>
              </a:tblGrid>
              <a:tr h="1019175"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Д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Е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К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О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А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И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Б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</a:tr>
              <a:tr h="1019175"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М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А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Т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Н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Н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Т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И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</a:tr>
              <a:tr h="1019175"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И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Я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И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К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А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Т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О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</a:tr>
              <a:tr h="1019175"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Н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А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Ц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Т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Б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И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К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</a:tr>
              <a:tr h="1022350"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О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Ч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И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С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И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К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С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98A8A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627063"/>
            <a:ext cx="8607425" cy="1262062"/>
          </a:xfrm>
        </p:spPr>
        <p:txBody>
          <a:bodyPr tIns="2520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ru-RU" sz="4000" b="1" u="sng" smtClean="0"/>
              <a:t>НАЙДИТЕ ЗАШИФРОВАННОЕ В БУКВАХ СЛОВА</a:t>
            </a:r>
          </a:p>
        </p:txBody>
      </p:sp>
      <p:graphicFrame>
        <p:nvGraphicFramePr>
          <p:cNvPr id="17410" name="Group 2"/>
          <p:cNvGraphicFramePr>
            <a:graphicFrameLocks noGrp="1"/>
          </p:cNvGraphicFramePr>
          <p:nvPr/>
        </p:nvGraphicFramePr>
        <p:xfrm>
          <a:off x="741363" y="2101850"/>
          <a:ext cx="8605837" cy="5099050"/>
        </p:xfrm>
        <a:graphic>
          <a:graphicData uri="http://schemas.openxmlformats.org/drawingml/2006/table">
            <a:tbl>
              <a:tblPr/>
              <a:tblGrid>
                <a:gridCol w="1228725"/>
                <a:gridCol w="1228725"/>
                <a:gridCol w="1228725"/>
                <a:gridCol w="1230312"/>
                <a:gridCol w="1228725"/>
                <a:gridCol w="1228725"/>
                <a:gridCol w="1231900"/>
              </a:tblGrid>
              <a:tr h="1019175"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Д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Е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К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О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А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4D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И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4D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Б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4D1"/>
                    </a:solidFill>
                  </a:tcPr>
                </a:tc>
              </a:tr>
              <a:tr h="1019175"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М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А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Т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Н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Н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4D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Т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4D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И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4D1"/>
                    </a:solidFill>
                  </a:tcPr>
                </a:tc>
              </a:tr>
              <a:tr h="1019175"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И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Я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И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К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9D1C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А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9D1C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Т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4D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О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4D1"/>
                    </a:solidFill>
                  </a:tcPr>
                </a:tc>
              </a:tr>
              <a:tr h="1019175"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Н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А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Ц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33333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Т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9D1C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Б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2236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И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4D1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К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84D1"/>
                    </a:solidFill>
                  </a:tcPr>
                </a:tc>
              </a:tr>
              <a:tr h="1022350"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О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9D1C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Ч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9D1C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И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9D1C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С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579D1C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И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2236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К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2236"/>
                    </a:solidFill>
                  </a:tcPr>
                </a:tc>
                <a:tc>
                  <a:txBody>
                    <a:bodyPr/>
                    <a:lstStyle>
                      <a:lvl1pPr>
                        <a:lnSpc>
                          <a:spcPct val="95000"/>
                        </a:lnSpc>
                        <a:spcAft>
                          <a:spcPts val="142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8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1pPr>
                      <a:lvl2pPr>
                        <a:lnSpc>
                          <a:spcPct val="95000"/>
                        </a:lnSpc>
                        <a:spcAft>
                          <a:spcPts val="113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4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2pPr>
                      <a:lvl3pPr>
                        <a:lnSpc>
                          <a:spcPct val="95000"/>
                        </a:lnSpc>
                        <a:spcAft>
                          <a:spcPts val="850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 sz="200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3pPr>
                      <a:lvl4pPr>
                        <a:lnSpc>
                          <a:spcPct val="95000"/>
                        </a:lnSpc>
                        <a:spcAft>
                          <a:spcPts val="575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4pPr>
                      <a:lvl5pPr>
                        <a:lnSpc>
                          <a:spcPct val="95000"/>
                        </a:lnSpc>
                        <a:spcAft>
                          <a:spcPts val="288"/>
                        </a:spcAft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5pPr>
                      <a:lvl6pPr marL="25146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6pPr>
                      <a:lvl7pPr marL="29718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7pPr>
                      <a:lvl8pPr marL="34290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8pPr>
                      <a:lvl9pPr marL="3886200" indent="-228600" defTabSz="449263" fontAlgn="base" hangingPunct="0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ts val="288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  <a:defRPr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  <a:ea typeface="msmincho" charset="0"/>
                          <a:cs typeface="msmincho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0">
                        <a:lnSpc>
                          <a:spcPct val="82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US" altLang="ru-RU" sz="4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Microsoft YaHei" panose="020B0503020204020204" pitchFamily="34" charset="-122"/>
                        </a:rPr>
                        <a:t>С</a:t>
                      </a:r>
                    </a:p>
                  </a:txBody>
                  <a:tcPr marL="90000" marR="90000" marT="283680" marB="4680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8223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Рисунок 2"/>
          <p:cNvPicPr>
            <a:picLocks noChangeAspect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60363" y="684213"/>
            <a:ext cx="9375775" cy="6348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ChangeArrowheads="1"/>
          </p:cNvSpPr>
          <p:nvPr>
            <p:ph type="title"/>
          </p:nvPr>
        </p:nvSpPr>
        <p:spPr>
          <a:xfrm>
            <a:off x="741363" y="577850"/>
            <a:ext cx="8604250" cy="1360488"/>
          </a:xfrm>
        </p:spPr>
        <p:txBody>
          <a:bodyPr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b="1" u="sng" smtClean="0"/>
              <a:t>Ответы на тесты</a:t>
            </a:r>
          </a:p>
        </p:txBody>
      </p:sp>
      <p:sp>
        <p:nvSpPr>
          <p:cNvPr id="348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1363" y="2101850"/>
            <a:ext cx="4198937" cy="4989513"/>
          </a:xfrm>
        </p:spPr>
        <p:txBody>
          <a:bodyPr/>
          <a:lstStyle/>
          <a:p>
            <a:pPr indent="-339725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b="1" smtClean="0"/>
              <a:t>I вариант</a:t>
            </a:r>
          </a:p>
          <a:p>
            <a:pPr indent="-339725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b="1" smtClean="0"/>
              <a:t>1 — в</a:t>
            </a:r>
          </a:p>
          <a:p>
            <a:pPr indent="-339725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b="1" smtClean="0"/>
              <a:t>2 — в</a:t>
            </a:r>
          </a:p>
          <a:p>
            <a:pPr indent="-339725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b="1" smtClean="0"/>
              <a:t>3 — б</a:t>
            </a:r>
          </a:p>
          <a:p>
            <a:pPr indent="-339725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b="1" smtClean="0"/>
              <a:t>4 — в</a:t>
            </a:r>
          </a:p>
          <a:p>
            <a:pPr indent="-339725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b="1" smtClean="0"/>
              <a:t>5 — в</a:t>
            </a:r>
          </a:p>
          <a:p>
            <a:pPr indent="-339725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b="1" smtClean="0"/>
              <a:t>6 — в</a:t>
            </a:r>
          </a:p>
          <a:p>
            <a:pPr indent="-339725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altLang="ru-RU" b="1" smtClean="0"/>
          </a:p>
        </p:txBody>
      </p:sp>
      <p:sp>
        <p:nvSpPr>
          <p:cNvPr id="34820" name="Rectangle 3"/>
          <p:cNvSpPr>
            <a:spLocks noGrp="1" noChangeArrowheads="1"/>
          </p:cNvSpPr>
          <p:nvPr>
            <p:ph type="body" idx="2"/>
          </p:nvPr>
        </p:nvSpPr>
        <p:spPr>
          <a:xfrm>
            <a:off x="5149850" y="2101850"/>
            <a:ext cx="4198938" cy="4989513"/>
          </a:xfrm>
        </p:spPr>
        <p:txBody>
          <a:bodyPr/>
          <a:lstStyle/>
          <a:p>
            <a:pPr indent="-339725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b="1" smtClean="0"/>
              <a:t>II вариант</a:t>
            </a:r>
          </a:p>
          <a:p>
            <a:pPr indent="-339725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b="1" smtClean="0"/>
              <a:t>1 — а</a:t>
            </a:r>
          </a:p>
          <a:p>
            <a:pPr indent="-339725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b="1" smtClean="0"/>
              <a:t>2 — а</a:t>
            </a:r>
          </a:p>
          <a:p>
            <a:pPr indent="-339725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b="1" smtClean="0"/>
              <a:t>3 — в</a:t>
            </a:r>
          </a:p>
          <a:p>
            <a:pPr indent="-339725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b="1" smtClean="0"/>
              <a:t>4 — г</a:t>
            </a:r>
          </a:p>
          <a:p>
            <a:pPr indent="-339725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b="1" smtClean="0"/>
              <a:t>5 — б</a:t>
            </a:r>
          </a:p>
          <a:p>
            <a:pPr indent="-339725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b="1" smtClean="0"/>
              <a:t>6 — в</a:t>
            </a:r>
          </a:p>
          <a:p>
            <a:pPr indent="-339725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endParaRPr lang="ru-RU" altLang="ru-RU" b="1" smtClean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31800" y="827088"/>
            <a:ext cx="9217025" cy="5689600"/>
          </a:xfrm>
        </p:spPr>
        <p:txBody>
          <a:bodyPr/>
          <a:lstStyle/>
          <a:p>
            <a:pPr indent="-338138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600" b="1" smtClean="0"/>
              <a:t>1 вариант</a:t>
            </a:r>
          </a:p>
          <a:p>
            <a:pPr indent="-338138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600" b="1" smtClean="0"/>
              <a:t>Подсказки:</a:t>
            </a:r>
          </a:p>
          <a:p>
            <a:pPr indent="-338138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600" b="1" smtClean="0"/>
              <a:t>- Это проба проводится на остатки моющего средства.</a:t>
            </a:r>
          </a:p>
          <a:p>
            <a:pPr indent="-338138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600" b="1" smtClean="0"/>
              <a:t>- При положительной пробе реактив меняет свой цвет на розово-малиновый. </a:t>
            </a:r>
          </a:p>
          <a:p>
            <a:pPr indent="-338138" eaLnBrk="1"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3600" b="1" smtClean="0"/>
              <a:t>Фенолфталеиновая проба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body"/>
          </p:nvPr>
        </p:nvSpPr>
        <p:spPr>
          <a:xfrm>
            <a:off x="214313" y="179388"/>
            <a:ext cx="9505950" cy="7123112"/>
          </a:xfrm>
        </p:spPr>
        <p:txBody>
          <a:bodyPr tIns="20160" anchor="t"/>
          <a:lstStyle/>
          <a:p>
            <a:pPr marL="342900" indent="-338138" algn="l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ru-RU" altLang="ru-RU" sz="3200" b="1" smtClean="0"/>
              <a:t>2 вариант</a:t>
            </a:r>
          </a:p>
          <a:p>
            <a:pPr marL="342900" indent="-338138" algn="l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ru-RU" altLang="ru-RU" sz="3200" b="1" smtClean="0"/>
              <a:t>Подсказки:</a:t>
            </a:r>
          </a:p>
          <a:p>
            <a:pPr marL="342900" indent="-338138" algn="l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ru-RU" altLang="ru-RU" sz="3200" b="1" smtClean="0"/>
              <a:t>- Это проба проводится на остатки дезинфектантов.</a:t>
            </a:r>
          </a:p>
          <a:p>
            <a:pPr marL="342900" indent="-338138" algn="l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ru-RU" altLang="ru-RU" sz="3200" b="1" smtClean="0"/>
              <a:t>- При положительной пробе реактив меняет свой цвет на фиолетовый, переходящий в бурый цвет.</a:t>
            </a:r>
          </a:p>
          <a:p>
            <a:pPr marL="342900" indent="-338138" algn="l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ru-RU" altLang="ru-RU" sz="3200" b="1" smtClean="0"/>
              <a:t>- Еще это проба проводится на остаточные количества щелочных компонентов моющего средства.</a:t>
            </a:r>
          </a:p>
          <a:p>
            <a:pPr marL="342900" indent="-338138" algn="l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ru-RU" altLang="ru-RU" sz="3200" b="1" smtClean="0"/>
              <a:t>- При положительной пробе реактив меняет свой цвет на фиолетовый переходящий в розово-сиреневый.</a:t>
            </a:r>
          </a:p>
          <a:p>
            <a:pPr marL="342900" indent="-338138" algn="l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ru-RU" altLang="ru-RU" sz="3200" b="1" smtClean="0"/>
              <a:t>Азопирамовая проба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body"/>
          </p:nvPr>
        </p:nvSpPr>
        <p:spPr>
          <a:xfrm>
            <a:off x="360363" y="277813"/>
            <a:ext cx="8607425" cy="6478587"/>
          </a:xfrm>
        </p:spPr>
        <p:txBody>
          <a:bodyPr tIns="27720" anchor="t"/>
          <a:lstStyle/>
          <a:p>
            <a:pPr marL="342900" indent="-338138" algn="l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4400" b="1" smtClean="0"/>
              <a:t>3 вариант</a:t>
            </a:r>
          </a:p>
          <a:p>
            <a:pPr marL="342900" indent="-338138" algn="l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4400" b="1" smtClean="0"/>
              <a:t>Подсказки:</a:t>
            </a:r>
          </a:p>
          <a:p>
            <a:pPr marL="342900" indent="-338138" algn="l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4400" b="1" smtClean="0"/>
              <a:t>- Эта проба проводится на остатки масляных препаратов.</a:t>
            </a:r>
          </a:p>
          <a:p>
            <a:pPr marL="342900" indent="-338138" algn="l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4400" b="1" smtClean="0"/>
              <a:t>- Реакция считается положительной, если на инструменте появились желтые пятна или подтеки.</a:t>
            </a:r>
          </a:p>
          <a:p>
            <a:pPr marL="342900" indent="-338138" algn="l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ru-RU" altLang="ru-RU" sz="4400" b="1" smtClean="0"/>
              <a:t>Проба с Суданом</a:t>
            </a:r>
            <a:r>
              <a:rPr lang="en-US" altLang="ru-RU" sz="4400" b="1" smtClean="0"/>
              <a:t> 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1"/>
          <p:cNvSpPr>
            <a:spLocks noGrp="1" noChangeArrowheads="1"/>
          </p:cNvSpPr>
          <p:nvPr>
            <p:ph type="title"/>
          </p:nvPr>
        </p:nvSpPr>
        <p:spPr>
          <a:xfrm>
            <a:off x="752475" y="177800"/>
            <a:ext cx="8607425" cy="1262063"/>
          </a:xfrm>
        </p:spPr>
        <p:txBody>
          <a:bodyPr tIns="2952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</a:pPr>
            <a:r>
              <a:rPr lang="en-US" altLang="ru-RU" b="1" smtClean="0"/>
              <a:t>Карточка №1 Дополни текст</a:t>
            </a:r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41363" y="2101850"/>
            <a:ext cx="8607425" cy="5091113"/>
          </a:xfrm>
        </p:spPr>
        <p:txBody>
          <a:bodyPr/>
          <a:lstStyle/>
          <a:p>
            <a:pPr marL="431800" indent="-319088" eaLnBrk="1"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en-US" altLang="ru-RU" sz="3600" b="1" smtClean="0"/>
              <a:t>1. очистке, изделия, белковых, жировых, механических, лекарственных</a:t>
            </a:r>
          </a:p>
          <a:p>
            <a:pPr marL="431800" indent="-319088" eaLnBrk="1"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en-US" altLang="ru-RU" sz="3600" b="1" smtClean="0"/>
              <a:t>2. предстерилизационной, разобранном</a:t>
            </a:r>
          </a:p>
          <a:p>
            <a:pPr marL="431800" indent="-319088" eaLnBrk="1"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en-US" altLang="ru-RU" sz="3600" b="1" smtClean="0"/>
              <a:t>3. очистка, ручным, механизированным</a:t>
            </a:r>
          </a:p>
          <a:p>
            <a:pPr marL="431800" indent="-319088" eaLnBrk="1"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en-US" altLang="ru-RU" sz="3600" b="1" smtClean="0"/>
              <a:t>4. струйным, ротационным, ершеванием, ультразвука</a:t>
            </a:r>
          </a:p>
          <a:p>
            <a:pPr marL="431800" indent="-319088" eaLnBrk="1"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r>
              <a:rPr lang="en-US" altLang="ru-RU" sz="3600" b="1" smtClean="0"/>
              <a:t>5. ручным, моющими, определенной </a:t>
            </a:r>
          </a:p>
          <a:p>
            <a:pPr marL="431800" indent="-319088" eaLnBrk="1">
              <a:buClrTx/>
              <a:buSzPct val="45000"/>
              <a:buFontTx/>
              <a:buNone/>
              <a:tabLst>
                <a:tab pos="431800" algn="l"/>
                <a:tab pos="536575" algn="l"/>
                <a:tab pos="985838" algn="l"/>
                <a:tab pos="1435100" algn="l"/>
                <a:tab pos="1884363" algn="l"/>
                <a:tab pos="2333625" algn="l"/>
                <a:tab pos="2782888" algn="l"/>
                <a:tab pos="3232150" algn="l"/>
                <a:tab pos="3681413" algn="l"/>
                <a:tab pos="4130675" algn="l"/>
                <a:tab pos="4579938" algn="l"/>
                <a:tab pos="5029200" algn="l"/>
                <a:tab pos="5478463" algn="l"/>
                <a:tab pos="5927725" algn="l"/>
                <a:tab pos="6376988" algn="l"/>
                <a:tab pos="6826250" algn="l"/>
                <a:tab pos="7275513" algn="l"/>
                <a:tab pos="7724775" algn="l"/>
                <a:tab pos="8174038" algn="l"/>
                <a:tab pos="8623300" algn="l"/>
                <a:tab pos="9072563" algn="l"/>
              </a:tabLst>
            </a:pPr>
            <a:endParaRPr lang="en-US" altLang="ru-RU" sz="3600" b="1" smtClean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"/>
          <p:cNvSpPr>
            <a:spLocks noGrp="1" noChangeArrowheads="1"/>
          </p:cNvSpPr>
          <p:nvPr>
            <p:ph type="title"/>
          </p:nvPr>
        </p:nvSpPr>
        <p:spPr>
          <a:xfrm>
            <a:off x="179388" y="412750"/>
            <a:ext cx="9539287" cy="1603375"/>
          </a:xfrm>
        </p:spPr>
        <p:txBody>
          <a:bodyPr tIns="2952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en-US" altLang="ru-RU" b="1" smtClean="0"/>
              <a:t>Карточка №2. Соотнесите этапы очистки и порядок ее проведения</a:t>
            </a:r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619250" y="2738438"/>
            <a:ext cx="3240088" cy="4397375"/>
          </a:xfrm>
        </p:spPr>
        <p:txBody>
          <a:bodyPr/>
          <a:lstStyle/>
          <a:p>
            <a:pPr marL="427038" indent="-322263" eaLnBrk="1">
              <a:buSzPct val="45000"/>
              <a:buFont typeface="Wingdings" charset="2"/>
              <a:buChar char="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en-US" altLang="ru-RU" sz="4000" b="1" smtClean="0"/>
              <a:t>1 – г</a:t>
            </a:r>
          </a:p>
          <a:p>
            <a:pPr marL="427038" indent="-322263" eaLnBrk="1">
              <a:buSzPct val="45000"/>
              <a:buFont typeface="Wingdings" charset="2"/>
              <a:buChar char="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en-US" altLang="ru-RU" sz="4000" b="1" smtClean="0"/>
              <a:t>2 – д</a:t>
            </a:r>
          </a:p>
          <a:p>
            <a:pPr marL="427038" indent="-322263" eaLnBrk="1">
              <a:buSzPct val="45000"/>
              <a:buFont typeface="Wingdings" charset="2"/>
              <a:buChar char="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en-US" altLang="ru-RU" sz="4000" b="1" smtClean="0"/>
              <a:t>3 – б</a:t>
            </a:r>
          </a:p>
          <a:p>
            <a:pPr marL="427038" indent="-322263" eaLnBrk="1">
              <a:buSzPct val="45000"/>
              <a:buFont typeface="Wingdings" charset="2"/>
              <a:buChar char="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en-US" altLang="ru-RU" sz="4000" b="1" smtClean="0"/>
              <a:t>4 – в</a:t>
            </a:r>
          </a:p>
          <a:p>
            <a:pPr marL="427038" indent="-322263" eaLnBrk="1">
              <a:buSzPct val="45000"/>
              <a:buFont typeface="Wingdings" charset="2"/>
              <a:buChar char="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r>
              <a:rPr lang="en-US" altLang="ru-RU" sz="4000" b="1" smtClean="0"/>
              <a:t>5 – а</a:t>
            </a:r>
          </a:p>
          <a:p>
            <a:pPr marL="427038" indent="-322263" eaLnBrk="1">
              <a:buClrTx/>
              <a:buSzPct val="45000"/>
              <a:buFontTx/>
              <a:buNone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</a:tabLst>
            </a:pPr>
            <a:endParaRPr lang="en-US" altLang="ru-RU" sz="4000" b="1" smtClean="0"/>
          </a:p>
        </p:txBody>
      </p:sp>
      <p:pic>
        <p:nvPicPr>
          <p:cNvPr id="8196" name="Picture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119813" y="4859338"/>
            <a:ext cx="3600450" cy="21605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</p:pic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"/>
          <p:cNvSpPr>
            <a:spLocks noGrp="1" noChangeArrowheads="1"/>
          </p:cNvSpPr>
          <p:nvPr>
            <p:ph type="title"/>
          </p:nvPr>
        </p:nvSpPr>
        <p:spPr>
          <a:xfrm>
            <a:off x="0" y="88900"/>
            <a:ext cx="9899650" cy="1350963"/>
          </a:xfrm>
        </p:spPr>
        <p:txBody>
          <a:bodyPr tIns="30240"/>
          <a:lstStyle/>
          <a:p>
            <a:pPr eaLnBrk="1"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en-US" altLang="ru-RU" sz="4400" b="1" u="sng" smtClean="0"/>
              <a:t>Ответьте ДА или НЕТ на предложенное утверждение</a:t>
            </a:r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79388" y="1800225"/>
            <a:ext cx="9899650" cy="5618163"/>
          </a:xfrm>
        </p:spPr>
        <p:txBody>
          <a:bodyPr tIns="25200"/>
          <a:lstStyle/>
          <a:p>
            <a:pPr marL="427038" indent="-322263" eaLnBrk="1">
              <a:buSzPct val="45000"/>
              <a:buFont typeface="Wingdings" charset="2"/>
              <a:buChar char="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  <a:tab pos="9410700" algn="l"/>
              </a:tabLst>
            </a:pPr>
            <a:r>
              <a:rPr lang="en-US" altLang="ru-RU" sz="3600" b="1" smtClean="0"/>
              <a:t>Деконтаминация – метод уничтожения микроорганизмов и споровых форм.</a:t>
            </a:r>
          </a:p>
          <a:p>
            <a:pPr marL="427038" indent="-322263" eaLnBrk="1">
              <a:buSzPct val="45000"/>
              <a:buFont typeface="Wingdings" charset="2"/>
              <a:buChar char="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  <a:tab pos="9410700" algn="l"/>
              </a:tabLst>
            </a:pPr>
            <a:r>
              <a:rPr lang="en-US" altLang="ru-RU" sz="3600" b="1" smtClean="0"/>
              <a:t> НЕТ</a:t>
            </a:r>
          </a:p>
          <a:p>
            <a:pPr marL="427038" indent="-322263" eaLnBrk="1">
              <a:buSzPct val="45000"/>
              <a:buFont typeface="Wingdings" charset="2"/>
              <a:buChar char="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  <a:tab pos="9410700" algn="l"/>
              </a:tabLst>
            </a:pPr>
            <a:r>
              <a:rPr lang="en-US" altLang="ru-RU" sz="3600" b="1" smtClean="0"/>
              <a:t>Деконтаминация включает в себя очистку, дезинфекцию и стерилизацию.</a:t>
            </a:r>
          </a:p>
          <a:p>
            <a:pPr marL="427038" indent="-322263" eaLnBrk="1">
              <a:buSzPct val="45000"/>
              <a:buFont typeface="Wingdings" charset="2"/>
              <a:buChar char="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  <a:tab pos="9410700" algn="l"/>
              </a:tabLst>
            </a:pPr>
            <a:r>
              <a:rPr lang="en-US" altLang="ru-RU" sz="3600" b="1" smtClean="0"/>
              <a:t> ДА</a:t>
            </a:r>
          </a:p>
          <a:p>
            <a:pPr marL="427038" indent="-322263" eaLnBrk="1">
              <a:buSzPct val="45000"/>
              <a:buFont typeface="Wingdings" charset="2"/>
              <a:buChar char="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  <a:tab pos="9410700" algn="l"/>
              </a:tabLst>
            </a:pPr>
            <a:r>
              <a:rPr lang="en-US" altLang="ru-RU" sz="3600" b="1" smtClean="0"/>
              <a:t>Все оборудование перед очисткой должно быть разобрано. </a:t>
            </a:r>
          </a:p>
          <a:p>
            <a:pPr marL="427038" indent="-322263" eaLnBrk="1">
              <a:buSzPct val="45000"/>
              <a:buFont typeface="Wingdings" charset="2"/>
              <a:buChar char="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  <a:tab pos="9410700" algn="l"/>
              </a:tabLst>
            </a:pPr>
            <a:r>
              <a:rPr lang="en-US" altLang="ru-RU" sz="3600" b="1" smtClean="0"/>
              <a:t>ДА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body"/>
          </p:nvPr>
        </p:nvSpPr>
        <p:spPr>
          <a:xfrm>
            <a:off x="179388" y="179388"/>
            <a:ext cx="9539287" cy="7877175"/>
          </a:xfrm>
        </p:spPr>
        <p:txBody>
          <a:bodyPr tIns="20160" anchor="t"/>
          <a:lstStyle/>
          <a:p>
            <a:pPr marL="427038" indent="-322263" algn="l" eaLnBrk="1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  <a:tab pos="9410700" algn="l"/>
              </a:tabLst>
            </a:pPr>
            <a:r>
              <a:rPr lang="en-US" altLang="ru-RU" sz="3600" b="1" smtClean="0"/>
              <a:t>Цель предстерилизационной обработки – удаление с изделий медицинского назначения микроорганизмов и споровых форм. </a:t>
            </a:r>
          </a:p>
          <a:p>
            <a:pPr marL="427038" indent="-322263" algn="l" eaLnBrk="1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  <a:tab pos="9410700" algn="l"/>
              </a:tabLst>
            </a:pPr>
            <a:r>
              <a:rPr lang="en-US" altLang="ru-RU" sz="3600" b="1" smtClean="0"/>
              <a:t>НЕТ</a:t>
            </a:r>
          </a:p>
          <a:p>
            <a:pPr marL="427038" indent="-322263" algn="l" eaLnBrk="1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  <a:tab pos="9410700" algn="l"/>
              </a:tabLst>
            </a:pPr>
            <a:r>
              <a:rPr lang="en-US" altLang="ru-RU" sz="3600" b="1" smtClean="0"/>
              <a:t>Медсестра осуществляет самоконтроль после каждой обработанной партии. </a:t>
            </a:r>
          </a:p>
          <a:p>
            <a:pPr marL="427038" indent="-322263" algn="l" eaLnBrk="1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  <a:tab pos="9410700" algn="l"/>
              </a:tabLst>
            </a:pPr>
            <a:r>
              <a:rPr lang="en-US" altLang="ru-RU" sz="3600" b="1" smtClean="0"/>
              <a:t>ДА</a:t>
            </a:r>
          </a:p>
          <a:p>
            <a:pPr marL="427038" indent="-322263" algn="l" eaLnBrk="1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  <a:tab pos="9410700" algn="l"/>
              </a:tabLst>
            </a:pPr>
            <a:r>
              <a:rPr lang="en-US" altLang="ru-RU" sz="3600" b="1" smtClean="0"/>
              <a:t>В случае положительной пробы вся партия прошла предстерилизационную очистку и может отправляться на стерилизацию. </a:t>
            </a:r>
          </a:p>
          <a:p>
            <a:pPr marL="427038" indent="-322263" algn="l" eaLnBrk="1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  <a:tab pos="9410700" algn="l"/>
              </a:tabLst>
            </a:pPr>
            <a:r>
              <a:rPr lang="en-US" altLang="ru-RU" sz="3600" b="1" smtClean="0"/>
              <a:t>НЕТ</a:t>
            </a:r>
          </a:p>
          <a:p>
            <a:pPr marL="427038" indent="-322263" algn="l" eaLnBrk="1">
              <a:spcAft>
                <a:spcPts val="1425"/>
              </a:spcAft>
              <a:buClrTx/>
              <a:buSzPct val="45000"/>
              <a:buFontTx/>
              <a:buNone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  <a:tab pos="9410700" algn="l"/>
              </a:tabLst>
            </a:pPr>
            <a:endParaRPr lang="en-US" altLang="ru-RU" sz="3600" b="1" smtClean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body"/>
          </p:nvPr>
        </p:nvSpPr>
        <p:spPr>
          <a:xfrm>
            <a:off x="179388" y="360363"/>
            <a:ext cx="9539287" cy="6840537"/>
          </a:xfrm>
        </p:spPr>
        <p:txBody>
          <a:bodyPr tIns="20160" anchor="t"/>
          <a:lstStyle/>
          <a:p>
            <a:pPr marL="427038" indent="-322263" algn="l" eaLnBrk="1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  <a:tab pos="9410700" algn="l"/>
              </a:tabLst>
            </a:pPr>
            <a:r>
              <a:rPr lang="en-US" altLang="ru-RU" sz="4000" b="1" smtClean="0"/>
              <a:t>Контролю подлежит 1% от отработанной партии, но не менее 3-5 шт. </a:t>
            </a:r>
          </a:p>
          <a:p>
            <a:pPr marL="427038" indent="-322263" algn="l" eaLnBrk="1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  <a:tab pos="9410700" algn="l"/>
              </a:tabLst>
            </a:pPr>
            <a:r>
              <a:rPr lang="en-US" altLang="ru-RU" sz="4000" b="1" smtClean="0"/>
              <a:t>ДА</a:t>
            </a:r>
          </a:p>
          <a:p>
            <a:pPr marL="427038" indent="-322263" algn="l" eaLnBrk="1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  <a:tab pos="9410700" algn="l"/>
              </a:tabLst>
            </a:pPr>
            <a:r>
              <a:rPr lang="en-US" altLang="ru-RU" sz="4000" b="1" smtClean="0"/>
              <a:t>Реакция читается в течение одной минуты. </a:t>
            </a:r>
          </a:p>
          <a:p>
            <a:pPr marL="427038" indent="-322263" algn="l" eaLnBrk="1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  <a:tab pos="9410700" algn="l"/>
              </a:tabLst>
            </a:pPr>
            <a:r>
              <a:rPr lang="en-US" altLang="ru-RU" sz="4000" b="1" smtClean="0"/>
              <a:t>ДА</a:t>
            </a:r>
          </a:p>
          <a:p>
            <a:pPr marL="427038" indent="-322263" algn="l" eaLnBrk="1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  <a:tab pos="9410700" algn="l"/>
              </a:tabLst>
            </a:pPr>
            <a:r>
              <a:rPr lang="en-US" altLang="ru-RU" sz="4000" b="1" smtClean="0"/>
              <a:t>Инструмент должен быть теплым и влажным.</a:t>
            </a:r>
          </a:p>
          <a:p>
            <a:pPr marL="427038" indent="-322263" algn="l" eaLnBrk="1">
              <a:spcAft>
                <a:spcPts val="1425"/>
              </a:spcAft>
              <a:buSzPct val="45000"/>
              <a:buFont typeface="Wingdings" charset="2"/>
              <a:buChar char=""/>
              <a:tabLst>
                <a:tab pos="427038" algn="l"/>
                <a:tab pos="531813" algn="l"/>
                <a:tab pos="981075" algn="l"/>
                <a:tab pos="1430338" algn="l"/>
                <a:tab pos="1879600" algn="l"/>
                <a:tab pos="2328863" algn="l"/>
                <a:tab pos="2778125" algn="l"/>
                <a:tab pos="3227388" algn="l"/>
                <a:tab pos="3676650" algn="l"/>
                <a:tab pos="4125913" algn="l"/>
                <a:tab pos="4575175" algn="l"/>
                <a:tab pos="5024438" algn="l"/>
                <a:tab pos="5473700" algn="l"/>
                <a:tab pos="5922963" algn="l"/>
                <a:tab pos="6372225" algn="l"/>
                <a:tab pos="6821488" algn="l"/>
                <a:tab pos="7270750" algn="l"/>
                <a:tab pos="7720013" algn="l"/>
                <a:tab pos="8169275" algn="l"/>
                <a:tab pos="8618538" algn="l"/>
                <a:tab pos="9067800" algn="l"/>
                <a:tab pos="9410700" algn="l"/>
              </a:tabLst>
            </a:pPr>
            <a:r>
              <a:rPr lang="en-US" altLang="ru-RU" sz="4000" b="1" smtClean="0"/>
              <a:t>НЕТ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body"/>
          </p:nvPr>
        </p:nvSpPr>
        <p:spPr>
          <a:xfrm>
            <a:off x="179388" y="360363"/>
            <a:ext cx="9539287" cy="6811962"/>
          </a:xfrm>
        </p:spPr>
        <p:txBody>
          <a:bodyPr tIns="20160" anchor="t"/>
          <a:lstStyle/>
          <a:p>
            <a:pPr marL="342900" indent="-338138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ru-RU" altLang="ru-RU" sz="3600" b="1" u="sng" smtClean="0"/>
              <a:t>Задача команды №1</a:t>
            </a:r>
          </a:p>
          <a:p>
            <a:pPr marL="342900" indent="-338138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ru-RU" altLang="ru-RU" sz="3600" b="1" smtClean="0"/>
              <a:t>   </a:t>
            </a:r>
          </a:p>
          <a:p>
            <a:pPr marL="342900" indent="-338138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ru-RU" altLang="ru-RU" sz="3600" b="1" smtClean="0"/>
              <a:t>Вы — медицинская сестра центрального стерилизационного отделения. При проведении контроля качества предстерилизационной очистки с помощью азопирамовой пробы появилось в течение 1 минуты окрашивание реактива в фиолетовый цвет, переходящий в бурый.</a:t>
            </a:r>
          </a:p>
          <a:p>
            <a:pPr marL="342900" indent="-338138" algn="l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ru-RU" altLang="ru-RU" sz="3600" b="1" smtClean="0"/>
              <a:t>Задание: Оцените ситуацию. Ваши действия.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body"/>
          </p:nvPr>
        </p:nvSpPr>
        <p:spPr>
          <a:xfrm>
            <a:off x="180975" y="179388"/>
            <a:ext cx="9539288" cy="8974137"/>
          </a:xfrm>
        </p:spPr>
        <p:txBody>
          <a:bodyPr tIns="25200" anchor="t"/>
          <a:lstStyle/>
          <a:p>
            <a:pPr marL="342900" indent="-338138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ru-RU" altLang="ru-RU" sz="4000" b="1" u="sng" smtClean="0"/>
              <a:t>Ответ на задачу команды №1</a:t>
            </a:r>
          </a:p>
          <a:p>
            <a:pPr marL="342900" indent="-338138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endParaRPr lang="ru-RU" altLang="ru-RU" sz="3600" b="1" smtClean="0"/>
          </a:p>
          <a:p>
            <a:pPr marL="342900" indent="-338138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ru-RU" altLang="ru-RU" sz="3600" b="1" smtClean="0"/>
              <a:t>Реакция положительная, что свидетельствует о наличии остаточных количеств синтетических моющих средств, следов дезинфектанта, ржавчины. Стерилизовать инструменты нельзя. Повторить предстерилизационную очистку всей партии мединструментария. Повторный контроль инструмента проводить ежедневно до получения трехкратного отрицательного результата.</a:t>
            </a:r>
          </a:p>
          <a:p>
            <a:pPr marL="342900" indent="-338138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endParaRPr lang="ru-RU" altLang="ru-RU" sz="4000" b="1" smtClean="0"/>
          </a:p>
          <a:p>
            <a:pPr marL="342900" indent="-338138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endParaRPr lang="ru-RU" altLang="ru-RU" sz="4000" smtClean="0"/>
          </a:p>
          <a:p>
            <a:pPr marL="342900" indent="-338138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endParaRPr lang="ru-RU" altLang="ru-RU" sz="4000" smtClean="0"/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body"/>
          </p:nvPr>
        </p:nvSpPr>
        <p:spPr>
          <a:xfrm>
            <a:off x="179388" y="179388"/>
            <a:ext cx="9539287" cy="7485062"/>
          </a:xfrm>
        </p:spPr>
        <p:txBody>
          <a:bodyPr tIns="20160" anchor="t"/>
          <a:lstStyle/>
          <a:p>
            <a:pPr marL="342900" indent="-338138" eaLnBrk="1"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ru-RU" altLang="ru-RU" sz="3600" b="1" u="sng" smtClean="0"/>
              <a:t>Задача команды №2</a:t>
            </a:r>
            <a:r>
              <a:rPr lang="ru-RU" altLang="ru-RU" sz="3600" b="1" smtClean="0"/>
              <a:t>   </a:t>
            </a:r>
          </a:p>
          <a:p>
            <a:pPr marL="342900" indent="-338138" eaLnBrk="1">
              <a:lnSpc>
                <a:spcPct val="150000"/>
              </a:lnSpc>
              <a:spcAft>
                <a:spcPts val="1425"/>
              </a:spcAft>
              <a:buClrTx/>
              <a:buFontTx/>
              <a:buNone/>
              <a:tabLst>
                <a:tab pos="34290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9410700" algn="l"/>
              </a:tabLst>
            </a:pPr>
            <a:r>
              <a:rPr lang="ru-RU" altLang="ru-RU" sz="3600" b="1" smtClean="0"/>
              <a:t>Вы — старшая медицинская сестра хирургического отделения. При определении пригодности рабочего раствора азопирама нанесли 2 капли реактива на кровяное пятно. В течение 1 минуты цвет кровяного пятна не изменился. Задание: Оцените ситуацию. Ваши действия.</a:t>
            </a:r>
          </a:p>
        </p:txBody>
      </p:sp>
    </p:spTree>
  </p:cSld>
  <p:clrMapOvr>
    <a:masterClrMapping/>
  </p:clrMapOvr>
  <p:transition spd="med"/>
  <p:timing>
    <p:tnLst>
      <p:par>
        <p:cTn id="1" dur="indefinite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Arial"/>
        <a:ea typeface="msmincho"/>
        <a:cs typeface="msmincho"/>
      </a:majorFont>
      <a:minorFont>
        <a:latin typeface="Arial"/>
        <a:ea typeface="msmincho"/>
        <a:cs typeface="msmincho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ru-RU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ru-RU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Тема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Тема Office">
      <a:majorFont>
        <a:latin typeface="Times New Roman"/>
        <a:ea typeface="msmincho"/>
        <a:cs typeface="msmincho"/>
      </a:majorFont>
      <a:minorFont>
        <a:latin typeface="Times New Roman"/>
        <a:ea typeface="msmincho"/>
        <a:cs typeface="msmincho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ru-RU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 xmlns="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ru-RU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Тема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34564</TotalTime>
  <Words>709</Words>
  <Application>Microsoft Office PowerPoint</Application>
  <PresentationFormat>Произвольный</PresentationFormat>
  <Paragraphs>162</Paragraphs>
  <Slides>19</Slides>
  <Notes>19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Arial</vt:lpstr>
      <vt:lpstr>msmincho</vt:lpstr>
      <vt:lpstr>Times New Roman</vt:lpstr>
      <vt:lpstr>Wingdings</vt:lpstr>
      <vt:lpstr>Microsoft YaHei</vt:lpstr>
      <vt:lpstr>Тема Office</vt:lpstr>
      <vt:lpstr>Тема Office</vt:lpstr>
      <vt:lpstr>ГБОУ СПО МО “Подольское медицинское училище”</vt:lpstr>
      <vt:lpstr>Карточка №1 Дополни текст</vt:lpstr>
      <vt:lpstr>Карточка №2. Соотнесите этапы очистки и порядок ее проведения</vt:lpstr>
      <vt:lpstr>Ответьте ДА или НЕТ на предложенное утверждение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НАЙДИТЕ ЗАШИФРОВАННОЕ В БУКВАХ СЛОВА</vt:lpstr>
      <vt:lpstr>НАЙДИТЕ ЗАШИФРОВАННОЕ В БУКВАХ СЛОВА</vt:lpstr>
      <vt:lpstr>Слайд 15</vt:lpstr>
      <vt:lpstr>Ответы на тесты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Предложение стратегии</dc:title>
  <dc:creator>revaz</dc:creator>
  <dc:description>Предложение пути развития и альтернатив, рекомендации по использованию той или другой стратегии</dc:description>
  <cp:lastModifiedBy>re</cp:lastModifiedBy>
  <cp:revision>7</cp:revision>
  <cp:lastPrinted>2015-03-04T14:54:10Z</cp:lastPrinted>
  <dcterms:created xsi:type="dcterms:W3CDTF">2015-02-23T16:34:31Z</dcterms:created>
  <dcterms:modified xsi:type="dcterms:W3CDTF">2015-04-09T20:57:46Z</dcterms:modified>
</cp:coreProperties>
</file>