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87" r:id="rId2"/>
    <p:sldId id="289" r:id="rId3"/>
    <p:sldId id="290" r:id="rId4"/>
    <p:sldId id="291" r:id="rId5"/>
    <p:sldId id="292" r:id="rId6"/>
    <p:sldId id="293" r:id="rId7"/>
    <p:sldId id="294" r:id="rId8"/>
    <p:sldId id="297" r:id="rId9"/>
    <p:sldId id="295" r:id="rId10"/>
    <p:sldId id="298" r:id="rId11"/>
    <p:sldId id="300" r:id="rId12"/>
    <p:sldId id="299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0729"/>
    <a:srgbClr val="008000"/>
    <a:srgbClr val="CCECFF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CF01D-F2C2-49FC-AAFE-D1371C9F1F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8E5E4-BAE5-4ED5-B505-7837545D9E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6FD99-3268-419E-9CFC-846C6DB0B4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8229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4038600"/>
            <a:ext cx="8229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98DAD-7A0B-432D-AA51-8D5AE6C5E3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40386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0F65F6-CEB0-4966-960A-BF603277A9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3B3C0-D156-4181-8B93-07FCCE2B90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41BB2-C412-49DC-8C10-F33F321E12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70B32-6B42-47BF-9718-47C1A03C68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D87C9-F1B4-45C1-98FA-7EF0865726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D3B08-F403-4414-91DB-7902EA29A1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AF6BE-2FBA-42CD-AB63-3F111DD3D6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1F9B80-BAB3-4750-9FAC-200091889B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FCF55-761A-4014-B6CD-046F183653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u="none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2D201FDA-2785-44A7-81D7-5FF50A8551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2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  <p:sldLayoutId id="2147483890" r:id="rId12"/>
    <p:sldLayoutId id="2147483891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11" Type="http://schemas.openxmlformats.org/officeDocument/2006/relationships/image" Target="../media/image14.jpeg"/><Relationship Id="rId5" Type="http://schemas.openxmlformats.org/officeDocument/2006/relationships/image" Target="../media/image8.jpeg"/><Relationship Id="rId10" Type="http://schemas.openxmlformats.org/officeDocument/2006/relationships/image" Target="../media/image13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jpeg"/><Relationship Id="rId4" Type="http://schemas.openxmlformats.org/officeDocument/2006/relationships/image" Target="../media/image3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642938"/>
            <a:ext cx="7358063" cy="13843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solidFill>
                  <a:srgbClr val="C00000"/>
                </a:solidFill>
              </a:rPr>
              <a:t>Wie ist der Verkehr in einer modernen Stadt?</a:t>
            </a:r>
            <a:endParaRPr lang="ru-RU" b="1" smtClean="0">
              <a:solidFill>
                <a:srgbClr val="C00000"/>
              </a:solidFill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 bwMode="auto">
          <a:xfrm>
            <a:off x="1143000" y="4643438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 fontScale="70000" lnSpcReduction="20000"/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ru-RU" sz="3200" u="none" ker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учитель немецкого языка первой квалификационной категории </a:t>
            </a:r>
          </a:p>
          <a:p>
            <a:pPr marL="342900" indent="-342900" algn="ctr" eaLnBrk="0" hangingPunct="0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3200" u="none" ker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МОУ СОШ № 5</a:t>
            </a:r>
          </a:p>
          <a:p>
            <a:pPr marL="342900" indent="-342900" algn="ctr" eaLnBrk="0" hangingPunct="0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3200" u="none" ker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г.Балашова Саратовской области</a:t>
            </a:r>
          </a:p>
          <a:p>
            <a:pPr marL="342900" indent="-342900" algn="ctr" eaLnBrk="0" hangingPunct="0"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ru-RU" sz="3200" u="none" ker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Кюршина Анастасия Сергеевна</a:t>
            </a:r>
            <a:endParaRPr lang="ru-RU" sz="3200" u="none" kern="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10" name="Рисунок 9" descr="виды трансп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072066" y="2181582"/>
            <a:ext cx="2857520" cy="2198091"/>
          </a:xfrm>
          <a:prstGeom prst="rect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  <a:effectLst>
            <a:softEdge rad="112500"/>
          </a:effectLst>
        </p:spPr>
      </p:pic>
      <p:pic>
        <p:nvPicPr>
          <p:cNvPr id="12" name="Рисунок 11" descr="i_028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42910" y="2143116"/>
            <a:ext cx="3818010" cy="22717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041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500958" y="214290"/>
            <a:ext cx="1357332" cy="13353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дзаголовок 2"/>
          <p:cNvSpPr txBox="1">
            <a:spLocks/>
          </p:cNvSpPr>
          <p:nvPr/>
        </p:nvSpPr>
        <p:spPr bwMode="auto">
          <a:xfrm>
            <a:off x="642938" y="500063"/>
            <a:ext cx="7786687" cy="585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 lnSpcReduction="10000"/>
          </a:bodyPr>
          <a:lstStyle/>
          <a:p>
            <a:pPr marL="514350" indent="-514350" algn="ctr" eaLnBrk="0" hangingPunct="0">
              <a:spcBef>
                <a:spcPct val="20000"/>
              </a:spcBef>
              <a:buClr>
                <a:schemeClr val="hlink"/>
              </a:buClr>
              <a:buSzPct val="120000"/>
              <a:buFont typeface="+mj-lt"/>
              <a:buAutoNum type="arabicPeriod"/>
              <a:defRPr/>
            </a:pPr>
            <a:r>
              <a:rPr lang="en-US" sz="3200" b="1" u="none" kern="0">
                <a:solidFill>
                  <a:schemeClr val="accent5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Wie heißt du ? Wie alt bist du ?</a:t>
            </a:r>
          </a:p>
          <a:p>
            <a:pPr marL="514350" indent="-514350" algn="ctr" eaLnBrk="0" hangingPunct="0">
              <a:spcBef>
                <a:spcPct val="20000"/>
              </a:spcBef>
              <a:buClr>
                <a:schemeClr val="hlink"/>
              </a:buClr>
              <a:buSzPct val="120000"/>
              <a:buFont typeface="+mj-lt"/>
              <a:buAutoNum type="arabicPeriod"/>
              <a:defRPr/>
            </a:pPr>
            <a:r>
              <a:rPr lang="en-US" sz="3200" b="1" u="none" kern="0">
                <a:solidFill>
                  <a:schemeClr val="accent5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Wo wohnst du ? (Stadt, Straße)</a:t>
            </a:r>
          </a:p>
          <a:p>
            <a:pPr marL="514350" indent="-514350" algn="ctr" eaLnBrk="0" hangingPunct="0">
              <a:spcBef>
                <a:spcPct val="20000"/>
              </a:spcBef>
              <a:buClr>
                <a:schemeClr val="hlink"/>
              </a:buClr>
              <a:buSzPct val="120000"/>
              <a:buFont typeface="+mj-lt"/>
              <a:buAutoNum type="arabicPeriod"/>
              <a:defRPr/>
            </a:pPr>
            <a:r>
              <a:rPr lang="en-US" sz="3200" b="1" u="none" kern="0">
                <a:solidFill>
                  <a:schemeClr val="accent5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Wohin gehst du ?</a:t>
            </a:r>
          </a:p>
          <a:p>
            <a:pPr marL="514350" indent="-514350" algn="ctr" eaLnBrk="0" hangingPunct="0">
              <a:spcBef>
                <a:spcPct val="20000"/>
              </a:spcBef>
              <a:buClr>
                <a:schemeClr val="hlink"/>
              </a:buClr>
              <a:buSzPct val="120000"/>
              <a:buFont typeface="+mj-lt"/>
              <a:buAutoNum type="arabicPeriod"/>
              <a:defRPr/>
            </a:pPr>
            <a:r>
              <a:rPr lang="en-US" sz="3200" b="1" u="none" kern="0">
                <a:solidFill>
                  <a:schemeClr val="accent5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Womit fährst du ins Gymnasium /in die Schule ?</a:t>
            </a:r>
          </a:p>
          <a:p>
            <a:pPr marL="514350" indent="-514350" algn="ctr" eaLnBrk="0" hangingPunct="0">
              <a:spcBef>
                <a:spcPct val="20000"/>
              </a:spcBef>
              <a:buClr>
                <a:schemeClr val="hlink"/>
              </a:buClr>
              <a:buSzPct val="120000"/>
              <a:buFont typeface="+mj-lt"/>
              <a:buAutoNum type="arabicPeriod"/>
              <a:defRPr/>
            </a:pPr>
            <a:r>
              <a:rPr lang="en-US" sz="3200" b="1" u="none">
                <a:solidFill>
                  <a:schemeClr val="accent5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Wie ist der Verkehr in deiner Stadt ?</a:t>
            </a:r>
          </a:p>
          <a:p>
            <a:pPr marL="514350" indent="-514350" algn="ctr" eaLnBrk="0" hangingPunct="0">
              <a:spcBef>
                <a:spcPct val="20000"/>
              </a:spcBef>
              <a:buClr>
                <a:schemeClr val="hlink"/>
              </a:buClr>
              <a:buSzPct val="120000"/>
              <a:buFont typeface="+mj-lt"/>
              <a:buAutoNum type="arabicPeriod"/>
              <a:defRPr/>
            </a:pPr>
            <a:r>
              <a:rPr lang="en-US" sz="3200" b="1" u="none">
                <a:solidFill>
                  <a:schemeClr val="accent5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Welche Verkehrsmittel gibt es in deiner Stadt  ?</a:t>
            </a:r>
          </a:p>
          <a:p>
            <a:pPr marL="514350" indent="-514350" algn="ctr" eaLnBrk="0" hangingPunct="0">
              <a:spcBef>
                <a:spcPct val="20000"/>
              </a:spcBef>
              <a:buClr>
                <a:schemeClr val="hlink"/>
              </a:buClr>
              <a:buSzPct val="120000"/>
              <a:buFont typeface="+mj-lt"/>
              <a:buAutoNum type="arabicPeriod"/>
              <a:defRPr/>
            </a:pPr>
            <a:r>
              <a:rPr lang="en-US" sz="3200" b="1" u="none" kern="0">
                <a:solidFill>
                  <a:schemeClr val="accent5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Womit fahren die Menschen in deiner Stadt ?</a:t>
            </a:r>
            <a:endParaRPr lang="ru-RU" sz="3200" b="1" u="none" kern="0">
              <a:solidFill>
                <a:schemeClr val="accent5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ctr" eaLnBrk="0" hangingPunct="0">
              <a:spcBef>
                <a:spcPct val="20000"/>
              </a:spcBef>
              <a:buClr>
                <a:schemeClr val="hlink"/>
              </a:buClr>
              <a:buSzPct val="120000"/>
              <a:buFont typeface="+mj-lt"/>
              <a:buAutoNum type="arabicPeriod"/>
              <a:defRPr/>
            </a:pPr>
            <a:r>
              <a:rPr lang="en-US" sz="3200" b="1" u="none">
                <a:solidFill>
                  <a:schemeClr val="accent5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Magst du deine Stadt ?</a:t>
            </a:r>
          </a:p>
          <a:p>
            <a:pPr marL="514350" indent="-514350" algn="ctr" eaLnBrk="0" hangingPunct="0">
              <a:spcBef>
                <a:spcPct val="20000"/>
              </a:spcBef>
              <a:buClr>
                <a:schemeClr val="hlink"/>
              </a:buClr>
              <a:buSzPct val="120000"/>
              <a:buFont typeface="+mj-lt"/>
              <a:buAutoNum type="arabicPeriod"/>
              <a:defRPr/>
            </a:pPr>
            <a:endParaRPr lang="en-US" sz="3200" b="1" u="none">
              <a:solidFill>
                <a:srgbClr val="000000"/>
              </a:solidFill>
              <a:latin typeface="Arial" charset="0"/>
            </a:endParaRPr>
          </a:p>
          <a:p>
            <a:pPr marL="514350" indent="-514350" algn="ctr" eaLnBrk="0" hangingPunct="0">
              <a:spcBef>
                <a:spcPct val="20000"/>
              </a:spcBef>
              <a:buClr>
                <a:schemeClr val="hlink"/>
              </a:buClr>
              <a:buSzPct val="120000"/>
              <a:buFont typeface="+mj-lt"/>
              <a:buAutoNum type="arabicPeriod"/>
              <a:defRPr/>
            </a:pPr>
            <a:endParaRPr lang="en-US" sz="3200" u="none" kern="0">
              <a:solidFill>
                <a:schemeClr val="accent5">
                  <a:lumMod val="1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514350" indent="-514350" algn="ctr" eaLnBrk="0" hangingPunct="0">
              <a:spcBef>
                <a:spcPct val="20000"/>
              </a:spcBef>
              <a:buClr>
                <a:schemeClr val="hlink"/>
              </a:buClr>
              <a:buSzPct val="120000"/>
              <a:buFont typeface="+mj-lt"/>
              <a:buAutoNum type="arabicPeriod"/>
              <a:defRPr/>
            </a:pPr>
            <a:endParaRPr lang="ru-RU" sz="3200" u="none" kern="0" dirty="0">
              <a:solidFill>
                <a:schemeClr val="accent5">
                  <a:lumMod val="1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88" y="285750"/>
            <a:ext cx="6858000" cy="1384300"/>
          </a:xfrm>
        </p:spPr>
        <p:txBody>
          <a:bodyPr/>
          <a:lstStyle/>
          <a:p>
            <a:pPr algn="ctr">
              <a:defRPr/>
            </a:pPr>
            <a:r>
              <a:rPr lang="en-US" b="1" smtClean="0">
                <a:latin typeface="Arial" pitchFamily="34" charset="0"/>
                <a:cs typeface="Arial" pitchFamily="34" charset="0"/>
              </a:rPr>
              <a:t>Projektarbeit</a:t>
            </a:r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500" y="1643063"/>
            <a:ext cx="7086600" cy="4114800"/>
          </a:xfrm>
        </p:spPr>
        <p:txBody>
          <a:bodyPr/>
          <a:lstStyle/>
          <a:p>
            <a:pPr algn="ctr">
              <a:defRPr/>
            </a:pPr>
            <a:r>
              <a:rPr lang="en-US" sz="4400" smtClean="0">
                <a:solidFill>
                  <a:schemeClr val="accent5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Problem</a:t>
            </a:r>
          </a:p>
          <a:p>
            <a:pPr algn="ctr">
              <a:defRPr/>
            </a:pPr>
            <a:r>
              <a:rPr lang="en-US" sz="4400" smtClean="0">
                <a:solidFill>
                  <a:schemeClr val="accent5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Ziel</a:t>
            </a:r>
          </a:p>
          <a:p>
            <a:pPr algn="ctr">
              <a:defRPr/>
            </a:pPr>
            <a:r>
              <a:rPr lang="en-US" sz="4400" smtClean="0">
                <a:solidFill>
                  <a:schemeClr val="accent5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Planung</a:t>
            </a:r>
          </a:p>
          <a:p>
            <a:pPr algn="ctr">
              <a:defRPr/>
            </a:pPr>
            <a:r>
              <a:rPr lang="en-US" sz="4400" smtClean="0">
                <a:solidFill>
                  <a:schemeClr val="accent5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Durchführung</a:t>
            </a:r>
          </a:p>
          <a:p>
            <a:pPr algn="ctr">
              <a:defRPr/>
            </a:pPr>
            <a:r>
              <a:rPr lang="en-US" sz="4400" smtClean="0">
                <a:solidFill>
                  <a:schemeClr val="accent5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Präsentation</a:t>
            </a:r>
          </a:p>
          <a:p>
            <a:pPr algn="ctr">
              <a:defRPr/>
            </a:pPr>
            <a:r>
              <a:rPr lang="en-US" sz="4400" smtClean="0">
                <a:solidFill>
                  <a:schemeClr val="accent5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Reflexion</a:t>
            </a:r>
            <a:endParaRPr lang="ru-RU" sz="4400">
              <a:solidFill>
                <a:schemeClr val="accent5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16" name="Рисунок 3" descr="19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72188" y="1785938"/>
            <a:ext cx="2546350" cy="190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928662" y="1071546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9600" b="1" u="none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?</a:t>
            </a:r>
            <a:endParaRPr lang="ru-RU" sz="9600" b="1" u="none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3108" y="4786322"/>
            <a:ext cx="483978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u="none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Gut gemacht !</a:t>
            </a:r>
            <a:endParaRPr lang="ru-RU" sz="5400" b="1" u="none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umnaja_sobachka_sonja_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2714612" y="1142984"/>
            <a:ext cx="3714776" cy="3214710"/>
          </a:xfrm>
          <a:prstGeom prst="rect">
            <a:avLst/>
          </a:prstGeom>
          <a:ln>
            <a:noFill/>
          </a:ln>
          <a:effectLst>
            <a:softEdge rad="1125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86063" y="3429000"/>
            <a:ext cx="4000500" cy="428625"/>
          </a:xfrm>
        </p:spPr>
        <p:txBody>
          <a:bodyPr/>
          <a:lstStyle/>
          <a:p>
            <a:pPr>
              <a:defRPr/>
            </a:pPr>
            <a:r>
              <a:rPr lang="en-US" sz="4000" b="1" smtClean="0">
                <a:latin typeface="Arial" pitchFamily="34" charset="0"/>
                <a:cs typeface="Arial" pitchFamily="34" charset="0"/>
              </a:rPr>
              <a:t>Verkehrsmittel</a:t>
            </a:r>
            <a:endParaRPr lang="ru-RU" sz="4000" b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9" name="Рисунок 4" descr="маш син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3" y="2857500"/>
            <a:ext cx="2493962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Рисунок 6" descr="метро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357563" y="4143375"/>
            <a:ext cx="2428875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Рисунок 8" descr="tramvay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42938" y="285750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Рисунок 10" descr="147239542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214688" y="1071563"/>
            <a:ext cx="2232025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Рисунок 11" descr="тролл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85750" y="4786313"/>
            <a:ext cx="2857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Рисунок 12" descr="поезд.jpg"/>
          <p:cNvPicPr>
            <a:picLocks noChangeAspect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643688" y="3643313"/>
            <a:ext cx="2190750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Рисунок 13" descr="велос.jpeg"/>
          <p:cNvPicPr>
            <a:picLocks noChangeAspect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5643563" y="974725"/>
            <a:ext cx="1617662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Рисунок 16" descr="11741063-n---------n----------n------n--3d-----n------n.jpg"/>
          <p:cNvPicPr>
            <a:picLocks noChangeAspect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7072313" y="285750"/>
            <a:ext cx="1804987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Рисунок 17" descr="вертол.jpg"/>
          <p:cNvPicPr>
            <a:picLocks noChangeAspect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6643688" y="2214563"/>
            <a:ext cx="1928812" cy="1265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Рисунок 19" descr="пешком.jpg"/>
          <p:cNvPicPr>
            <a:picLocks noChangeAspect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6143625" y="5500688"/>
            <a:ext cx="1341438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200" smtClean="0"/>
              <a:t>Man fährt \fliegt  </a:t>
            </a:r>
            <a:br>
              <a:rPr lang="en-US" sz="3200" smtClean="0"/>
            </a:br>
            <a:r>
              <a:rPr lang="en-US" sz="3200" smtClean="0"/>
              <a:t>mit dem …      in einer Großstadt.    .</a:t>
            </a:r>
            <a:endParaRPr lang="ru-RU" sz="3200"/>
          </a:p>
        </p:txBody>
      </p:sp>
      <p:pic>
        <p:nvPicPr>
          <p:cNvPr id="5123" name="Содержимое 3" descr="маш в Моск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00063" y="1928813"/>
            <a:ext cx="5715000" cy="2928937"/>
          </a:xfrm>
        </p:spPr>
      </p:pic>
      <p:pic>
        <p:nvPicPr>
          <p:cNvPr id="5124" name="Рисунок 4" descr="самол в М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14375" y="5000625"/>
            <a:ext cx="190500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Рисунок 5" descr="10_1156_Moscow, Russia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715125" y="2500313"/>
            <a:ext cx="20129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Рисунок 6" descr="img23844_15_Tunel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500813" y="4500563"/>
            <a:ext cx="2357437" cy="210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Рисунок 7" descr="tramvay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643688" y="214313"/>
            <a:ext cx="2103437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8" descr="C:\Documents and Settings\Александр\Рабочий стол\уч года\подготовка к конк\на урок\авт-с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643313" y="5000625"/>
            <a:ext cx="1833562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142875"/>
            <a:ext cx="8229600" cy="1384300"/>
          </a:xfrm>
        </p:spPr>
        <p:txBody>
          <a:bodyPr/>
          <a:lstStyle/>
          <a:p>
            <a:pPr>
              <a:defRPr/>
            </a:pPr>
            <a:r>
              <a:rPr lang="en-US" smtClean="0"/>
              <a:t>Man fährt mit dem …      in einer Kleinstadt.</a:t>
            </a:r>
            <a:endParaRPr lang="ru-RU"/>
          </a:p>
        </p:txBody>
      </p:sp>
      <p:pic>
        <p:nvPicPr>
          <p:cNvPr id="6147" name="Рисунок 7" descr="147239542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28688" y="1571625"/>
            <a:ext cx="3249612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легков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143625" y="1428750"/>
            <a:ext cx="2633663" cy="2633663"/>
          </a:xfrm>
          <a:prstGeom prst="rect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</p:pic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214313" y="4500563"/>
            <a:ext cx="5429250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3600" u="none" ker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Man fährt mit dem …wagen in einem Dorf.</a:t>
            </a:r>
          </a:p>
          <a:p>
            <a:pPr algn="ctr" eaLnBrk="0" hangingPunct="0">
              <a:defRPr/>
            </a:pPr>
            <a:r>
              <a:rPr lang="en-US" sz="3600" u="none" ker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Man reitet das Pferd …  .</a:t>
            </a:r>
            <a:endParaRPr lang="ru-RU" sz="3600" u="none" ker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  <a:p>
            <a:pPr algn="ctr" eaLnBrk="0" hangingPunct="0">
              <a:defRPr/>
            </a:pPr>
            <a:endParaRPr lang="ru-RU" sz="3600" u="none" ker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7174" name="Рисунок 12" descr="povozka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15000" y="4572000"/>
            <a:ext cx="3082925" cy="2019300"/>
          </a:xfrm>
          <a:prstGeom prst="rect">
            <a:avLst/>
          </a:prstGeom>
          <a:noFill/>
          <a:ln w="38100">
            <a:solidFill>
              <a:schemeClr val="accent5">
                <a:lumMod val="10000"/>
              </a:schemeClr>
            </a:solidFill>
            <a:miter lim="800000"/>
            <a:headEnd/>
            <a:tailEnd/>
          </a:ln>
        </p:spPr>
      </p:pic>
      <p:pic>
        <p:nvPicPr>
          <p:cNvPr id="14" name="Рисунок 13" descr="велос.jpe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4429125" y="2857500"/>
            <a:ext cx="1500188" cy="1379538"/>
          </a:xfrm>
          <a:prstGeom prst="rect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428625"/>
            <a:ext cx="7686675" cy="1571625"/>
          </a:xfrm>
        </p:spPr>
        <p:txBody>
          <a:bodyPr/>
          <a:lstStyle/>
          <a:p>
            <a:pPr>
              <a:defRPr/>
            </a:pPr>
            <a:r>
              <a:rPr lang="en-US" smtClean="0"/>
              <a:t>Wie heißt diese Stadt ?</a:t>
            </a:r>
            <a:br>
              <a:rPr lang="en-US" smtClean="0"/>
            </a:br>
            <a:r>
              <a:rPr lang="en-US" smtClean="0"/>
              <a:t>Womit kann man hier</a:t>
            </a:r>
            <a:r>
              <a:rPr lang="ru-RU" smtClean="0"/>
              <a:t/>
            </a:r>
            <a:br>
              <a:rPr lang="ru-RU" smtClean="0"/>
            </a:br>
            <a:r>
              <a:rPr lang="en-US" smtClean="0"/>
              <a:t> fahren?</a:t>
            </a:r>
            <a:endParaRPr lang="ru-RU"/>
          </a:p>
        </p:txBody>
      </p:sp>
      <p:pic>
        <p:nvPicPr>
          <p:cNvPr id="7171" name="Содержимое 3" descr="11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429375" y="2500313"/>
            <a:ext cx="2301875" cy="1725612"/>
          </a:xfrm>
        </p:spPr>
      </p:pic>
      <p:pic>
        <p:nvPicPr>
          <p:cNvPr id="7172" name="Рисунок 4" descr="12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50" y="2428875"/>
            <a:ext cx="5657850" cy="376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Рисунок 6" descr="14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57938" y="4643438"/>
            <a:ext cx="2571750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Рисунок 7" descr="15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858000" y="142875"/>
            <a:ext cx="1600200" cy="2220913"/>
          </a:xfrm>
          <a:prstGeom prst="rect">
            <a:avLst/>
          </a:prstGeom>
          <a:noFill/>
          <a:ln w="28575">
            <a:solidFill>
              <a:schemeClr val="bg2">
                <a:lumMod val="95000"/>
                <a:lumOff val="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Содержимое 3" descr="Venice-boat-gondola-Venice-palaces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34975" y="2071688"/>
            <a:ext cx="5619750" cy="4214812"/>
          </a:xfrm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500063" y="285750"/>
            <a:ext cx="654367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4400" u="none" ker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Wie heißt diese Stadt ?</a:t>
            </a:r>
            <a:br>
              <a:rPr lang="en-US" sz="4400" u="none" ker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4400" u="none" ker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Womit fährt man hier ?</a:t>
            </a:r>
            <a:endParaRPr lang="ru-RU" sz="4400" u="none" ker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8196" name="Рисунок 6" descr="17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00813" y="1428750"/>
            <a:ext cx="2198687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6643688" y="3929063"/>
            <a:ext cx="2143125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2800" u="none" kern="0">
                <a:solidFill>
                  <a:schemeClr val="accent5">
                    <a:lumMod val="1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die Gondel </a:t>
            </a:r>
            <a:r>
              <a:rPr lang="en-US" sz="2000" u="none" kern="0">
                <a:solidFill>
                  <a:schemeClr val="accent5">
                    <a:lumMod val="1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– ein venezianisches Boot</a:t>
            </a:r>
          </a:p>
          <a:p>
            <a:pPr eaLnBrk="0" hangingPunct="0">
              <a:defRPr/>
            </a:pPr>
            <a:endParaRPr lang="en-US" sz="2000" u="none" kern="0">
              <a:solidFill>
                <a:schemeClr val="accent5">
                  <a:lumMod val="1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  <a:p>
            <a:pPr eaLnBrk="0" hangingPunct="0">
              <a:defRPr/>
            </a:pPr>
            <a:r>
              <a:rPr lang="en-US" u="none" kern="0">
                <a:solidFill>
                  <a:schemeClr val="accent5">
                    <a:lumMod val="1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Venedig</a:t>
            </a:r>
            <a:r>
              <a:rPr lang="en-US" sz="2800" u="none" kern="0">
                <a:solidFill>
                  <a:schemeClr val="accent5">
                    <a:lumMod val="1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lang="ru-RU" sz="2800" u="none" kern="0">
              <a:solidFill>
                <a:schemeClr val="accent5">
                  <a:lumMod val="1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57188" y="285750"/>
            <a:ext cx="6543675" cy="1384300"/>
          </a:xfrm>
        </p:spPr>
        <p:txBody>
          <a:bodyPr/>
          <a:lstStyle/>
          <a:p>
            <a:pPr>
              <a:defRPr/>
            </a:pPr>
            <a:r>
              <a:rPr lang="en-US" smtClean="0"/>
              <a:t>Wie heißt diese Stadt ?</a:t>
            </a:r>
            <a:br>
              <a:rPr lang="en-US" smtClean="0"/>
            </a:br>
            <a:r>
              <a:rPr lang="en-US" smtClean="0"/>
              <a:t>Womit fährt man hier ?</a:t>
            </a:r>
            <a:endParaRPr lang="ru-RU"/>
          </a:p>
        </p:txBody>
      </p:sp>
      <p:pic>
        <p:nvPicPr>
          <p:cNvPr id="9219" name="Рисунок 4" descr="DSC00176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14938" y="3500438"/>
            <a:ext cx="36131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Рисунок 5" descr="DSC00177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50" y="2000250"/>
            <a:ext cx="5143500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 descr="C:\Documents and Settings\Александр\Рабочий стол\1 sept\скачанные файлы.gif"/>
          <p:cNvPicPr>
            <a:picLocks noChangeAspect="1" noChangeArrowheads="1"/>
          </p:cNvPicPr>
          <p:nvPr/>
        </p:nvPicPr>
        <p:blipFill>
          <a:blip r:embed="rId4" cstate="email"/>
          <a:srcRect r="5171"/>
          <a:stretch>
            <a:fillRect/>
          </a:stretch>
        </p:blipFill>
        <p:spPr bwMode="auto">
          <a:xfrm>
            <a:off x="6357938" y="571500"/>
            <a:ext cx="2619375" cy="2486025"/>
          </a:xfrm>
          <a:prstGeom prst="rect">
            <a:avLst/>
          </a:prstGeom>
          <a:noFill/>
          <a:ln w="28575">
            <a:solidFill>
              <a:schemeClr val="bg2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4" descr="DSC00248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72063" y="357188"/>
            <a:ext cx="3619500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Рисунок 5" descr="DSC00291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313" y="3214688"/>
            <a:ext cx="4937125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5572125" y="3286125"/>
            <a:ext cx="3214688" cy="4000500"/>
          </a:xfrm>
          <a:prstGeom prst="rect">
            <a:avLst/>
          </a:prstGeom>
        </p:spPr>
        <p:txBody>
          <a:bodyPr/>
          <a:lstStyle/>
          <a:p>
            <a:pPr eaLnBrk="0" hangingPunct="0">
              <a:defRPr/>
            </a:pPr>
            <a:r>
              <a:rPr lang="en-US" sz="3200" u="none" ker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Man kann in München auch mit ICE-Zug fahren, mit der Straßenbahn oder einfach Fahrrad.</a:t>
            </a:r>
            <a:endParaRPr lang="ru-RU" sz="3200" u="none" ker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0245" name="Picture 7" descr="H:\Все фото\13) Фото Мюнхен 2013\DSC00229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625" y="357188"/>
            <a:ext cx="372586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1500188" y="2786063"/>
            <a:ext cx="1903412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u="none" ker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Intercity-Express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5" descr="вокзал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57313" y="285750"/>
            <a:ext cx="6448425" cy="423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357313" y="285750"/>
            <a:ext cx="6543675" cy="1384300"/>
          </a:xfrm>
        </p:spPr>
        <p:txBody>
          <a:bodyPr/>
          <a:lstStyle/>
          <a:p>
            <a:pPr>
              <a:defRPr/>
            </a:pPr>
            <a:r>
              <a:rPr lang="en-US" smtClean="0"/>
              <a:t>Wie heißt diese Stadt ?</a:t>
            </a:r>
            <a:br>
              <a:rPr lang="en-US" smtClean="0"/>
            </a:br>
            <a:r>
              <a:rPr lang="en-US" smtClean="0"/>
              <a:t>Womit fährt man hier ?</a:t>
            </a:r>
            <a:endParaRPr lang="ru-RU"/>
          </a:p>
        </p:txBody>
      </p:sp>
      <p:pic>
        <p:nvPicPr>
          <p:cNvPr id="11268" name="Рисунок 2" descr="20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50" y="4214813"/>
            <a:ext cx="3060700" cy="234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Рисунок 4" descr="21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286500" y="4071938"/>
            <a:ext cx="261620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Рисунок 7" descr="147239542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500438" y="3786188"/>
            <a:ext cx="2535237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кеан">
  <a:themeElements>
    <a:clrScheme name="Океан 8">
      <a:dk1>
        <a:srgbClr val="000000"/>
      </a:dk1>
      <a:lt1>
        <a:srgbClr val="FFFFFF"/>
      </a:lt1>
      <a:dk2>
        <a:srgbClr val="FFBA2F"/>
      </a:dk2>
      <a:lt2>
        <a:srgbClr val="A50021"/>
      </a:lt2>
      <a:accent1>
        <a:srgbClr val="FF6600"/>
      </a:accent1>
      <a:accent2>
        <a:srgbClr val="CC6600"/>
      </a:accent2>
      <a:accent3>
        <a:srgbClr val="FFD9AD"/>
      </a:accent3>
      <a:accent4>
        <a:srgbClr val="DADADA"/>
      </a:accent4>
      <a:accent5>
        <a:srgbClr val="FFB8AA"/>
      </a:accent5>
      <a:accent6>
        <a:srgbClr val="B95C00"/>
      </a:accent6>
      <a:hlink>
        <a:srgbClr val="663300"/>
      </a:hlink>
      <a:folHlink>
        <a:srgbClr val="CC9900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1131</TotalTime>
  <Words>172</Words>
  <Application>Microsoft Office PowerPoint</Application>
  <PresentationFormat>Экран (4:3)</PresentationFormat>
  <Paragraphs>37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Tahoma</vt:lpstr>
      <vt:lpstr>Arial</vt:lpstr>
      <vt:lpstr>Wingdings</vt:lpstr>
      <vt:lpstr>Calibri</vt:lpstr>
      <vt:lpstr>Океан</vt:lpstr>
      <vt:lpstr>Wie ist der Verkehr in einer modernen Stadt?</vt:lpstr>
      <vt:lpstr>Verkehrsmittel</vt:lpstr>
      <vt:lpstr>Man fährt \fliegt   mit dem …      in einer Großstadt.    .</vt:lpstr>
      <vt:lpstr>Man fährt mit dem …      in einer Kleinstadt.</vt:lpstr>
      <vt:lpstr>Wie heißt diese Stadt ? Womit kann man hier  fahren?</vt:lpstr>
      <vt:lpstr>Слайд 6</vt:lpstr>
      <vt:lpstr>Wie heißt diese Stadt ? Womit fährt man hier ?</vt:lpstr>
      <vt:lpstr>Слайд 8</vt:lpstr>
      <vt:lpstr>Wie heißt diese Stadt ? Womit fährt man hier ?</vt:lpstr>
      <vt:lpstr>Слайд 10</vt:lpstr>
      <vt:lpstr>Projektarbeit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Zver</dc:creator>
  <cp:lastModifiedBy>re</cp:lastModifiedBy>
  <cp:revision>67</cp:revision>
  <dcterms:created xsi:type="dcterms:W3CDTF">2008-12-06T20:03:31Z</dcterms:created>
  <dcterms:modified xsi:type="dcterms:W3CDTF">2015-04-10T21:08:26Z</dcterms:modified>
</cp:coreProperties>
</file>