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11"/>
  </p:handoutMasterIdLst>
  <p:sldIdLst>
    <p:sldId id="256" r:id="rId2"/>
    <p:sldId id="282" r:id="rId3"/>
    <p:sldId id="283" r:id="rId4"/>
    <p:sldId id="288" r:id="rId5"/>
    <p:sldId id="289" r:id="rId6"/>
    <p:sldId id="291" r:id="rId7"/>
    <p:sldId id="274" r:id="rId8"/>
    <p:sldId id="268" r:id="rId9"/>
    <p:sldId id="286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671F1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0FE96A-0440-4042-AA83-46985AA498D5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C74E6-AEDD-46A1-A1CB-DD84283E07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675471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3DE685-F7F4-4DC1-8550-BB7612DFB92C}" type="datetimeFigureOut">
              <a:rPr lang="ru-RU" smtClean="0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128D88-704B-4E67-97A0-356A1059DDF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66E532-2460-41A0-9244-CF00F5347454}" type="datetimeFigureOut">
              <a:rPr lang="ru-RU" smtClean="0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23C645-E17C-4DA3-B5F1-31D573287F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90828A-B206-4EBB-9392-B3296B6266AC}" type="datetimeFigureOut">
              <a:rPr lang="ru-RU" smtClean="0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070266-594E-434A-9DBF-E24C40C9C5B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B7781A-B637-4DE3-8EFD-C8AF0D108900}" type="datetimeFigureOut">
              <a:rPr lang="ru-RU" smtClean="0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F956C6-9724-4E8D-98D4-783158F4BFA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BE1734-8163-4F19-AD90-BECC33A9382F}" type="datetimeFigureOut">
              <a:rPr lang="ru-RU" smtClean="0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BAE0F3-61A9-4221-8DA2-AA39AC40E23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9F9FD8-C58C-42F7-9DEF-2F42437EBF79}" type="datetimeFigureOut">
              <a:rPr lang="ru-RU" smtClean="0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9D6C89-A75C-464C-9648-6B5FA0DCC2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9F5A29-CF18-4BA1-8551-475E8C749A47}" type="datetimeFigureOut">
              <a:rPr lang="ru-RU" smtClean="0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A5519E-B731-4FE5-A27C-284E2D6268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B8376F-6F28-4145-BE14-18A855A805D6}" type="datetimeFigureOut">
              <a:rPr lang="ru-RU" smtClean="0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43C19-B370-441F-935F-DC6D1E8CDE5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3A6565-6A70-4826-9096-576DA75E2DD4}" type="datetimeFigureOut">
              <a:rPr lang="ru-RU" smtClean="0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71631F-F233-436E-A91F-785203C2647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256CB0-F15C-4601-86A3-E6B8D58E51A6}" type="datetimeFigureOut">
              <a:rPr lang="ru-RU" smtClean="0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5DF182-4964-45F3-A21C-E30F324E0C1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7B485F-EC31-45D1-90C9-D276A11565B5}" type="datetimeFigureOut">
              <a:rPr lang="ru-RU" smtClean="0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AAE151-0897-42E6-AF78-BB87E5039EC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C76B2C4-E80E-4B8A-A7EB-A8931E49D0C7}" type="datetimeFigureOut">
              <a:rPr lang="ru-RU" smtClean="0"/>
              <a:pPr>
                <a:defRPr/>
              </a:pPr>
              <a:t>09.04.2015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A10585D-F8F5-4012-973A-A5BF83D8CA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6707088" cy="54868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dirty="0" smtClean="0">
                <a:ea typeface="Verdana" pitchFamily="34" charset="0"/>
                <a:cs typeface="Verdana" pitchFamily="34" charset="0"/>
              </a:rPr>
              <a:t>Плотность вещества.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4664" y="836712"/>
            <a:ext cx="8939336" cy="5865515"/>
          </a:xfrm>
        </p:spPr>
        <p:txBody>
          <a:bodyPr>
            <a:normAutofit/>
          </a:bodyPr>
          <a:lstStyle/>
          <a:p>
            <a:pPr marL="92075" indent="-20638">
              <a:lnSpc>
                <a:spcPct val="150000"/>
              </a:lnSpc>
              <a:buNone/>
            </a:pPr>
            <a:r>
              <a:rPr lang="ru-RU" sz="2400" b="1" i="1" dirty="0" smtClean="0"/>
              <a:t>V</a:t>
            </a:r>
            <a:r>
              <a:rPr lang="ru-RU" sz="2400" b="1" i="1" baseline="-25000" dirty="0" smtClean="0"/>
              <a:t>1 </a:t>
            </a:r>
            <a:r>
              <a:rPr lang="ru-RU" sz="2400" b="1" i="1" dirty="0" smtClean="0"/>
              <a:t>= V</a:t>
            </a:r>
            <a:r>
              <a:rPr lang="ru-RU" sz="2400" b="1" i="1" baseline="-25000" dirty="0" smtClean="0"/>
              <a:t>2</a:t>
            </a:r>
            <a:r>
              <a:rPr lang="ru-RU" sz="2400" b="1" i="1" dirty="0" smtClean="0"/>
              <a:t>; тела изготовлены из разных веществ: m</a:t>
            </a:r>
            <a:r>
              <a:rPr lang="ru-RU" sz="2400" b="1" i="1" baseline="-25000" dirty="0" smtClean="0"/>
              <a:t>1  </a:t>
            </a:r>
            <a:r>
              <a:rPr lang="ru-RU" sz="2400" b="1" i="1" dirty="0" smtClean="0">
                <a:cs typeface="Times New Roman"/>
              </a:rPr>
              <a:t>≠</a:t>
            </a:r>
            <a:r>
              <a:rPr lang="ru-RU" sz="2400" b="1" i="1" dirty="0" smtClean="0"/>
              <a:t> m</a:t>
            </a:r>
            <a:r>
              <a:rPr lang="ru-RU" sz="2400" b="1" i="1" baseline="-25000" dirty="0" smtClean="0"/>
              <a:t>2</a:t>
            </a:r>
            <a:r>
              <a:rPr lang="ru-RU" sz="2400" b="1" i="1" dirty="0" smtClean="0"/>
              <a:t>.</a:t>
            </a: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b="1" i="1" dirty="0" smtClean="0"/>
              <a:t>m</a:t>
            </a:r>
            <a:r>
              <a:rPr lang="ru-RU" sz="2400" b="1" i="1" baseline="-25000" dirty="0" smtClean="0"/>
              <a:t>1 </a:t>
            </a:r>
            <a:r>
              <a:rPr lang="ru-RU" sz="2400" b="1" i="1" dirty="0" smtClean="0"/>
              <a:t>= m</a:t>
            </a:r>
            <a:r>
              <a:rPr lang="ru-RU" sz="2400" b="1" i="1" baseline="-25000" dirty="0" smtClean="0"/>
              <a:t>2</a:t>
            </a:r>
            <a:r>
              <a:rPr lang="ru-RU" sz="2400" b="1" i="1" dirty="0" smtClean="0"/>
              <a:t>; тела изготовлены из разных веществ: V</a:t>
            </a:r>
            <a:r>
              <a:rPr lang="ru-RU" sz="2400" b="1" i="1" baseline="-25000" dirty="0" smtClean="0"/>
              <a:t>1</a:t>
            </a:r>
            <a:r>
              <a:rPr lang="ru-RU" sz="2400" b="1" i="1" dirty="0" smtClean="0">
                <a:cs typeface="Times New Roman"/>
              </a:rPr>
              <a:t>≠</a:t>
            </a:r>
            <a:r>
              <a:rPr lang="ru-RU" sz="2400" b="1" i="1" dirty="0" smtClean="0"/>
              <a:t>V</a:t>
            </a:r>
            <a:r>
              <a:rPr lang="ru-RU" sz="2400" b="1" i="1" baseline="-25000" dirty="0" smtClean="0"/>
              <a:t>2</a:t>
            </a:r>
            <a:r>
              <a:rPr lang="ru-RU" sz="2400" b="1" i="1" dirty="0" smtClean="0"/>
              <a:t>.</a:t>
            </a:r>
          </a:p>
          <a:p>
            <a:pPr marL="180975" indent="-20638">
              <a:lnSpc>
                <a:spcPct val="150000"/>
              </a:lnSpc>
              <a:buNone/>
              <a:tabLst>
                <a:tab pos="177800" algn="l"/>
              </a:tabLst>
            </a:pPr>
            <a:r>
              <a:rPr lang="ru-RU" sz="2400" dirty="0" smtClean="0"/>
              <a:t>Опр. </a:t>
            </a:r>
            <a:r>
              <a:rPr lang="ru-RU" sz="2400" dirty="0" smtClean="0">
                <a:solidFill>
                  <a:srgbClr val="C00000"/>
                </a:solidFill>
              </a:rPr>
              <a:t>Плотность – это физическая величина равная отношению массы тела к его объему. </a:t>
            </a:r>
          </a:p>
          <a:p>
            <a:pPr marL="180975" indent="-20638">
              <a:lnSpc>
                <a:spcPct val="150000"/>
              </a:lnSpc>
              <a:buNone/>
              <a:tabLst>
                <a:tab pos="177800" algn="l"/>
              </a:tabLst>
            </a:pPr>
            <a:endParaRPr lang="ru-RU" sz="2400" dirty="0" smtClean="0">
              <a:solidFill>
                <a:srgbClr val="C00000"/>
              </a:solidFill>
              <a:latin typeface="BatangChe" pitchFamily="49" charset="-127"/>
              <a:ea typeface="BatangChe" pitchFamily="49" charset="-127"/>
            </a:endParaRPr>
          </a:p>
          <a:p>
            <a:pPr marL="180975" indent="-20638">
              <a:lnSpc>
                <a:spcPct val="150000"/>
              </a:lnSpc>
              <a:buNone/>
              <a:tabLst>
                <a:tab pos="177800" algn="l"/>
              </a:tabLst>
            </a:pPr>
            <a:endParaRPr lang="ru-RU" sz="2400" dirty="0" smtClean="0">
              <a:solidFill>
                <a:srgbClr val="C00000"/>
              </a:solidFill>
              <a:latin typeface="BatangChe" pitchFamily="49" charset="-127"/>
              <a:ea typeface="BatangChe" pitchFamily="49" charset="-127"/>
            </a:endParaRPr>
          </a:p>
          <a:p>
            <a:pPr marL="180975" indent="-20638">
              <a:lnSpc>
                <a:spcPct val="150000"/>
              </a:lnSpc>
              <a:buNone/>
              <a:tabLst>
                <a:tab pos="177800" algn="l"/>
              </a:tabLst>
            </a:pPr>
            <a:r>
              <a:rPr lang="ru-RU" sz="2400" dirty="0" smtClean="0">
                <a:ea typeface="BatangChe" pitchFamily="49" charset="-127"/>
              </a:rPr>
              <a:t>Где:</a:t>
            </a:r>
          </a:p>
          <a:p>
            <a:pPr marL="180975" indent="-20638">
              <a:buNone/>
              <a:tabLst>
                <a:tab pos="177800" algn="l"/>
              </a:tabLst>
            </a:pPr>
            <a:r>
              <a:rPr lang="ru-RU" sz="2400" dirty="0" err="1" smtClean="0">
                <a:ea typeface="BatangChe" pitchFamily="49" charset="-127"/>
              </a:rPr>
              <a:t>ρ </a:t>
            </a:r>
            <a:r>
              <a:rPr lang="ru-RU" sz="2400" dirty="0" smtClean="0">
                <a:ea typeface="BatangChe" pitchFamily="49" charset="-127"/>
              </a:rPr>
              <a:t>– плотность тела </a:t>
            </a:r>
            <a:r>
              <a:rPr lang="en-US" sz="2400" dirty="0" smtClean="0">
                <a:ea typeface="BatangChe" pitchFamily="49" charset="-127"/>
              </a:rPr>
              <a:t>[</a:t>
            </a:r>
            <a:r>
              <a:rPr lang="ru-RU" sz="2400" dirty="0" smtClean="0">
                <a:ea typeface="BatangChe" pitchFamily="49" charset="-127"/>
              </a:rPr>
              <a:t>кг/м³</a:t>
            </a:r>
            <a:r>
              <a:rPr lang="en-US" sz="2400" dirty="0" smtClean="0">
                <a:ea typeface="BatangChe" pitchFamily="49" charset="-127"/>
              </a:rPr>
              <a:t>]</a:t>
            </a:r>
            <a:endParaRPr lang="ru-RU" sz="2400" dirty="0" smtClean="0">
              <a:ea typeface="BatangChe" pitchFamily="49" charset="-127"/>
            </a:endParaRPr>
          </a:p>
          <a:p>
            <a:pPr marL="180975" indent="-20638">
              <a:buNone/>
              <a:tabLst>
                <a:tab pos="177800" algn="l"/>
              </a:tabLst>
            </a:pPr>
            <a:r>
              <a:rPr lang="en-US" sz="2400" dirty="0" smtClean="0">
                <a:ea typeface="BatangChe" pitchFamily="49" charset="-127"/>
              </a:rPr>
              <a:t>m – </a:t>
            </a:r>
            <a:r>
              <a:rPr lang="ru-RU" sz="2400" dirty="0" smtClean="0">
                <a:ea typeface="BatangChe" pitchFamily="49" charset="-127"/>
              </a:rPr>
              <a:t>масса тела </a:t>
            </a:r>
            <a:r>
              <a:rPr lang="en-US" sz="2400" dirty="0" smtClean="0">
                <a:ea typeface="BatangChe" pitchFamily="49" charset="-127"/>
              </a:rPr>
              <a:t>[</a:t>
            </a:r>
            <a:r>
              <a:rPr lang="ru-RU" sz="2400" dirty="0" smtClean="0">
                <a:ea typeface="BatangChe" pitchFamily="49" charset="-127"/>
              </a:rPr>
              <a:t>кг</a:t>
            </a:r>
            <a:r>
              <a:rPr lang="en-US" sz="2400" dirty="0" smtClean="0">
                <a:ea typeface="BatangChe" pitchFamily="49" charset="-127"/>
              </a:rPr>
              <a:t>]</a:t>
            </a:r>
            <a:endParaRPr lang="ru-RU" sz="2400" dirty="0" smtClean="0">
              <a:ea typeface="BatangChe" pitchFamily="49" charset="-127"/>
            </a:endParaRPr>
          </a:p>
          <a:p>
            <a:pPr marL="180975" indent="-20638">
              <a:buNone/>
              <a:tabLst>
                <a:tab pos="177800" algn="l"/>
              </a:tabLst>
            </a:pPr>
            <a:r>
              <a:rPr lang="en-US" sz="2400" dirty="0" smtClean="0">
                <a:ea typeface="BatangChe" pitchFamily="49" charset="-127"/>
              </a:rPr>
              <a:t>V – </a:t>
            </a:r>
            <a:r>
              <a:rPr lang="ru-RU" sz="2400" dirty="0" smtClean="0">
                <a:ea typeface="BatangChe" pitchFamily="49" charset="-127"/>
              </a:rPr>
              <a:t>объем тела </a:t>
            </a:r>
            <a:r>
              <a:rPr lang="en-US" sz="2400" dirty="0" smtClean="0">
                <a:ea typeface="BatangChe" pitchFamily="49" charset="-127"/>
              </a:rPr>
              <a:t>[</a:t>
            </a:r>
            <a:r>
              <a:rPr lang="ru-RU" sz="2400" dirty="0" smtClean="0">
                <a:ea typeface="BatangChe" pitchFamily="49" charset="-127"/>
              </a:rPr>
              <a:t>м³</a:t>
            </a:r>
            <a:r>
              <a:rPr lang="en-US" sz="2400" dirty="0" smtClean="0">
                <a:ea typeface="BatangChe" pitchFamily="49" charset="-127"/>
              </a:rPr>
              <a:t>]</a:t>
            </a:r>
            <a:endParaRPr lang="ru-RU" sz="2400" dirty="0">
              <a:ea typeface="BatangChe" pitchFamily="49" charset="-127"/>
            </a:endParaRPr>
          </a:p>
        </p:txBody>
      </p:sp>
      <p:pic>
        <p:nvPicPr>
          <p:cNvPr id="5" name="Рисунок 4" descr="формула плотности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491880" y="3501008"/>
            <a:ext cx="2232248" cy="1266766"/>
          </a:xfrm>
          <a:prstGeom prst="rect">
            <a:avLst/>
          </a:prstGeom>
          <a:ln w="3810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Рисунок 5" descr="единица плотности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851920" y="2636912"/>
            <a:ext cx="1224136" cy="6709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6707088" cy="54868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Плотность вещества.</a:t>
            </a:r>
            <a:endParaRPr lang="ru-RU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4664" y="836712"/>
            <a:ext cx="8939336" cy="5865515"/>
          </a:xfrm>
        </p:spPr>
        <p:txBody>
          <a:bodyPr>
            <a:normAutofit/>
          </a:bodyPr>
          <a:lstStyle/>
          <a:p>
            <a:pPr marL="92075" indent="-20638">
              <a:lnSpc>
                <a:spcPct val="150000"/>
              </a:lnSpc>
              <a:buNone/>
            </a:pPr>
            <a:r>
              <a:rPr lang="ru-RU" sz="2400" dirty="0" smtClean="0">
                <a:ea typeface="BatangChe" pitchFamily="49" charset="-127"/>
              </a:rPr>
              <a:t>Перевод единиц плотности:</a:t>
            </a:r>
            <a:endParaRPr lang="ru-RU" sz="2400" dirty="0">
              <a:ea typeface="BatangChe" pitchFamily="49" charset="-127"/>
            </a:endParaRPr>
          </a:p>
        </p:txBody>
      </p:sp>
      <p:pic>
        <p:nvPicPr>
          <p:cNvPr id="7" name="Рисунок 6" descr="вывод-0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55576" y="1556792"/>
            <a:ext cx="7411978" cy="1368152"/>
          </a:xfrm>
          <a:prstGeom prst="rect">
            <a:avLst/>
          </a:prstGeom>
        </p:spPr>
      </p:pic>
      <p:pic>
        <p:nvPicPr>
          <p:cNvPr id="8" name="Рисунок 7" descr="вывод-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763688" y="3212976"/>
            <a:ext cx="4973574" cy="1584176"/>
          </a:xfrm>
          <a:prstGeom prst="rect">
            <a:avLst/>
          </a:prstGeom>
          <a:ln w="3810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6707088" cy="54868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Плотность вещества.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4664" y="836712"/>
            <a:ext cx="8939336" cy="5865515"/>
          </a:xfrm>
        </p:spPr>
        <p:txBody>
          <a:bodyPr>
            <a:normAutofit/>
          </a:bodyPr>
          <a:lstStyle/>
          <a:p>
            <a:pPr marL="92075" indent="-20638">
              <a:lnSpc>
                <a:spcPct val="150000"/>
              </a:lnSpc>
              <a:buNone/>
            </a:pPr>
            <a:r>
              <a:rPr lang="ru-RU" sz="2400" dirty="0" smtClean="0">
                <a:ea typeface="BatangChe" pitchFamily="49" charset="-127"/>
              </a:rPr>
              <a:t>Заполним таблицу:</a:t>
            </a:r>
            <a:endParaRPr lang="ru-RU" sz="2400" dirty="0">
              <a:ea typeface="BatangChe" pitchFamily="49" charset="-127"/>
            </a:endParaRPr>
          </a:p>
        </p:txBody>
      </p:sp>
      <p:pic>
        <p:nvPicPr>
          <p:cNvPr id="9" name="Рисунок 8" descr="табл практ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1628800"/>
            <a:ext cx="9148920" cy="16561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6707088" cy="54868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Плотность вещества.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548680"/>
            <a:ext cx="896448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17537" indent="-457200">
              <a:lnSpc>
                <a:spcPct val="150000"/>
              </a:lnSpc>
              <a:buAutoNum type="arabicPeriod"/>
              <a:tabLst>
                <a:tab pos="177800" algn="l"/>
              </a:tabLst>
            </a:pPr>
            <a:r>
              <a:rPr lang="ru-RU" sz="2400" dirty="0" smtClean="0">
                <a:solidFill>
                  <a:srgbClr val="C00000"/>
                </a:solidFill>
                <a:latin typeface="+mn-lt"/>
                <a:ea typeface="BatangChe" pitchFamily="49" charset="-127"/>
              </a:rPr>
              <a:t>Плотностью называют:</a:t>
            </a:r>
          </a:p>
          <a:p>
            <a:pPr marL="503237" indent="-342900">
              <a:lnSpc>
                <a:spcPct val="150000"/>
              </a:lnSpc>
              <a:tabLst>
                <a:tab pos="177800" algn="l"/>
              </a:tabLst>
            </a:pPr>
            <a:r>
              <a:rPr lang="ru-RU" sz="2400" dirty="0" smtClean="0">
                <a:latin typeface="+mn-lt"/>
                <a:ea typeface="BatangChe" pitchFamily="49" charset="-127"/>
              </a:rPr>
              <a:t>А) физическую величину, равную отношению объема тела к его массе.</a:t>
            </a:r>
          </a:p>
          <a:p>
            <a:pPr marL="503237" indent="-342900">
              <a:lnSpc>
                <a:spcPct val="150000"/>
              </a:lnSpc>
              <a:tabLst>
                <a:tab pos="177800" algn="l"/>
              </a:tabLst>
            </a:pPr>
            <a:r>
              <a:rPr lang="ru-RU" sz="2400" dirty="0" smtClean="0">
                <a:latin typeface="+mn-lt"/>
                <a:ea typeface="BatangChe" pitchFamily="49" charset="-127"/>
              </a:rPr>
              <a:t>Б) физическую величину, равную отношению массы тела к его объему.</a:t>
            </a:r>
          </a:p>
          <a:p>
            <a:pPr marL="503237" indent="-342900">
              <a:lnSpc>
                <a:spcPct val="150000"/>
              </a:lnSpc>
              <a:tabLst>
                <a:tab pos="177800" algn="l"/>
              </a:tabLst>
            </a:pPr>
            <a:r>
              <a:rPr lang="ru-RU" sz="2400" dirty="0" smtClean="0">
                <a:latin typeface="+mn-lt"/>
                <a:ea typeface="BatangChe" pitchFamily="49" charset="-127"/>
              </a:rPr>
              <a:t>В) физическое явление.</a:t>
            </a:r>
          </a:p>
          <a:p>
            <a:pPr marL="503237" indent="-342900">
              <a:lnSpc>
                <a:spcPct val="150000"/>
              </a:lnSpc>
              <a:tabLst>
                <a:tab pos="177800" algn="l"/>
              </a:tabLst>
            </a:pPr>
            <a:endParaRPr lang="ru-RU" sz="2400" dirty="0" smtClean="0">
              <a:solidFill>
                <a:srgbClr val="C00000"/>
              </a:solidFill>
              <a:latin typeface="+mn-lt"/>
              <a:ea typeface="BatangChe" pitchFamily="49" charset="-127"/>
            </a:endParaRPr>
          </a:p>
          <a:p>
            <a:pPr marL="503237" indent="-342900">
              <a:lnSpc>
                <a:spcPct val="150000"/>
              </a:lnSpc>
              <a:tabLst>
                <a:tab pos="177800" algn="l"/>
              </a:tabLst>
            </a:pPr>
            <a:r>
              <a:rPr lang="ru-RU" sz="2400" dirty="0" smtClean="0">
                <a:solidFill>
                  <a:srgbClr val="C00000"/>
                </a:solidFill>
                <a:latin typeface="+mn-lt"/>
                <a:ea typeface="BatangChe" pitchFamily="49" charset="-127"/>
              </a:rPr>
              <a:t>2. В системе СИ плотность измеряется…</a:t>
            </a:r>
          </a:p>
          <a:p>
            <a:pPr marL="503237" indent="-342900">
              <a:lnSpc>
                <a:spcPct val="150000"/>
              </a:lnSpc>
              <a:tabLst>
                <a:tab pos="177800" algn="l"/>
              </a:tabLst>
            </a:pPr>
            <a:r>
              <a:rPr lang="ru-RU" sz="2400" dirty="0" smtClean="0">
                <a:latin typeface="+mn-lt"/>
                <a:ea typeface="BatangChe" pitchFamily="49" charset="-127"/>
              </a:rPr>
              <a:t>А) г/см³</a:t>
            </a:r>
          </a:p>
          <a:p>
            <a:pPr marL="503237" indent="-342900">
              <a:lnSpc>
                <a:spcPct val="150000"/>
              </a:lnSpc>
              <a:tabLst>
                <a:tab pos="177800" algn="l"/>
              </a:tabLst>
            </a:pPr>
            <a:r>
              <a:rPr lang="ru-RU" sz="2400" dirty="0" smtClean="0">
                <a:latin typeface="+mn-lt"/>
                <a:ea typeface="BatangChe" pitchFamily="49" charset="-127"/>
              </a:rPr>
              <a:t>Б) г/л</a:t>
            </a:r>
          </a:p>
          <a:p>
            <a:pPr marL="503237" indent="-342900">
              <a:lnSpc>
                <a:spcPct val="150000"/>
              </a:lnSpc>
              <a:tabLst>
                <a:tab pos="177800" algn="l"/>
              </a:tabLst>
            </a:pPr>
            <a:r>
              <a:rPr lang="ru-RU" sz="2400" dirty="0" smtClean="0">
                <a:latin typeface="+mn-lt"/>
                <a:ea typeface="BatangChe" pitchFamily="49" charset="-127"/>
              </a:rPr>
              <a:t>В) кг/м³</a:t>
            </a:r>
            <a:endParaRPr lang="ru-RU" sz="2400" dirty="0">
              <a:latin typeface="+mn-lt"/>
              <a:ea typeface="BatangChe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6707088" cy="54868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Плотность вещества.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548680"/>
            <a:ext cx="89644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17537" indent="-457200">
              <a:lnSpc>
                <a:spcPct val="150000"/>
              </a:lnSpc>
              <a:tabLst>
                <a:tab pos="177800" algn="l"/>
              </a:tabLst>
            </a:pPr>
            <a:r>
              <a:rPr lang="ru-RU" sz="2400" dirty="0" smtClean="0">
                <a:solidFill>
                  <a:srgbClr val="C00000"/>
                </a:solidFill>
                <a:latin typeface="+mn-lt"/>
                <a:ea typeface="BatangChe" pitchFamily="49" charset="-127"/>
              </a:rPr>
              <a:t>3. Стакан с подсолнечным маслом тяжелее…</a:t>
            </a:r>
          </a:p>
          <a:p>
            <a:pPr marL="617537" indent="-457200">
              <a:lnSpc>
                <a:spcPct val="150000"/>
              </a:lnSpc>
              <a:tabLst>
                <a:tab pos="177800" algn="l"/>
              </a:tabLst>
            </a:pPr>
            <a:r>
              <a:rPr lang="ru-RU" sz="2400" dirty="0" smtClean="0">
                <a:latin typeface="+mn-lt"/>
                <a:ea typeface="BatangChe" pitchFamily="49" charset="-127"/>
              </a:rPr>
              <a:t>А) такого же стакана с молоком</a:t>
            </a:r>
          </a:p>
          <a:p>
            <a:pPr marL="503237" indent="-342900">
              <a:lnSpc>
                <a:spcPct val="150000"/>
              </a:lnSpc>
              <a:tabLst>
                <a:tab pos="177800" algn="l"/>
              </a:tabLst>
            </a:pPr>
            <a:r>
              <a:rPr lang="ru-RU" sz="2400" dirty="0" smtClean="0">
                <a:latin typeface="+mn-lt"/>
                <a:ea typeface="BatangChe" pitchFamily="49" charset="-127"/>
              </a:rPr>
              <a:t>Б) такого же стакана со спиртом</a:t>
            </a:r>
          </a:p>
          <a:p>
            <a:pPr marL="503237" indent="-342900">
              <a:lnSpc>
                <a:spcPct val="150000"/>
              </a:lnSpc>
              <a:tabLst>
                <a:tab pos="177800" algn="l"/>
              </a:tabLst>
            </a:pPr>
            <a:r>
              <a:rPr lang="ru-RU" sz="2400" dirty="0" smtClean="0">
                <a:latin typeface="+mn-lt"/>
                <a:ea typeface="BatangChe" pitchFamily="49" charset="-127"/>
              </a:rPr>
              <a:t>В) такого же стакана с чистой водой</a:t>
            </a:r>
          </a:p>
          <a:p>
            <a:pPr marL="503237" indent="-342900">
              <a:lnSpc>
                <a:spcPct val="150000"/>
              </a:lnSpc>
              <a:tabLst>
                <a:tab pos="177800" algn="l"/>
              </a:tabLst>
            </a:pPr>
            <a:endParaRPr lang="ru-RU" sz="2400" dirty="0" smtClean="0">
              <a:solidFill>
                <a:srgbClr val="C00000"/>
              </a:solidFill>
              <a:latin typeface="+mn-lt"/>
              <a:ea typeface="BatangChe" pitchFamily="49" charset="-127"/>
            </a:endParaRPr>
          </a:p>
          <a:p>
            <a:pPr marL="503237" indent="-342900">
              <a:lnSpc>
                <a:spcPct val="150000"/>
              </a:lnSpc>
              <a:tabLst>
                <a:tab pos="177800" algn="l"/>
              </a:tabLst>
            </a:pPr>
            <a:r>
              <a:rPr lang="ru-RU" sz="2400" dirty="0" smtClean="0">
                <a:solidFill>
                  <a:srgbClr val="C00000"/>
                </a:solidFill>
                <a:latin typeface="+mn-lt"/>
                <a:ea typeface="BatangChe" pitchFamily="49" charset="-127"/>
              </a:rPr>
              <a:t>4. Бутерброд падает маслом вниз потому, что…</a:t>
            </a:r>
          </a:p>
          <a:p>
            <a:pPr marL="503237" indent="-342900">
              <a:lnSpc>
                <a:spcPct val="150000"/>
              </a:lnSpc>
              <a:tabLst>
                <a:tab pos="177800" algn="l"/>
              </a:tabLst>
            </a:pPr>
            <a:r>
              <a:rPr lang="ru-RU" sz="2400" dirty="0" smtClean="0">
                <a:latin typeface="+mn-lt"/>
                <a:ea typeface="BatangChe" pitchFamily="49" charset="-127"/>
              </a:rPr>
              <a:t>А) плотность масла больше плотности хлеба и даже малое количество масла тяжелее хлеба.</a:t>
            </a:r>
          </a:p>
          <a:p>
            <a:pPr marL="503237" indent="-342900">
              <a:lnSpc>
                <a:spcPct val="150000"/>
              </a:lnSpc>
              <a:tabLst>
                <a:tab pos="177800" algn="l"/>
              </a:tabLst>
            </a:pPr>
            <a:r>
              <a:rPr lang="ru-RU" sz="2400" dirty="0" smtClean="0">
                <a:latin typeface="+mn-lt"/>
                <a:ea typeface="BatangChe" pitchFamily="49" charset="-127"/>
              </a:rPr>
              <a:t>Б) масло скользкое</a:t>
            </a:r>
          </a:p>
          <a:p>
            <a:pPr marL="503237" indent="-342900">
              <a:lnSpc>
                <a:spcPct val="150000"/>
              </a:lnSpc>
              <a:tabLst>
                <a:tab pos="177800" algn="l"/>
              </a:tabLst>
            </a:pPr>
            <a:r>
              <a:rPr lang="ru-RU" sz="2400" dirty="0" smtClean="0">
                <a:latin typeface="+mn-lt"/>
                <a:ea typeface="BatangChe" pitchFamily="49" charset="-127"/>
              </a:rPr>
              <a:t>В) потому, что примета такая</a:t>
            </a:r>
            <a:endParaRPr lang="ru-RU" sz="2400" dirty="0">
              <a:latin typeface="+mn-lt"/>
              <a:ea typeface="BatangChe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6707088" cy="54868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Плотность вещества.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548680"/>
            <a:ext cx="89644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17537" indent="-457200">
              <a:lnSpc>
                <a:spcPct val="150000"/>
              </a:lnSpc>
              <a:tabLst>
                <a:tab pos="177800" algn="l"/>
              </a:tabLst>
            </a:pPr>
            <a:r>
              <a:rPr lang="ru-RU" sz="2400" dirty="0" smtClean="0">
                <a:solidFill>
                  <a:srgbClr val="C00000"/>
                </a:solidFill>
                <a:latin typeface="+mn-lt"/>
                <a:ea typeface="BatangChe" pitchFamily="49" charset="-127"/>
              </a:rPr>
              <a:t>5. Если кусочек льда опустить в спирт, то…</a:t>
            </a:r>
          </a:p>
          <a:p>
            <a:pPr marL="617537" indent="-457200">
              <a:lnSpc>
                <a:spcPct val="150000"/>
              </a:lnSpc>
              <a:tabLst>
                <a:tab pos="177800" algn="l"/>
              </a:tabLst>
            </a:pPr>
            <a:r>
              <a:rPr lang="ru-RU" sz="2400" dirty="0" smtClean="0">
                <a:latin typeface="+mn-lt"/>
                <a:ea typeface="BatangChe" pitchFamily="49" charset="-127"/>
              </a:rPr>
              <a:t>А) он будет плавать на поверхности</a:t>
            </a:r>
          </a:p>
          <a:p>
            <a:pPr marL="503237" indent="-342900">
              <a:lnSpc>
                <a:spcPct val="150000"/>
              </a:lnSpc>
              <a:tabLst>
                <a:tab pos="177800" algn="l"/>
              </a:tabLst>
            </a:pPr>
            <a:r>
              <a:rPr lang="ru-RU" sz="2400" dirty="0" smtClean="0">
                <a:latin typeface="+mn-lt"/>
                <a:ea typeface="BatangChe" pitchFamily="49" charset="-127"/>
              </a:rPr>
              <a:t>Б) он утонет</a:t>
            </a:r>
          </a:p>
          <a:p>
            <a:pPr marL="503237" indent="-342900">
              <a:lnSpc>
                <a:spcPct val="150000"/>
              </a:lnSpc>
              <a:tabLst>
                <a:tab pos="177800" algn="l"/>
              </a:tabLst>
            </a:pPr>
            <a:r>
              <a:rPr lang="ru-RU" sz="2400" dirty="0" smtClean="0">
                <a:latin typeface="+mn-lt"/>
                <a:ea typeface="BatangChe" pitchFamily="49" charset="-127"/>
              </a:rPr>
              <a:t>В) он взорвется</a:t>
            </a:r>
          </a:p>
          <a:p>
            <a:pPr marL="503237" indent="-342900">
              <a:lnSpc>
                <a:spcPct val="150000"/>
              </a:lnSpc>
              <a:tabLst>
                <a:tab pos="177800" algn="l"/>
              </a:tabLst>
            </a:pPr>
            <a:endParaRPr lang="ru-RU" sz="2400" dirty="0" smtClean="0">
              <a:solidFill>
                <a:srgbClr val="C00000"/>
              </a:solidFill>
              <a:latin typeface="+mn-lt"/>
              <a:ea typeface="BatangChe" pitchFamily="49" charset="-127"/>
            </a:endParaRPr>
          </a:p>
          <a:p>
            <a:pPr marL="503237" indent="-342900">
              <a:lnSpc>
                <a:spcPct val="150000"/>
              </a:lnSpc>
              <a:tabLst>
                <a:tab pos="177800" algn="l"/>
              </a:tabLst>
            </a:pPr>
            <a:endParaRPr lang="ru-RU" sz="2400" dirty="0">
              <a:latin typeface="+mn-lt"/>
              <a:ea typeface="BatangChe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285728"/>
            <a:ext cx="7543824" cy="6286544"/>
          </a:xfrm>
        </p:spPr>
        <p:txBody>
          <a:bodyPr>
            <a:noAutofit/>
          </a:bodyPr>
          <a:lstStyle/>
          <a:p>
            <a:pPr marL="651510" indent="-514350">
              <a:buNone/>
            </a:pPr>
            <a:r>
              <a:rPr lang="ru-RU" sz="2400" dirty="0" smtClean="0">
                <a:solidFill>
                  <a:srgbClr val="671F17"/>
                </a:solidFill>
              </a:rPr>
              <a:t>1. Плотностью называют… </a:t>
            </a:r>
          </a:p>
          <a:p>
            <a:pPr marL="651510" indent="-514350"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б)  физическую величину, равную отношению массы тела к его объёму. </a:t>
            </a:r>
          </a:p>
          <a:p>
            <a:pPr marL="651510" indent="-514350">
              <a:buNone/>
            </a:pPr>
            <a:r>
              <a:rPr lang="ru-RU" sz="2400" dirty="0" smtClean="0">
                <a:solidFill>
                  <a:srgbClr val="671F17"/>
                </a:solidFill>
              </a:rPr>
              <a:t>2. В системе СИ  плотность измеряется в… </a:t>
            </a:r>
          </a:p>
          <a:p>
            <a:pPr marL="651510" indent="-514350"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в)  кг/м</a:t>
            </a:r>
            <a:r>
              <a:rPr lang="ru-RU" sz="2400" baseline="30000" dirty="0" smtClean="0">
                <a:solidFill>
                  <a:srgbClr val="FF0000"/>
                </a:solidFill>
              </a:rPr>
              <a:t>3</a:t>
            </a:r>
            <a:r>
              <a:rPr lang="ru-RU" sz="2400" dirty="0" smtClean="0">
                <a:solidFill>
                  <a:srgbClr val="FF0000"/>
                </a:solidFill>
              </a:rPr>
              <a:t>. </a:t>
            </a:r>
          </a:p>
          <a:p>
            <a:pPr marL="651510" indent="-514350">
              <a:buNone/>
            </a:pPr>
            <a:r>
              <a:rPr lang="ru-RU" sz="2400" dirty="0" smtClean="0">
                <a:solidFill>
                  <a:srgbClr val="671F17"/>
                </a:solidFill>
              </a:rPr>
              <a:t>3.  Стакан  с подсолнечным маслом тяжелее…</a:t>
            </a:r>
            <a:endParaRPr lang="ru-RU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651510" indent="-514350"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а)  такого же стакана со спиртом. </a:t>
            </a:r>
          </a:p>
          <a:p>
            <a:pPr marL="651510" indent="-514350">
              <a:buNone/>
            </a:pPr>
            <a:r>
              <a:rPr lang="ru-RU" sz="2400" dirty="0" smtClean="0">
                <a:solidFill>
                  <a:srgbClr val="671F17"/>
                </a:solidFill>
              </a:rPr>
              <a:t>4. Бутерброд падает маслом вниз потому, что… </a:t>
            </a:r>
          </a:p>
          <a:p>
            <a:pPr marL="651510" indent="-514350"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а) плотность масла больше плотности хлеба, и даже малое количество масла тяжелее хлеба. </a:t>
            </a:r>
          </a:p>
          <a:p>
            <a:pPr marL="651510" indent="-514350">
              <a:buNone/>
            </a:pPr>
            <a:r>
              <a:rPr lang="ru-RU" sz="2400" dirty="0" smtClean="0">
                <a:solidFill>
                  <a:srgbClr val="671F17"/>
                </a:solidFill>
              </a:rPr>
              <a:t>5. Если кусочек льда опустить в спирт, то…</a:t>
            </a:r>
            <a:endParaRPr lang="ru-RU" sz="2400" dirty="0" smtClean="0">
              <a:solidFill>
                <a:srgbClr val="FF0000"/>
              </a:solidFill>
            </a:endParaRPr>
          </a:p>
          <a:p>
            <a:pPr marL="651510" indent="-514350"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 б) он утонет. 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06760" cy="72008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rgbClr val="671F17"/>
                </a:solidFill>
              </a:rPr>
              <a:t>Об Архимеде и короне.</a:t>
            </a:r>
            <a:endParaRPr lang="ru-RU" sz="2400" dirty="0"/>
          </a:p>
        </p:txBody>
      </p:sp>
      <p:pic>
        <p:nvPicPr>
          <p:cNvPr id="3" name="Содержимое 5" descr="Архимед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95536" y="836712"/>
            <a:ext cx="2214008" cy="2464573"/>
          </a:xfrm>
          <a:prstGeom prst="rect">
            <a:avLst/>
          </a:prstGeom>
          <a:ln w="3175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" name="Содержимое 4" descr="0-корона.gif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203848" y="1340768"/>
            <a:ext cx="2470679" cy="1850548"/>
          </a:xfrm>
          <a:prstGeom prst="rect">
            <a:avLst/>
          </a:prstGeom>
          <a:ln w="3175" cap="sq" cmpd="thickThin">
            <a:solidFill>
              <a:srgbClr val="FFC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Содержимое 4" descr="в ванне.gif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084168" y="836712"/>
            <a:ext cx="2448272" cy="2908922"/>
          </a:xfrm>
          <a:prstGeom prst="rect">
            <a:avLst/>
          </a:prstGeom>
          <a:ln w="3175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Содержимое 4" descr="1-корона.gif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3347864" y="4221088"/>
            <a:ext cx="2376264" cy="1787364"/>
          </a:xfrm>
          <a:prstGeom prst="rect">
            <a:avLst/>
          </a:prstGeom>
          <a:ln w="3175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6707088" cy="54868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Плотность вещества.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4664" y="476672"/>
            <a:ext cx="8939336" cy="6225555"/>
          </a:xfrm>
        </p:spPr>
        <p:txBody>
          <a:bodyPr>
            <a:normAutofit/>
          </a:bodyPr>
          <a:lstStyle/>
          <a:p>
            <a:pPr marL="92075" indent="-20638" algn="ctr">
              <a:buNone/>
            </a:pPr>
            <a:r>
              <a:rPr lang="ru-RU" sz="2400" dirty="0" smtClean="0">
                <a:ea typeface="BatangChe" pitchFamily="49" charset="-127"/>
              </a:rPr>
              <a:t>Решение задач.</a:t>
            </a:r>
          </a:p>
          <a:p>
            <a:pPr marL="92075" indent="-20638">
              <a:buNone/>
            </a:pPr>
            <a:r>
              <a:rPr lang="ru-RU" sz="2400" dirty="0">
                <a:ea typeface="BatangChe" pitchFamily="49" charset="-127"/>
              </a:rPr>
              <a:t>Задачник № 268, 275</a:t>
            </a:r>
          </a:p>
          <a:p>
            <a:pPr marL="651510" indent="-514350">
              <a:buNone/>
            </a:pPr>
            <a:r>
              <a:rPr lang="ru-RU" sz="2400" dirty="0">
                <a:solidFill>
                  <a:srgbClr val="00B050"/>
                </a:solidFill>
              </a:rPr>
              <a:t>Домашнее задание: </a:t>
            </a:r>
            <a:endParaRPr lang="ru-RU" sz="2400" dirty="0" smtClean="0">
              <a:solidFill>
                <a:srgbClr val="00B050"/>
              </a:solidFill>
            </a:endParaRPr>
          </a:p>
          <a:p>
            <a:pPr marL="651510" indent="-514350">
              <a:buNone/>
            </a:pPr>
            <a:r>
              <a:rPr lang="ru-RU" sz="2400" dirty="0" smtClean="0">
                <a:solidFill>
                  <a:srgbClr val="00B050"/>
                </a:solidFill>
              </a:rPr>
              <a:t>§ </a:t>
            </a:r>
            <a:r>
              <a:rPr lang="ru-RU" sz="2400" dirty="0">
                <a:solidFill>
                  <a:srgbClr val="00B050"/>
                </a:solidFill>
              </a:rPr>
              <a:t>21-22 читать,  </a:t>
            </a:r>
            <a:endParaRPr lang="ru-RU" sz="2400" dirty="0" smtClean="0">
              <a:solidFill>
                <a:srgbClr val="00B050"/>
              </a:solidFill>
            </a:endParaRPr>
          </a:p>
          <a:p>
            <a:pPr marL="177800" indent="0">
              <a:buNone/>
            </a:pPr>
            <a:r>
              <a:rPr lang="ru-RU" sz="2400" i="1" dirty="0" smtClean="0">
                <a:solidFill>
                  <a:srgbClr val="00B050"/>
                </a:solidFill>
              </a:rPr>
              <a:t>определить плотность 2-3 предметов обихода, рассчитать будут ли они плавать в морской воде, масле, нефти?</a:t>
            </a:r>
            <a:endParaRPr lang="ru-RU" sz="2400" i="1" dirty="0">
              <a:solidFill>
                <a:srgbClr val="00B050"/>
              </a:solidFill>
            </a:endParaRPr>
          </a:p>
          <a:p>
            <a:pPr marL="92075" indent="-20638" algn="ctr">
              <a:lnSpc>
                <a:spcPct val="150000"/>
              </a:lnSpc>
              <a:buNone/>
            </a:pPr>
            <a:endParaRPr lang="ru-RU" sz="2400" dirty="0">
              <a:ea typeface="BatangChe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892</TotalTime>
  <Words>314</Words>
  <Application>Microsoft Office PowerPoint</Application>
  <PresentationFormat>Экран 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Плотность вещества.</vt:lpstr>
      <vt:lpstr>Плотность вещества.</vt:lpstr>
      <vt:lpstr>Плотность вещества.</vt:lpstr>
      <vt:lpstr>Плотность вещества.</vt:lpstr>
      <vt:lpstr>Плотность вещества.</vt:lpstr>
      <vt:lpstr>Плотность вещества.</vt:lpstr>
      <vt:lpstr>Слайд 7</vt:lpstr>
      <vt:lpstr>Об Архимеде и короне.</vt:lpstr>
      <vt:lpstr>Плотность вещества.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_</dc:creator>
  <cp:lastModifiedBy>re</cp:lastModifiedBy>
  <cp:revision>83</cp:revision>
  <cp:lastPrinted>2014-11-06T05:22:07Z</cp:lastPrinted>
  <dcterms:created xsi:type="dcterms:W3CDTF">2010-11-07T12:15:20Z</dcterms:created>
  <dcterms:modified xsi:type="dcterms:W3CDTF">2015-04-09T20:59:52Z</dcterms:modified>
</cp:coreProperties>
</file>