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121" r:id="rId1"/>
  </p:sldMasterIdLst>
  <p:notesMasterIdLst>
    <p:notesMasterId r:id="rId44"/>
  </p:notesMasterIdLst>
  <p:sldIdLst>
    <p:sldId id="289" r:id="rId2"/>
    <p:sldId id="345" r:id="rId3"/>
    <p:sldId id="256" r:id="rId4"/>
    <p:sldId id="311" r:id="rId5"/>
    <p:sldId id="312" r:id="rId6"/>
    <p:sldId id="313" r:id="rId7"/>
    <p:sldId id="290" r:id="rId8"/>
    <p:sldId id="320" r:id="rId9"/>
    <p:sldId id="291" r:id="rId10"/>
    <p:sldId id="358" r:id="rId11"/>
    <p:sldId id="314" r:id="rId12"/>
    <p:sldId id="294" r:id="rId13"/>
    <p:sldId id="302" r:id="rId14"/>
    <p:sldId id="293" r:id="rId15"/>
    <p:sldId id="360" r:id="rId16"/>
    <p:sldId id="296" r:id="rId17"/>
    <p:sldId id="297" r:id="rId18"/>
    <p:sldId id="317" r:id="rId19"/>
    <p:sldId id="355" r:id="rId20"/>
    <p:sldId id="316" r:id="rId21"/>
    <p:sldId id="315" r:id="rId22"/>
    <p:sldId id="301" r:id="rId23"/>
    <p:sldId id="357" r:id="rId24"/>
    <p:sldId id="318" r:id="rId25"/>
    <p:sldId id="354" r:id="rId26"/>
    <p:sldId id="343" r:id="rId27"/>
    <p:sldId id="322" r:id="rId28"/>
    <p:sldId id="326" r:id="rId29"/>
    <p:sldId id="327" r:id="rId30"/>
    <p:sldId id="331" r:id="rId31"/>
    <p:sldId id="328" r:id="rId32"/>
    <p:sldId id="330" r:id="rId33"/>
    <p:sldId id="341" r:id="rId34"/>
    <p:sldId id="344" r:id="rId35"/>
    <p:sldId id="329" r:id="rId36"/>
    <p:sldId id="353" r:id="rId37"/>
    <p:sldId id="350" r:id="rId38"/>
    <p:sldId id="352" r:id="rId39"/>
    <p:sldId id="305" r:id="rId40"/>
    <p:sldId id="306" r:id="rId41"/>
    <p:sldId id="356" r:id="rId42"/>
    <p:sldId id="347" r:id="rId43"/>
  </p:sldIdLst>
  <p:sldSz cx="9144000" cy="6858000" type="screen4x3"/>
  <p:notesSz cx="6858000" cy="9144000"/>
  <p:embeddedFontLst>
    <p:embeddedFont>
      <p:font typeface="Consolas" pitchFamily="49" charset="0"/>
      <p:regular r:id="rId45"/>
      <p:bold r:id="rId46"/>
      <p:italic r:id="rId47"/>
      <p:boldItalic r:id="rId48"/>
    </p:embeddedFont>
    <p:embeddedFont>
      <p:font typeface="Corbel" pitchFamily="34" charset="0"/>
      <p:regular r:id="rId49"/>
      <p:bold r:id="rId50"/>
      <p:italic r:id="rId51"/>
      <p:boldItalic r:id="rId52"/>
    </p:embeddedFont>
    <p:embeddedFont>
      <p:font typeface="Wingdings 2" pitchFamily="18" charset="2"/>
      <p:regular r:id="rId53"/>
    </p:embeddedFont>
    <p:embeddedFont>
      <p:font typeface="Wingdings 3" pitchFamily="18" charset="2"/>
      <p:regular r:id="rId54"/>
    </p:embeddedFont>
    <p:embeddedFont>
      <p:font typeface="Calibri" pitchFamily="34" charset="0"/>
      <p:regular r:id="rId55"/>
      <p:bold r:id="rId56"/>
      <p:italic r:id="rId57"/>
      <p:boldItalic r:id="rId58"/>
    </p:embeddedFont>
    <p:embeddedFont>
      <p:font typeface="Comic Sans MS" pitchFamily="66" charset="0"/>
      <p:regular r:id="rId59"/>
      <p:bold r:id="rId60"/>
    </p:embeddedFont>
  </p:embeddedFontLst>
  <p:custShowLst>
    <p:custShow name="33" id="0">
      <p:sldLst/>
    </p:custShow>
  </p:custShow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D41273"/>
    <a:srgbClr val="1E980A"/>
    <a:srgbClr val="0000FF"/>
    <a:srgbClr val="8D8DE3"/>
    <a:srgbClr val="66CCFF"/>
    <a:srgbClr val="800080"/>
    <a:srgbClr val="66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22" autoAdjust="0"/>
  </p:normalViewPr>
  <p:slideViewPr>
    <p:cSldViewPr>
      <p:cViewPr varScale="1">
        <p:scale>
          <a:sx n="45" d="100"/>
          <a:sy n="45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8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0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59" Type="http://schemas.openxmlformats.org/officeDocument/2006/relationships/font" Target="fonts/font15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7D7494-DEA8-4155-899A-6BABA9A02ED8}" type="datetimeFigureOut">
              <a:rPr lang="ru-RU"/>
              <a:pPr>
                <a:defRPr/>
              </a:pPr>
              <a:t>10.04.2015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8ACDDD4-052F-45A5-B0A4-974F7E468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Прямоугольник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91C8B9-43D6-4ACA-8F33-1781E13F3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01988-DDCA-48C8-9902-6B4677693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177F3-0896-4D01-A7C9-EFE9B2FE0E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7244D-A6AE-47E1-AE55-B150DB918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7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2147483647 h 3648"/>
              <a:gd name="T2" fmla="*/ 2147483647 w 2736"/>
              <a:gd name="T3" fmla="*/ 2147483647 h 3648"/>
              <a:gd name="T4" fmla="*/ 2147483647 w 2736"/>
              <a:gd name="T5" fmla="*/ 0 h 3648"/>
              <a:gd name="T6" fmla="*/ 2147483647 w 2736"/>
              <a:gd name="T7" fmla="*/ 2147483647 h 3648"/>
              <a:gd name="T8" fmla="*/ 2147483647 w 2736"/>
              <a:gd name="T9" fmla="*/ 2147483647 h 3648"/>
              <a:gd name="T10" fmla="*/ 2147483647 w 2736"/>
              <a:gd name="T11" fmla="*/ 2147483647 h 3648"/>
              <a:gd name="T12" fmla="*/ 0 w 2736"/>
              <a:gd name="T13" fmla="*/ 2147483647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" name="Полилиния 18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2147483647 h 4128"/>
              <a:gd name="T2" fmla="*/ 0 w 3504"/>
              <a:gd name="T3" fmla="*/ 2147483647 h 4128"/>
              <a:gd name="T4" fmla="*/ 2147483647 w 3504"/>
              <a:gd name="T5" fmla="*/ 2147483647 h 4128"/>
              <a:gd name="T6" fmla="*/ 2147483647 w 3504"/>
              <a:gd name="T7" fmla="*/ 0 h 4128"/>
              <a:gd name="T8" fmla="*/ 2147483647 w 3504"/>
              <a:gd name="T9" fmla="*/ 0 h 4128"/>
              <a:gd name="T10" fmla="*/ 2147483647 w 3504"/>
              <a:gd name="T11" fmla="*/ 2147483647 h 4128"/>
              <a:gd name="T12" fmla="*/ 0 w 3504"/>
              <a:gd name="T13" fmla="*/ 2147483647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олилиния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6C04EF-5559-4362-8B40-547379E9E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7E468D-C576-4166-B3AB-0A7492198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3AC727-066C-4E04-A315-78AE7AA77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E457C-3950-42C7-B260-F170A6B2A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2B4BC6-83A3-4867-952C-78F6070A1B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CF361-F735-4557-B119-CE53F2BD8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6200000">
              <a:off x="6663593" y="1280974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>
              <a:off x="6744513" y="1279999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rot="16200000">
              <a:off x="6663593" y="1280974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 flipH="1">
              <a:off x="6744513" y="1279999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16200000">
              <a:off x="6663592" y="1280974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 flipH="1">
              <a:off x="6744512" y="1279999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914429-3140-4D5F-9E03-67F9A0BC63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6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B350EC3-9277-44D7-9710-51CE6CB1C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14" r:id="rId1"/>
    <p:sldLayoutId id="2147484309" r:id="rId2"/>
    <p:sldLayoutId id="2147484315" r:id="rId3"/>
    <p:sldLayoutId id="2147484316" r:id="rId4"/>
    <p:sldLayoutId id="2147484317" r:id="rId5"/>
    <p:sldLayoutId id="2147484310" r:id="rId6"/>
    <p:sldLayoutId id="2147484318" r:id="rId7"/>
    <p:sldLayoutId id="2147484311" r:id="rId8"/>
    <p:sldLayoutId id="2147484319" r:id="rId9"/>
    <p:sldLayoutId id="2147484312" r:id="rId10"/>
    <p:sldLayoutId id="2147484313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056;&#1072;&#1089;&#1090;&#1074;&#1086;&#1088;&#1080;&#1084;&#1086;&#1089;&#1090;&#1100;%20&#1074;%20&#1074;&#1086;&#1076;&#1077;%20&#1088;&#1072;&#1079;&#1083;&#1080;&#1095;&#1085;&#1099;&#1093;%20&#1082;&#1072;&#1088;&#1073;&#1086;&#1085;&#1086;&#1074;&#1099;&#1093;%20&#1082;&#1080;&#1089;&#1083;&#1086;&#1090;.mp4" TargetMode="External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hyperlink" Target="&#1042;&#1079;&#1072;&#1080;&#1084;&#1086;&#1076;&#1077;&#1081;&#1089;&#1090;&#1074;&#1080;&#1077;%20&#1091;&#1082;&#1089;&#1091;&#1089;&#1085;&#1086;&#1081;%20&#1082;&#1080;&#1089;&#1083;&#1086;&#1090;&#1099;%20&#1089;%20&#1084;&#1077;&#1090;&#1072;&#1083;&#1083;&#1072;&#1084;&#1080;.mp4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37.xml"/><Relationship Id="rId3" Type="http://schemas.openxmlformats.org/officeDocument/2006/relationships/slide" Target="slide27.xml"/><Relationship Id="rId7" Type="http://schemas.openxmlformats.org/officeDocument/2006/relationships/slide" Target="slide31.xml"/><Relationship Id="rId12" Type="http://schemas.openxmlformats.org/officeDocument/2006/relationships/slide" Target="slide36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0.xml"/><Relationship Id="rId11" Type="http://schemas.openxmlformats.org/officeDocument/2006/relationships/slide" Target="slide35.xml"/><Relationship Id="rId5" Type="http://schemas.openxmlformats.org/officeDocument/2006/relationships/slide" Target="slide29.xml"/><Relationship Id="rId10" Type="http://schemas.openxmlformats.org/officeDocument/2006/relationships/slide" Target="slide34.xml"/><Relationship Id="rId4" Type="http://schemas.openxmlformats.org/officeDocument/2006/relationships/slide" Target="slide28.xml"/><Relationship Id="rId9" Type="http://schemas.openxmlformats.org/officeDocument/2006/relationships/slide" Target="slide3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slide" Target="slide25.xml"/><Relationship Id="rId4" Type="http://schemas.openxmlformats.org/officeDocument/2006/relationships/oleObject" Target="../embeddings/oleObject7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slide" Target="slide25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1.doc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" TargetMode="External"/><Relationship Id="rId2" Type="http://schemas.openxmlformats.org/officeDocument/2006/relationships/hyperlink" Target="https://ru.wikipedia.org/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752600" y="5227638"/>
            <a:ext cx="71866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>
                <a:latin typeface="Comic Sans MS" pitchFamily="66" charset="0"/>
                <a:cs typeface="Times New Roman" pitchFamily="18" charset="0"/>
              </a:rPr>
              <a:t>Тушева Галина Геннадьевна</a:t>
            </a:r>
          </a:p>
          <a:p>
            <a:pPr indent="90488" algn="r" eaLnBrk="0" hangingPunct="0"/>
            <a:r>
              <a:rPr lang="ru-RU" sz="3000">
                <a:latin typeface="Comic Sans MS" pitchFamily="66" charset="0"/>
                <a:cs typeface="Times New Roman" pitchFamily="18" charset="0"/>
              </a:rPr>
              <a:t>учитель МБОУ СОШ №47 г. Липецка</a:t>
            </a:r>
            <a:endParaRPr lang="ru-RU" sz="3000">
              <a:latin typeface="Comic Sans MS" pitchFamily="66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73138" y="747713"/>
            <a:ext cx="7239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Карбоновые кислоты</a:t>
            </a:r>
            <a:endParaRPr lang="ru-RU" sz="7000" b="1" dirty="0">
              <a:solidFill>
                <a:srgbClr val="FFC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8196" name="Picture 5" descr="От спирта к кислоте. В старой арабской легенде говорится, как некий алхимик в поисках &quot;эликсира жизни&quot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3022600"/>
            <a:ext cx="3656013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685800"/>
            <a:ext cx="8382000" cy="784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500" b="1" dirty="0">
                <a:solidFill>
                  <a:srgbClr val="FFC000"/>
                </a:solidFill>
                <a:latin typeface="Comic Sans MS" pitchFamily="66" charset="0"/>
              </a:rPr>
              <a:t>Карбоновые кислоты –</a:t>
            </a:r>
            <a:r>
              <a:rPr lang="ru-RU" sz="4500" b="1" dirty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</a:t>
            </a:r>
            <a:endParaRPr lang="ru-RU" sz="45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256068" y="1730514"/>
            <a:ext cx="7506932" cy="707886"/>
          </a:xfrm>
          <a:prstGeom prst="rect">
            <a:avLst/>
          </a:prstGeom>
          <a:solidFill>
            <a:schemeClr val="accent4">
              <a:lumMod val="50000"/>
            </a:schemeClr>
          </a:solidFill>
          <a:ln w="63500">
            <a:solidFill>
              <a:schemeClr val="tx2">
                <a:lumMod val="10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atin typeface="Comic Sans MS" pitchFamily="66" charset="0"/>
              </a:rPr>
              <a:t>органические вещества,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256068" y="2667000"/>
            <a:ext cx="7506932" cy="1938992"/>
          </a:xfrm>
          <a:prstGeom prst="rect">
            <a:avLst/>
          </a:prstGeom>
          <a:solidFill>
            <a:schemeClr val="accent4">
              <a:lumMod val="50000"/>
            </a:schemeClr>
          </a:solidFill>
          <a:ln w="63500">
            <a:solidFill>
              <a:schemeClr val="tx2">
                <a:lumMod val="10000"/>
              </a:schemeClr>
            </a:solidFill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atin typeface="Comic Sans MS" pitchFamily="66" charset="0"/>
              </a:rPr>
              <a:t>содержат одну или несколько карбоксильных групп,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256068" y="4800600"/>
            <a:ext cx="7506932" cy="1323439"/>
          </a:xfrm>
          <a:prstGeom prst="rect">
            <a:avLst/>
          </a:prstGeom>
          <a:solidFill>
            <a:schemeClr val="accent4">
              <a:lumMod val="50000"/>
            </a:schemeClr>
          </a:solidFill>
          <a:ln w="63500">
            <a:solidFill>
              <a:schemeClr val="tx2">
                <a:lumMod val="1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latin typeface="Comic Sans MS" pitchFamily="66" charset="0"/>
              </a:rPr>
              <a:t>соединённых с углеводородным радикалом.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344488" y="1905000"/>
            <a:ext cx="874712" cy="457200"/>
          </a:xfrm>
          <a:prstGeom prst="rightArrow">
            <a:avLst>
              <a:gd name="adj1" fmla="val 50000"/>
              <a:gd name="adj2" fmla="val 85387"/>
            </a:avLst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81000" y="3352800"/>
            <a:ext cx="874713" cy="457200"/>
          </a:xfrm>
          <a:prstGeom prst="rightArrow">
            <a:avLst>
              <a:gd name="adj1" fmla="val 50000"/>
              <a:gd name="adj2" fmla="val 85387"/>
            </a:avLst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93700" y="5233988"/>
            <a:ext cx="874713" cy="457200"/>
          </a:xfrm>
          <a:prstGeom prst="rightArrow">
            <a:avLst>
              <a:gd name="adj1" fmla="val 50000"/>
              <a:gd name="adj2" fmla="val 85387"/>
            </a:avLst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485775"/>
          <a:ext cx="8534400" cy="5475286"/>
        </p:xfrm>
        <a:graphic>
          <a:graphicData uri="http://schemas.openxmlformats.org/drawingml/2006/table">
            <a:tbl>
              <a:tblPr/>
              <a:tblGrid>
                <a:gridCol w="1676400"/>
                <a:gridCol w="1978025"/>
                <a:gridCol w="1831975"/>
                <a:gridCol w="1360488"/>
                <a:gridCol w="1687512"/>
              </a:tblGrid>
              <a:tr h="56030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кислотного остатка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кислотного остатка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</a:tr>
              <a:tr h="630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Систематическое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Тривиальное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Муравьиная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Уксусная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ацетат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Пропионовая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пропионат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Масляная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бутират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Валериановая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валерат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Капроновая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17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=CH–COOH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Акриловая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акрилат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=CH–COO</a:t>
                      </a: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3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Пальмитиновая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пальмитат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Стеариновая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стеарат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457200" y="5588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Систематическая номенклатура</a:t>
            </a:r>
            <a:endParaRPr lang="ru-RU" sz="2600">
              <a:latin typeface="Comic Sans MS" pitchFamily="66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00088" y="1295400"/>
            <a:ext cx="8161337" cy="8921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63500">
            <a:solidFill>
              <a:schemeClr val="accent2">
                <a:lumMod val="50000"/>
              </a:schemeClr>
            </a:solidFill>
          </a:ln>
        </p:spPr>
        <p:txBody>
          <a:bodyPr anchor="ctr">
            <a:spAutoFit/>
          </a:bodyPr>
          <a:lstStyle/>
          <a:p>
            <a:pPr indent="450850" eaLnBrk="0" hangingPunct="0">
              <a:defRPr/>
            </a:pPr>
            <a:r>
              <a:rPr lang="ru-RU" sz="2600" dirty="0">
                <a:latin typeface="Comic Sans MS" pitchFamily="66" charset="0"/>
                <a:cs typeface="Times New Roman" pitchFamily="18" charset="0"/>
              </a:rPr>
              <a:t>Выбираем самую длинную цепь атомов углерода, содержащую карбоксильную группу.</a:t>
            </a:r>
            <a:endParaRPr lang="ru-RU" sz="2600" dirty="0">
              <a:latin typeface="Comic Sans MS" pitchFamily="66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4308475"/>
            <a:ext cx="8229600" cy="2092325"/>
          </a:xfrm>
          <a:prstGeom prst="rect">
            <a:avLst/>
          </a:prstGeom>
          <a:solidFill>
            <a:schemeClr val="tx2">
              <a:lumMod val="25000"/>
            </a:schemeClr>
          </a:solidFill>
          <a:ln>
            <a:noFill/>
          </a:ln>
        </p:spPr>
        <p:txBody>
          <a:bodyPr anchor="ctr">
            <a:spAutoFit/>
          </a:bodyPr>
          <a:lstStyle/>
          <a:p>
            <a:pPr indent="450850" eaLnBrk="0" hangingPunct="0">
              <a:defRPr/>
            </a:pPr>
            <a:r>
              <a:rPr lang="ru-RU" sz="2600" dirty="0">
                <a:latin typeface="Comic Sans MS" pitchFamily="66" charset="0"/>
                <a:cs typeface="Times New Roman" pitchFamily="18" charset="0"/>
              </a:rPr>
              <a:t>Полное название даём по числу атомов углерода в основной цепи с добавлением окончания </a:t>
            </a:r>
            <a:r>
              <a:rPr lang="ru-RU" sz="26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-овая кислота</a:t>
            </a:r>
            <a:r>
              <a:rPr lang="ru-RU" sz="2600" dirty="0">
                <a:latin typeface="Comic Sans MS" pitchFamily="66" charset="0"/>
                <a:cs typeface="Times New Roman" pitchFamily="18" charset="0"/>
              </a:rPr>
              <a:t>. Если карбоксильных групп несколько, то используют приставки </a:t>
            </a:r>
            <a:r>
              <a:rPr lang="ru-RU" sz="2600" dirty="0" err="1">
                <a:latin typeface="Comic Sans MS" pitchFamily="66" charset="0"/>
                <a:cs typeface="Times New Roman" pitchFamily="18" charset="0"/>
              </a:rPr>
              <a:t>ди</a:t>
            </a:r>
            <a:r>
              <a:rPr lang="ru-RU" sz="2600" dirty="0">
                <a:latin typeface="Comic Sans MS" pitchFamily="66" charset="0"/>
                <a:cs typeface="Times New Roman" pitchFamily="18" charset="0"/>
              </a:rPr>
              <a:t>-, три-, тетра- и т.д.</a:t>
            </a:r>
            <a:r>
              <a:rPr lang="ru-RU" sz="2600" dirty="0">
                <a:latin typeface="Comic Sans MS" pitchFamily="66" charset="0"/>
              </a:rPr>
              <a:t> 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4675" y="2286000"/>
            <a:ext cx="8326438" cy="892175"/>
          </a:xfrm>
          <a:prstGeom prst="rect">
            <a:avLst/>
          </a:prstGeom>
          <a:solidFill>
            <a:schemeClr val="tx2">
              <a:lumMod val="25000"/>
            </a:schemeClr>
          </a:solidFill>
          <a:ln w="63500">
            <a:solidFill>
              <a:srgbClr val="0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>
              <a:defRPr/>
            </a:pPr>
            <a:r>
              <a:rPr lang="ru-RU" sz="2600" dirty="0">
                <a:latin typeface="Comic Sans MS" pitchFamily="66" charset="0"/>
                <a:cs typeface="Times New Roman" pitchFamily="18" charset="0"/>
              </a:rPr>
              <a:t>Нумеруем атомы углерода с углерода карбоксильной группы.</a:t>
            </a:r>
            <a:endParaRPr lang="ru-RU" sz="2600" dirty="0">
              <a:latin typeface="Comic Sans MS" pitchFamily="66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95313" y="3298825"/>
            <a:ext cx="8229600" cy="892175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>
              <a:defRPr/>
            </a:pPr>
            <a:r>
              <a:rPr lang="ru-RU" sz="2600" dirty="0">
                <a:latin typeface="Comic Sans MS" pitchFamily="66" charset="0"/>
                <a:cs typeface="Times New Roman" pitchFamily="18" charset="0"/>
              </a:rPr>
              <a:t>Цифрами указываем положение заместителей, называем заместители.</a:t>
            </a:r>
            <a:endParaRPr lang="ru-RU" sz="2600" dirty="0">
              <a:latin typeface="Comic Sans MS" pitchFamily="66" charset="0"/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255588" y="1066800"/>
            <a:ext cx="582612" cy="533400"/>
          </a:xfrm>
          <a:prstGeom prst="wedgeRectCallout">
            <a:avLst>
              <a:gd name="adj1" fmla="val 86443"/>
              <a:gd name="adj2" fmla="val 2799"/>
            </a:avLst>
          </a:prstGeom>
          <a:solidFill>
            <a:schemeClr val="tx2">
              <a:lumMod val="25000"/>
            </a:schemeClr>
          </a:solidFill>
          <a:ln w="38100"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chemeClr val="tx1"/>
                </a:solidFill>
                <a:latin typeface="Comic Sans MS" pitchFamily="66" charset="0"/>
              </a:rPr>
              <a:t>1</a:t>
            </a: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28600" y="3151188"/>
            <a:ext cx="582613" cy="533400"/>
          </a:xfrm>
          <a:prstGeom prst="wedgeRectCallout">
            <a:avLst>
              <a:gd name="adj1" fmla="val 86443"/>
              <a:gd name="adj2" fmla="val 2799"/>
            </a:avLst>
          </a:prstGeom>
          <a:solidFill>
            <a:schemeClr val="tx2">
              <a:lumMod val="25000"/>
            </a:schemeClr>
          </a:solidFill>
          <a:ln w="38100"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chemeClr val="tx1"/>
                </a:solidFill>
                <a:latin typeface="Comic Sans MS" pitchFamily="66" charset="0"/>
              </a:rPr>
              <a:t>3</a:t>
            </a: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255588" y="2133600"/>
            <a:ext cx="582612" cy="533400"/>
          </a:xfrm>
          <a:prstGeom prst="wedgeRectCallout">
            <a:avLst>
              <a:gd name="adj1" fmla="val 86443"/>
              <a:gd name="adj2" fmla="val 2799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chemeClr val="tx1"/>
                </a:solidFill>
                <a:latin typeface="Comic Sans MS" pitchFamily="66" charset="0"/>
              </a:rPr>
              <a:t>2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255588" y="4191000"/>
            <a:ext cx="582612" cy="533400"/>
          </a:xfrm>
          <a:prstGeom prst="wedgeRectCallout">
            <a:avLst>
              <a:gd name="adj1" fmla="val 86443"/>
              <a:gd name="adj2" fmla="val 2799"/>
            </a:avLst>
          </a:prstGeom>
          <a:solidFill>
            <a:schemeClr val="accent2">
              <a:lumMod val="5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000" b="1" dirty="0">
                <a:solidFill>
                  <a:schemeClr val="tx1"/>
                </a:solidFill>
                <a:latin typeface="Comic Sans MS" pitchFamily="66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483" name="Object 1"/>
          <p:cNvGraphicFramePr>
            <a:graphicFrameLocks noChangeAspect="1"/>
          </p:cNvGraphicFramePr>
          <p:nvPr/>
        </p:nvGraphicFramePr>
        <p:xfrm>
          <a:off x="2133600" y="1676400"/>
          <a:ext cx="4935538" cy="2514600"/>
        </p:xfrm>
        <a:graphic>
          <a:graphicData uri="http://schemas.openxmlformats.org/presentationml/2006/ole">
            <p:oleObj spid="_x0000_s20483" name="Document" r:id="rId3" imgW="1514475" imgH="771525" progId="ChemWindow.Document">
              <p:embed/>
            </p:oleObj>
          </a:graphicData>
        </a:graphic>
      </p:graphicFrame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609600" y="533400"/>
            <a:ext cx="822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Систематическая номенклатура</a:t>
            </a:r>
            <a:endParaRPr lang="ru-RU" sz="2600">
              <a:solidFill>
                <a:srgbClr val="FFC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05200" y="2112963"/>
            <a:ext cx="609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3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133600" y="3276600"/>
            <a:ext cx="4114800" cy="0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191000" y="2112963"/>
            <a:ext cx="609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2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057400" y="2112963"/>
            <a:ext cx="609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4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486400" y="2112963"/>
            <a:ext cx="6096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1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057400" y="3276600"/>
            <a:ext cx="4114800" cy="0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  <a:headEnd type="stealth" w="med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9" name="Rectangle 1"/>
          <p:cNvSpPr>
            <a:spLocks noChangeArrowheads="1"/>
          </p:cNvSpPr>
          <p:nvPr/>
        </p:nvSpPr>
        <p:spPr bwMode="auto">
          <a:xfrm>
            <a:off x="609600" y="4894263"/>
            <a:ext cx="82296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solidFill>
                  <a:srgbClr val="C58D01"/>
                </a:solidFill>
                <a:latin typeface="Comic Sans MS" pitchFamily="66" charset="0"/>
                <a:cs typeface="Times New Roman" pitchFamily="18" charset="0"/>
              </a:rPr>
              <a:t>2-гидрокси-3-этилбутеновая кислота</a:t>
            </a:r>
            <a:endParaRPr lang="ru-RU" sz="26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97400" y="4038600"/>
            <a:ext cx="1295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  <a:cs typeface="Times New Roman" pitchFamily="18" charset="0"/>
              </a:rPr>
              <a:t>этил-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279900" y="1727200"/>
            <a:ext cx="1143000" cy="584200"/>
          </a:xfrm>
          <a:prstGeom prst="ellipse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0" y="1219200"/>
            <a:ext cx="17907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  <a:cs typeface="Times New Roman" pitchFamily="18" charset="0"/>
              </a:rPr>
              <a:t>гидрокси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  <a:cs typeface="Times New Roman" pitchFamily="18" charset="0"/>
              </a:rPr>
              <a:t>-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562350" y="3394075"/>
            <a:ext cx="1289050" cy="720725"/>
          </a:xfrm>
          <a:prstGeom prst="ellipse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124200" y="2667000"/>
            <a:ext cx="533400" cy="452438"/>
          </a:xfrm>
          <a:prstGeom prst="ellipse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95600" y="2143125"/>
            <a:ext cx="6127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omic Sans MS" pitchFamily="66" charset="0"/>
                <a:cs typeface="Times New Roman" pitchFamily="18" charset="0"/>
              </a:rPr>
              <a:t>ен</a:t>
            </a:r>
            <a:endParaRPr lang="ru-RU" sz="24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2" grpId="0"/>
      <p:bldP spid="17419" grpId="0"/>
      <p:bldP spid="15" grpId="0"/>
      <p:bldP spid="4" grpId="0" animBg="1"/>
      <p:bldP spid="16" grpId="0"/>
      <p:bldP spid="17" grpId="0" animBg="1"/>
      <p:bldP spid="18" grpId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485775"/>
          <a:ext cx="8534400" cy="5475286"/>
        </p:xfrm>
        <a:graphic>
          <a:graphicData uri="http://schemas.openxmlformats.org/drawingml/2006/table">
            <a:tbl>
              <a:tblPr/>
              <a:tblGrid>
                <a:gridCol w="1676400"/>
                <a:gridCol w="1978025"/>
                <a:gridCol w="1831975"/>
                <a:gridCol w="1360488"/>
                <a:gridCol w="1687512"/>
              </a:tblGrid>
              <a:tr h="56030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кислотного остатка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кислотного остатка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</a:tr>
              <a:tr h="6309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Систематическое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Тривиальное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4406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Муравьиная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Уксусная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ацетат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Пропионовая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пропионат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Масляная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бутират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Валериановая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валерат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Капроновая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капрат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17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=CH–COOH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Акриловая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акрилат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</a:t>
                      </a:r>
                      <a:r>
                        <a:rPr kumimoji="0" lang="en-US" sz="18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=CH–COO</a:t>
                      </a: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53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Пальмитиновая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пальмитат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8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COOH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Стеариновая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стеарат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COO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6812" marR="6681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35100" y="1676400"/>
            <a:ext cx="26670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Метановая</a:t>
            </a: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Этановая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Пропановая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Бутановая</a:t>
            </a: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Пентановая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Гексановая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Пропеновая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 err="1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Гексадекановая</a:t>
            </a:r>
            <a:endParaRPr lang="ru-RU" sz="1900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  <a:cs typeface="Times New Roman" pitchFamily="18" charset="0"/>
            </a:endParaRPr>
          </a:p>
          <a:p>
            <a:pPr indent="450850" algn="ctr" eaLnBrk="0" hangingPunct="0">
              <a:lnSpc>
                <a:spcPct val="160000"/>
              </a:lnSpc>
              <a:defRPr/>
            </a:pP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Октадекановая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1143000" y="958850"/>
            <a:ext cx="63246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Изомерия</a:t>
            </a:r>
            <a:endParaRPr lang="ru-RU" sz="5000">
              <a:solidFill>
                <a:srgbClr val="FFC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" name="Куб 1"/>
          <p:cNvSpPr/>
          <p:nvPr/>
        </p:nvSpPr>
        <p:spPr>
          <a:xfrm>
            <a:off x="685800" y="2247900"/>
            <a:ext cx="7620000" cy="1028700"/>
          </a:xfrm>
          <a:prstGeom prst="cube">
            <a:avLst/>
          </a:prstGeom>
          <a:solidFill>
            <a:schemeClr val="tx2">
              <a:lumMod val="25000"/>
            </a:schemeClr>
          </a:solidFill>
          <a:ln w="635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Углеродного скелета</a:t>
            </a:r>
            <a:endParaRPr lang="ru-RU" sz="4000" dirty="0">
              <a:latin typeface="Comic Sans MS" pitchFamily="66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/>
          </a:p>
        </p:txBody>
      </p:sp>
      <p:sp>
        <p:nvSpPr>
          <p:cNvPr id="8" name="Куб 7"/>
          <p:cNvSpPr/>
          <p:nvPr/>
        </p:nvSpPr>
        <p:spPr>
          <a:xfrm>
            <a:off x="685800" y="3581400"/>
            <a:ext cx="7620000" cy="1752600"/>
          </a:xfrm>
          <a:prstGeom prst="cube">
            <a:avLst/>
          </a:prstGeom>
          <a:solidFill>
            <a:schemeClr val="tx2">
              <a:lumMod val="25000"/>
            </a:schemeClr>
          </a:solidFill>
          <a:ln w="63500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0850" algn="ctr" eaLnBrk="0" hangingPunct="0">
              <a:defRPr/>
            </a:pPr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Межклассовая</a:t>
            </a:r>
          </a:p>
          <a:p>
            <a:pPr indent="450850" algn="ctr" eaLnBrk="0" hangingPunct="0">
              <a:defRPr/>
            </a:pPr>
            <a:r>
              <a:rPr lang="ru-RU" sz="4000" b="1" dirty="0">
                <a:latin typeface="Comic Sans MS" pitchFamily="66" charset="0"/>
                <a:cs typeface="Times New Roman" pitchFamily="18" charset="0"/>
              </a:rPr>
              <a:t>(со сложными эфирами)</a:t>
            </a:r>
            <a:endParaRPr lang="ru-RU" sz="4000" dirty="0"/>
          </a:p>
        </p:txBody>
      </p: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1546225" y="1489075"/>
            <a:ext cx="1152525" cy="758825"/>
            <a:chOff x="1545608" y="1489076"/>
            <a:chExt cx="1153805" cy="758824"/>
          </a:xfrm>
        </p:grpSpPr>
        <p:cxnSp>
          <p:nvCxnSpPr>
            <p:cNvPr id="12" name="Прямая со стрелкой 11"/>
            <p:cNvCxnSpPr/>
            <p:nvPr/>
          </p:nvCxnSpPr>
          <p:spPr>
            <a:xfrm flipH="1">
              <a:off x="1545608" y="1489076"/>
              <a:ext cx="305139" cy="758824"/>
            </a:xfrm>
            <a:prstGeom prst="straightConnector1">
              <a:avLst/>
            </a:prstGeom>
            <a:ln w="635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H="1">
              <a:off x="1828497" y="1497014"/>
              <a:ext cx="870916" cy="0"/>
            </a:xfrm>
            <a:prstGeom prst="straightConnector1">
              <a:avLst/>
            </a:prstGeom>
            <a:ln w="63500">
              <a:solidFill>
                <a:srgbClr val="FFC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6281738" y="1479550"/>
            <a:ext cx="1476375" cy="2060575"/>
            <a:chOff x="6281666" y="1479953"/>
            <a:chExt cx="1477086" cy="2060503"/>
          </a:xfrm>
        </p:grpSpPr>
        <p:cxnSp>
          <p:nvCxnSpPr>
            <p:cNvPr id="17" name="Прямая со стрелкой 16"/>
            <p:cNvCxnSpPr/>
            <p:nvPr/>
          </p:nvCxnSpPr>
          <p:spPr>
            <a:xfrm>
              <a:off x="7296567" y="1479953"/>
              <a:ext cx="462185" cy="2060503"/>
            </a:xfrm>
            <a:prstGeom prst="straightConnector1">
              <a:avLst/>
            </a:prstGeom>
            <a:ln w="635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 flipH="1">
              <a:off x="6281666" y="1497415"/>
              <a:ext cx="1029195" cy="0"/>
            </a:xfrm>
            <a:prstGeom prst="straightConnector1">
              <a:avLst/>
            </a:prstGeom>
            <a:ln w="63500">
              <a:solidFill>
                <a:srgbClr val="FFC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1905000" y="457200"/>
          <a:ext cx="5818188" cy="1981200"/>
        </p:xfrm>
        <a:graphic>
          <a:graphicData uri="http://schemas.openxmlformats.org/presentationml/2006/ole">
            <p:oleObj spid="_x0000_s23555" name="Document" r:id="rId3" imgW="1762125" imgH="600075" progId="ChemWindow.Document">
              <p:embed/>
            </p:oleObj>
          </a:graphicData>
        </a:graphic>
      </p:graphicFrame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2362200" y="3184525"/>
          <a:ext cx="4267200" cy="2378075"/>
        </p:xfrm>
        <a:graphic>
          <a:graphicData uri="http://schemas.openxmlformats.org/presentationml/2006/ole">
            <p:oleObj spid="_x0000_s23557" name="Document" r:id="rId4" imgW="1247775" imgH="695325" progId="ChemWindow.Document">
              <p:embed/>
            </p:oleObj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52600" y="2020888"/>
            <a:ext cx="4876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Бутановая кислота</a:t>
            </a:r>
            <a:endParaRPr lang="ru-RU" sz="26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371600" y="5362575"/>
            <a:ext cx="609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2-Метилпропановая кислота</a:t>
            </a:r>
            <a:endParaRPr lang="ru-RU" sz="260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7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1371600" y="838200"/>
            <a:ext cx="6096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2-Гидроксипропановая кислота</a:t>
            </a:r>
            <a:endParaRPr lang="ru-RU" sz="26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7284" name="Object 4"/>
          <p:cNvGraphicFramePr>
            <a:graphicFrameLocks noChangeAspect="1"/>
          </p:cNvGraphicFramePr>
          <p:nvPr/>
        </p:nvGraphicFramePr>
        <p:xfrm>
          <a:off x="685800" y="2362200"/>
          <a:ext cx="4640263" cy="2514600"/>
        </p:xfrm>
        <a:graphic>
          <a:graphicData uri="http://schemas.openxmlformats.org/presentationml/2006/ole">
            <p:oleObj spid="_x0000_s24582" name="Document" r:id="rId3" imgW="1247775" imgH="676275" progId="ChemWindow.Document">
              <p:embed/>
            </p:oleObj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914400" y="5229225"/>
            <a:ext cx="6096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Молочная кислота</a:t>
            </a:r>
            <a:endParaRPr lang="ru-RU" sz="260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97286" name="Picture 6" descr="MC900300075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48400" y="1905000"/>
            <a:ext cx="2286000" cy="334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714375" y="685800"/>
            <a:ext cx="7391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Строение</a:t>
            </a:r>
            <a:endParaRPr lang="ru-RU" sz="2800">
              <a:solidFill>
                <a:srgbClr val="FFC000"/>
              </a:solidFill>
              <a:latin typeface="Comic Sans MS" pitchFamily="66" charset="0"/>
            </a:endParaRPr>
          </a:p>
        </p:txBody>
      </p:sp>
      <p:graphicFrame>
        <p:nvGraphicFramePr>
          <p:cNvPr id="25603" name="Объект 1"/>
          <p:cNvGraphicFramePr>
            <a:graphicFrameLocks noChangeAspect="1"/>
          </p:cNvGraphicFramePr>
          <p:nvPr/>
        </p:nvGraphicFramePr>
        <p:xfrm>
          <a:off x="457200" y="1676400"/>
          <a:ext cx="3733800" cy="3462338"/>
        </p:xfrm>
        <a:graphic>
          <a:graphicData uri="http://schemas.openxmlformats.org/presentationml/2006/ole">
            <p:oleObj spid="_x0000_s25603" name="Документ ChemWindow" r:id="rId3" imgW="914400" imgH="847725" progId="ChemWindow.Document">
              <p:embed/>
            </p:oleObj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191000" y="1536700"/>
            <a:ext cx="4572000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100">
                <a:latin typeface="Comic Sans MS" pitchFamily="66" charset="0"/>
              </a:rPr>
              <a:t>В молекуле карбоновой кислоты </a:t>
            </a:r>
            <a:r>
              <a:rPr lang="ru-RU" sz="2100" i="1">
                <a:latin typeface="Comic Sans MS" pitchFamily="66" charset="0"/>
              </a:rPr>
              <a:t>р</a:t>
            </a:r>
            <a:r>
              <a:rPr lang="ru-RU" sz="2100">
                <a:latin typeface="Comic Sans MS" pitchFamily="66" charset="0"/>
              </a:rPr>
              <a:t>-электроны атома </a:t>
            </a:r>
            <a:r>
              <a:rPr lang="ru-RU" sz="2100" i="1">
                <a:latin typeface="Comic Sans MS" pitchFamily="66" charset="0"/>
              </a:rPr>
              <a:t>О</a:t>
            </a:r>
            <a:r>
              <a:rPr lang="ru-RU" sz="2100">
                <a:latin typeface="Comic Sans MS" pitchFamily="66" charset="0"/>
              </a:rPr>
              <a:t>–гидроксильной группы взаимодействуют с электронами </a:t>
            </a:r>
            <a:r>
              <a:rPr lang="ru-RU" sz="2100" i="1">
                <a:latin typeface="Comic Sans MS" pitchFamily="66" charset="0"/>
              </a:rPr>
              <a:t>π</a:t>
            </a:r>
            <a:r>
              <a:rPr lang="ru-RU" sz="2100">
                <a:latin typeface="Comic Sans MS" pitchFamily="66" charset="0"/>
              </a:rPr>
              <a:t>-связи карбонильной группы, в результате чего возникает полярность связи О-Н, упрочняется </a:t>
            </a:r>
            <a:r>
              <a:rPr lang="ru-RU" sz="2100" i="1">
                <a:latin typeface="Comic Sans MS" pitchFamily="66" charset="0"/>
              </a:rPr>
              <a:t>π</a:t>
            </a:r>
            <a:r>
              <a:rPr lang="ru-RU" sz="2100">
                <a:latin typeface="Comic Sans MS" pitchFamily="66" charset="0"/>
              </a:rPr>
              <a:t>-связь в карбонильной группе, уменьшается </a:t>
            </a:r>
            <a:r>
              <a:rPr lang="ru-RU" sz="2100" i="1">
                <a:latin typeface="Comic Sans MS" pitchFamily="66" charset="0"/>
              </a:rPr>
              <a:t>δ+</a:t>
            </a:r>
            <a:r>
              <a:rPr lang="ru-RU" sz="2100">
                <a:latin typeface="Comic Sans MS" pitchFamily="66" charset="0"/>
              </a:rPr>
              <a:t> заряд на атоме </a:t>
            </a:r>
            <a:r>
              <a:rPr lang="ru-RU" sz="2100" i="1">
                <a:latin typeface="Comic Sans MS" pitchFamily="66" charset="0"/>
              </a:rPr>
              <a:t>С</a:t>
            </a:r>
            <a:r>
              <a:rPr lang="ru-RU" sz="2100">
                <a:latin typeface="Comic Sans MS" pitchFamily="66" charset="0"/>
              </a:rPr>
              <a:t> и увеличивается частичный </a:t>
            </a:r>
            <a:r>
              <a:rPr lang="ru-RU" sz="2100" i="1">
                <a:latin typeface="Comic Sans MS" pitchFamily="66" charset="0"/>
              </a:rPr>
              <a:t>δ+</a:t>
            </a:r>
            <a:r>
              <a:rPr lang="ru-RU" sz="2100">
                <a:latin typeface="Comic Sans MS" pitchFamily="66" charset="0"/>
              </a:rPr>
              <a:t> на атоме </a:t>
            </a:r>
            <a:r>
              <a:rPr lang="ru-RU" sz="2100" i="1">
                <a:latin typeface="Comic Sans MS" pitchFamily="66" charset="0"/>
              </a:rPr>
              <a:t>Н</a:t>
            </a:r>
            <a:r>
              <a:rPr lang="ru-RU" sz="2100">
                <a:latin typeface="Comic Sans MS" pitchFamily="66" charset="0"/>
              </a:rPr>
              <a:t>. Это способствует образованию прочных водородных связей между молекулами карбоновых кислот.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282575" y="457200"/>
            <a:ext cx="83058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Растворимость карбоновых кислот в воде</a:t>
            </a:r>
            <a:endParaRPr lang="ru-RU" sz="500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26627" name="Picture 2" descr="MC900196088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2857500"/>
            <a:ext cx="3525838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C:\Users\Тыковка\AppData\Local\Microsoft\Windows\Temporary Internet Files\Content.IE5\30J0771Z\MC900310850[1].wmf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0" y="2247900"/>
            <a:ext cx="11191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5894388" y="3067050"/>
            <a:ext cx="1622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>
                <a:latin typeface="Comic Sans MS" pitchFamily="66" charset="0"/>
                <a:cs typeface="Times New Roman" pitchFamily="18" charset="0"/>
              </a:rPr>
              <a:t>видеоопыт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457200" y="609600"/>
            <a:ext cx="82296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>
                <a:latin typeface="Comic Sans MS" pitchFamily="66" charset="0"/>
                <a:cs typeface="Times New Roman" pitchFamily="18" charset="0"/>
              </a:rPr>
              <a:t>«Всякое вещество – от самого простого до самого сложного – имеет три различные, но взаимосвязанные стороны – </a:t>
            </a:r>
            <a:r>
              <a:rPr lang="ru-RU" sz="4000">
                <a:solidFill>
                  <a:srgbClr val="B0105C"/>
                </a:solidFill>
                <a:latin typeface="Comic Sans MS" pitchFamily="66" charset="0"/>
                <a:cs typeface="Times New Roman" pitchFamily="18" charset="0"/>
              </a:rPr>
              <a:t>свойство, состав, строение</a:t>
            </a:r>
            <a:r>
              <a:rPr lang="ru-RU" sz="4000">
                <a:latin typeface="Comic Sans MS" pitchFamily="66" charset="0"/>
                <a:cs typeface="Times New Roman" pitchFamily="18" charset="0"/>
              </a:rPr>
              <a:t>».</a:t>
            </a:r>
            <a:endParaRPr lang="ru-RU" sz="4000">
              <a:latin typeface="Comic Sans MS" pitchFamily="66" charset="0"/>
            </a:endParaRPr>
          </a:p>
          <a:p>
            <a:pPr indent="90488" algn="r" eaLnBrk="0" hangingPunct="0"/>
            <a:endParaRPr lang="ru-RU" sz="4000">
              <a:latin typeface="Comic Sans MS" pitchFamily="66" charset="0"/>
              <a:cs typeface="Times New Roman" pitchFamily="18" charset="0"/>
            </a:endParaRPr>
          </a:p>
          <a:p>
            <a:pPr indent="90488" algn="r" eaLnBrk="0" hangingPunct="0"/>
            <a:r>
              <a:rPr lang="ru-RU" sz="4000">
                <a:latin typeface="Comic Sans MS" pitchFamily="66" charset="0"/>
                <a:cs typeface="Times New Roman" pitchFamily="18" charset="0"/>
              </a:rPr>
              <a:t>В.М. Кедров</a:t>
            </a:r>
            <a:endParaRPr lang="ru-RU" sz="40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609600" y="427038"/>
            <a:ext cx="80772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36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При ожоге кислотой кожу необходимо обработать раствором:</a:t>
            </a:r>
            <a:endParaRPr lang="ru-RU" sz="3600" b="1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573088" y="2611438"/>
            <a:ext cx="807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1) щёлочи</a:t>
            </a:r>
            <a:endParaRPr lang="ru-RU" sz="3600" b="1">
              <a:latin typeface="Comic Sans MS" pitchFamily="66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46100" y="3257550"/>
            <a:ext cx="8077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2) соды</a:t>
            </a:r>
            <a:endParaRPr lang="ru-RU" sz="3600" b="1">
              <a:latin typeface="Comic Sans MS" pitchFamily="66" charset="0"/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533400" y="3903663"/>
            <a:ext cx="807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3) перманганатом калия</a:t>
            </a:r>
            <a:endParaRPr lang="ru-RU" sz="3600" b="1">
              <a:latin typeface="Comic Sans MS" pitchFamily="66" charset="0"/>
            </a:endParaRPr>
          </a:p>
        </p:txBody>
      </p:sp>
      <p:sp>
        <p:nvSpPr>
          <p:cNvPr id="27654" name="Rectangle 1"/>
          <p:cNvSpPr>
            <a:spLocks noChangeArrowheads="1"/>
          </p:cNvSpPr>
          <p:nvPr/>
        </p:nvSpPr>
        <p:spPr bwMode="auto">
          <a:xfrm>
            <a:off x="533400" y="4551363"/>
            <a:ext cx="8077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ru-RU" sz="3600" b="1">
                <a:latin typeface="Comic Sans MS" pitchFamily="66" charset="0"/>
                <a:cs typeface="Times New Roman" pitchFamily="18" charset="0"/>
              </a:rPr>
              <a:t>4) поваренной соли</a:t>
            </a:r>
            <a:endParaRPr lang="ru-RU" sz="3600" b="1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90600" y="1905000"/>
            <a:ext cx="73755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06463" y="5311775"/>
            <a:ext cx="754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r" eaLnBrk="0" hangingPunct="0"/>
            <a:r>
              <a:rPr lang="ru-RU" sz="4000" b="1">
                <a:latin typeface="Comic Sans MS" pitchFamily="66" charset="0"/>
                <a:cs typeface="Times New Roman" pitchFamily="18" charset="0"/>
              </a:rPr>
              <a:t>Уксусная кислота</a:t>
            </a:r>
            <a:endParaRPr lang="ru-RU" sz="40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8676" name="Rectangle 1"/>
          <p:cNvSpPr>
            <a:spLocks noChangeArrowheads="1"/>
          </p:cNvSpPr>
          <p:nvPr/>
        </p:nvSpPr>
        <p:spPr bwMode="auto">
          <a:xfrm>
            <a:off x="762000" y="533400"/>
            <a:ext cx="7543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Ребус</a:t>
            </a:r>
            <a:endParaRPr lang="ru-RU" sz="5000">
              <a:solidFill>
                <a:srgbClr val="FFC00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762000" y="762000"/>
            <a:ext cx="7543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Химические свойства</a:t>
            </a:r>
            <a:endParaRPr lang="ru-RU" sz="5000">
              <a:solidFill>
                <a:srgbClr val="FFC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9699" name="Rectangle 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" y="1981200"/>
            <a:ext cx="754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4000" b="1">
                <a:latin typeface="Comic Sans MS" pitchFamily="66" charset="0"/>
                <a:cs typeface="Times New Roman" pitchFamily="18" charset="0"/>
              </a:rPr>
              <a:t>1. С металлами</a:t>
            </a:r>
            <a:endParaRPr lang="ru-RU" sz="40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9700" name="Rectangle 1"/>
          <p:cNvSpPr>
            <a:spLocks noChangeArrowheads="1"/>
          </p:cNvSpPr>
          <p:nvPr/>
        </p:nvSpPr>
        <p:spPr bwMode="auto">
          <a:xfrm>
            <a:off x="609600" y="2714625"/>
            <a:ext cx="7543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4000" b="1">
                <a:latin typeface="Comic Sans MS" pitchFamily="66" charset="0"/>
                <a:cs typeface="Times New Roman" pitchFamily="18" charset="0"/>
              </a:rPr>
              <a:t>2. С основными и амфотерными оксидами</a:t>
            </a:r>
            <a:endParaRPr lang="ru-RU" sz="40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09600" y="4016375"/>
            <a:ext cx="754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4000" b="1">
                <a:latin typeface="Comic Sans MS" pitchFamily="66" charset="0"/>
                <a:cs typeface="Times New Roman" pitchFamily="18" charset="0"/>
              </a:rPr>
              <a:t>3. С основаниями</a:t>
            </a:r>
            <a:endParaRPr lang="ru-RU" sz="4000">
              <a:latin typeface="Comic Sans MS" pitchFamily="66" charset="0"/>
              <a:cs typeface="Times New Roman" pitchFamily="18" charset="0"/>
            </a:endParaRPr>
          </a:p>
        </p:txBody>
      </p:sp>
      <p:sp>
        <p:nvSpPr>
          <p:cNvPr id="29702" name="Rectangle 1"/>
          <p:cNvSpPr>
            <a:spLocks noChangeArrowheads="1"/>
          </p:cNvSpPr>
          <p:nvPr/>
        </p:nvSpPr>
        <p:spPr bwMode="auto">
          <a:xfrm>
            <a:off x="609600" y="5486400"/>
            <a:ext cx="754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4000" b="1">
                <a:latin typeface="Comic Sans MS" pitchFamily="66" charset="0"/>
                <a:cs typeface="Times New Roman" pitchFamily="18" charset="0"/>
              </a:rPr>
              <a:t>4. Со спиртами</a:t>
            </a:r>
            <a:endParaRPr lang="ru-RU" sz="4000"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29703" name="Picture 3" descr="C:\Users\Тыковка\AppData\Local\Microsoft\Windows\Temporary Internet Files\Content.IE5\30J0771Z\MC900310850[1].wm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10200" y="2133600"/>
            <a:ext cx="550863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Rectangle 1"/>
          <p:cNvSpPr>
            <a:spLocks noChangeArrowheads="1"/>
          </p:cNvSpPr>
          <p:nvPr/>
        </p:nvSpPr>
        <p:spPr bwMode="auto">
          <a:xfrm>
            <a:off x="593725" y="4724400"/>
            <a:ext cx="7543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4000" b="1">
                <a:latin typeface="Comic Sans MS" pitchFamily="66" charset="0"/>
                <a:cs typeface="Times New Roman" pitchFamily="18" charset="0"/>
              </a:rPr>
              <a:t>4. С солями</a:t>
            </a:r>
            <a:endParaRPr lang="ru-RU" sz="4000"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762000" y="762000"/>
            <a:ext cx="7543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  <a:cs typeface="Times New Roman" pitchFamily="18" charset="0"/>
              </a:rPr>
              <a:t>Ход работы</a:t>
            </a:r>
            <a:endParaRPr lang="ru-RU" sz="5000">
              <a:solidFill>
                <a:srgbClr val="FFC000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1000" y="1600200"/>
          <a:ext cx="8458200" cy="4986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7543800"/>
              </a:tblGrid>
              <a:tr h="1188674">
                <a:tc>
                  <a:txBody>
                    <a:bodyPr/>
                    <a:lstStyle/>
                    <a:p>
                      <a:pPr algn="ctr"/>
                      <a:r>
                        <a:rPr lang="ru-RU" sz="3500" b="1" dirty="0" smtClean="0">
                          <a:solidFill>
                            <a:srgbClr val="D41273"/>
                          </a:solidFill>
                          <a:latin typeface="Comic Sans MS" pitchFamily="66" charset="0"/>
                        </a:rPr>
                        <a:t>1</a:t>
                      </a:r>
                      <a:endParaRPr lang="ru-RU" sz="3500" b="1" dirty="0">
                        <a:solidFill>
                          <a:srgbClr val="D41273"/>
                        </a:solidFill>
                        <a:latin typeface="Comic Sans MS" pitchFamily="66" charset="0"/>
                      </a:endParaRPr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Налить в 3 пробирки раствор уксусной кислоты. В одну из них опустить универсальную лакмусовую бумажку, в другую – добавить раствор метилового оранжевого, а в третью – водный экстракт калины (в качестве природного индикатора).</a:t>
                      </a:r>
                      <a:endParaRPr lang="ru-RU" sz="1800" dirty="0"/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  <a:tr h="1984177">
                <a:tc>
                  <a:txBody>
                    <a:bodyPr/>
                    <a:lstStyle/>
                    <a:p>
                      <a:pPr algn="ctr"/>
                      <a:r>
                        <a:rPr lang="ru-RU" sz="3500" b="1" dirty="0" smtClean="0">
                          <a:solidFill>
                            <a:srgbClr val="D41273"/>
                          </a:solidFill>
                          <a:latin typeface="Comic Sans MS" pitchFamily="66" charset="0"/>
                        </a:rPr>
                        <a:t>2</a:t>
                      </a:r>
                      <a:endParaRPr lang="ru-RU" sz="3500" b="1" dirty="0">
                        <a:solidFill>
                          <a:srgbClr val="D41273"/>
                        </a:solidFill>
                        <a:latin typeface="Comic Sans MS" pitchFamily="66" charset="0"/>
                      </a:endParaRPr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1. Оксид меди (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II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) приготовить прокаливанием медной проволоки в пламени спиртовки. Поместить в раствор уксусной кислоты и нагреть.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2. В раствор уксусной кислоты добавить немного ржавчины (её готовят, заранее поместив небольшой железный гвоздь в химический стакан с водой). Нагреть.</a:t>
                      </a:r>
                      <a:endParaRPr lang="ru-RU" sz="1800" dirty="0"/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  <a:tr h="624812">
                <a:tc>
                  <a:txBody>
                    <a:bodyPr/>
                    <a:lstStyle/>
                    <a:p>
                      <a:pPr algn="ctr"/>
                      <a:r>
                        <a:rPr lang="ru-RU" sz="3500" b="1" dirty="0" smtClean="0">
                          <a:solidFill>
                            <a:srgbClr val="D41273"/>
                          </a:solidFill>
                          <a:latin typeface="Comic Sans MS" pitchFamily="66" charset="0"/>
                        </a:rPr>
                        <a:t>3</a:t>
                      </a:r>
                      <a:endParaRPr lang="ru-RU" sz="3500" b="1" dirty="0">
                        <a:solidFill>
                          <a:srgbClr val="D41273"/>
                        </a:solidFill>
                        <a:latin typeface="Comic Sans MS" pitchFamily="66" charset="0"/>
                      </a:endParaRPr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Добавить пищевую соду в раствор уксусной кислоты.</a:t>
                      </a:r>
                      <a:endParaRPr lang="ru-RU" sz="1800" dirty="0"/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  <a:tr h="1188674">
                <a:tc>
                  <a:txBody>
                    <a:bodyPr/>
                    <a:lstStyle/>
                    <a:p>
                      <a:pPr algn="ctr"/>
                      <a:r>
                        <a:rPr lang="ru-RU" sz="3500" b="1" dirty="0" smtClean="0">
                          <a:solidFill>
                            <a:srgbClr val="D41273"/>
                          </a:solidFill>
                          <a:latin typeface="Comic Sans MS" pitchFamily="66" charset="0"/>
                        </a:rPr>
                        <a:t>4</a:t>
                      </a:r>
                      <a:endParaRPr lang="ru-RU" sz="3500" b="1" dirty="0">
                        <a:solidFill>
                          <a:srgbClr val="D41273"/>
                        </a:solidFill>
                        <a:latin typeface="Comic Sans MS" pitchFamily="66" charset="0"/>
                      </a:endParaRPr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Водный раствор муравьиной кислоты разделить пополам. К одной части добавить аммиачный раствор оксида серебра, нагреть. К другой части добавить слабо-розовый раствор перманганата калия.</a:t>
                      </a:r>
                      <a:endParaRPr lang="ru-RU" sz="1800" dirty="0"/>
                    </a:p>
                  </a:txBody>
                  <a:tcPr marT="45715" marB="45715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Объект 2"/>
          <p:cNvGraphicFramePr>
            <a:graphicFrameLocks noChangeAspect="1"/>
          </p:cNvGraphicFramePr>
          <p:nvPr/>
        </p:nvGraphicFramePr>
        <p:xfrm>
          <a:off x="635000" y="3124200"/>
          <a:ext cx="8128000" cy="1447800"/>
        </p:xfrm>
        <a:graphic>
          <a:graphicData uri="http://schemas.openxmlformats.org/presentationml/2006/ole">
            <p:oleObj spid="_x0000_s31746" name="Document" r:id="rId3" imgW="4267200" imgH="600075" progId="ChemWindow.Document">
              <p:embed/>
            </p:oleObj>
          </a:graphicData>
        </a:graphic>
      </p:graphicFrame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609600" y="838200"/>
            <a:ext cx="79248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Механизм</a:t>
            </a:r>
          </a:p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реакции этерификации</a:t>
            </a:r>
            <a:endParaRPr lang="ru-RU" sz="280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90600" y="2057400"/>
          <a:ext cx="7086600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362200"/>
                <a:gridCol w="2362200"/>
              </a:tblGrid>
              <a:tr h="1066800"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2" action="ppaction://hlinksldjump"/>
                        </a:rPr>
                        <a:t>1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3" action="ppaction://hlinksldjump"/>
                        </a:rPr>
                        <a:t>2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4" action="ppaction://hlinksldjump"/>
                        </a:rPr>
                        <a:t>3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5" action="ppaction://hlinksldjump"/>
                        </a:rPr>
                        <a:t>4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6" action="ppaction://hlinksldjump"/>
                        </a:rPr>
                        <a:t>5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7" action="ppaction://hlinksldjump"/>
                        </a:rPr>
                        <a:t>6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8" action="ppaction://hlinksldjump"/>
                        </a:rPr>
                        <a:t>7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9" action="ppaction://hlinksldjump"/>
                        </a:rPr>
                        <a:t>8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10" action="ppaction://hlinksldjump"/>
                        </a:rPr>
                        <a:t>9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11" action="ppaction://hlinksldjump"/>
                        </a:rPr>
                        <a:t>10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12" action="ppaction://hlinksldjump"/>
                        </a:rPr>
                        <a:t>11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50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  <a:latin typeface="Comic Sans MS" pitchFamily="66" charset="0"/>
                          <a:hlinkClick r:id="rId13" action="ppaction://hlinksldjump"/>
                        </a:rPr>
                        <a:t>12</a:t>
                      </a:r>
                      <a:endParaRPr lang="ru-RU" sz="50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 marL="72000" marR="72000" marT="72000" marB="72000" anchor="ctr" anchorCtr="1">
                    <a:gradFill>
                      <a:gsLst>
                        <a:gs pos="100000">
                          <a:schemeClr val="tx2">
                            <a:lumMod val="90000"/>
                          </a:schemeClr>
                        </a:gs>
                        <a:gs pos="38000">
                          <a:schemeClr val="bg2">
                            <a:lumMod val="20000"/>
                            <a:lumOff val="8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32792" name="Rectangle 1"/>
          <p:cNvSpPr>
            <a:spLocks noChangeArrowheads="1"/>
          </p:cNvSpPr>
          <p:nvPr/>
        </p:nvSpPr>
        <p:spPr bwMode="auto">
          <a:xfrm>
            <a:off x="381000" y="125413"/>
            <a:ext cx="83058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О каких кислотах</a:t>
            </a:r>
          </a:p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идёт речь?</a:t>
            </a:r>
            <a:endParaRPr lang="ru-RU" sz="28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361950"/>
            <a:ext cx="7924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Молочная кислота</a:t>
            </a:r>
            <a:endParaRPr lang="ru-RU" sz="2800">
              <a:latin typeface="Comic Sans MS" pitchFamily="66" charset="0"/>
            </a:endParaRPr>
          </a:p>
        </p:txBody>
      </p:sp>
      <p:sp>
        <p:nvSpPr>
          <p:cNvPr id="33795" name="Прямоугольник 1"/>
          <p:cNvSpPr>
            <a:spLocks noChangeArrowheads="1"/>
          </p:cNvSpPr>
          <p:nvPr/>
        </p:nvSpPr>
        <p:spPr bwMode="auto">
          <a:xfrm>
            <a:off x="3419475" y="1250950"/>
            <a:ext cx="53340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>
                <a:latin typeface="Comic Sans MS" pitchFamily="66" charset="0"/>
              </a:rPr>
              <a:t>Принимает активное участие в жизненных процессах</a:t>
            </a:r>
            <a:r>
              <a:rPr lang="ru-RU" sz="3000" i="1">
                <a:latin typeface="Comic Sans MS" pitchFamily="66" charset="0"/>
              </a:rPr>
              <a:t>.</a:t>
            </a:r>
            <a:r>
              <a:rPr lang="ru-RU" sz="3000">
                <a:latin typeface="Comic Sans MS" pitchFamily="66" charset="0"/>
              </a:rPr>
              <a:t> Ещё в прошлом веке И.И. Мечников заметил, что питание молочнокислой продукцией окисляет кишечник от гнилостной микрофлоры и способствует долголетию</a:t>
            </a:r>
            <a:r>
              <a:rPr lang="ru-RU" sz="3000"/>
              <a:t> </a:t>
            </a:r>
            <a:endParaRPr lang="ru-RU" sz="3000">
              <a:latin typeface="Comic Sans MS" pitchFamily="66" charset="0"/>
            </a:endParaRPr>
          </a:p>
        </p:txBody>
      </p:sp>
      <p:pic>
        <p:nvPicPr>
          <p:cNvPr id="5" name="Picture 6" descr="MC900300075[1]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2819400" cy="412533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Штриховая стрелка вправо 2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НОВАЯ ПОЧТА купить Украина - все фирмы и цены в каталоге Spravka.u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4343400" cy="4114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361950"/>
            <a:ext cx="7924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Винная кислота</a:t>
            </a:r>
            <a:endParaRPr lang="ru-RU" sz="2800">
              <a:latin typeface="Comic Sans MS" pitchFamily="66" charset="0"/>
            </a:endParaRPr>
          </a:p>
        </p:txBody>
      </p:sp>
      <p:sp>
        <p:nvSpPr>
          <p:cNvPr id="34820" name="Прямоугольник 1"/>
          <p:cNvSpPr>
            <a:spLocks noChangeArrowheads="1"/>
          </p:cNvSpPr>
          <p:nvPr/>
        </p:nvSpPr>
        <p:spPr bwMode="auto">
          <a:xfrm>
            <a:off x="4648200" y="1752600"/>
            <a:ext cx="3886200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>
                <a:latin typeface="Comic Sans MS" pitchFamily="66" charset="0"/>
              </a:rPr>
              <a:t>Это и легкое слабительное, и противоядие при отравлении щелочами, она нужна также для приготовления плазмы при переливании крови. </a:t>
            </a:r>
          </a:p>
        </p:txBody>
      </p:sp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Как правильно использовать салициловую кислоту Здоровье, быт…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7200" y="1905001"/>
            <a:ext cx="4085421" cy="3810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9600" y="361950"/>
            <a:ext cx="7924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Салициловая кислота</a:t>
            </a:r>
            <a:endParaRPr lang="ru-RU" sz="2800">
              <a:latin typeface="Comic Sans MS" pitchFamily="66" charset="0"/>
            </a:endParaRPr>
          </a:p>
        </p:txBody>
      </p:sp>
      <p:sp>
        <p:nvSpPr>
          <p:cNvPr id="35844" name="Прямоугольник 1"/>
          <p:cNvSpPr>
            <a:spLocks noChangeArrowheads="1"/>
          </p:cNvSpPr>
          <p:nvPr/>
        </p:nvSpPr>
        <p:spPr bwMode="auto">
          <a:xfrm>
            <a:off x="4343400" y="1571625"/>
            <a:ext cx="4572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>
                <a:latin typeface="Comic Sans MS" pitchFamily="66" charset="0"/>
              </a:rPr>
              <a:t>Благодаря антисептическому действию её используют при консервировании пищевых продуктов, в производстве азокрасителей, душистых веществ. Обладает слабыми антисептическими, раздражающими свойствами и применяется в медицине наружно в мазях и растворах при лечении кожных заболеваний.</a:t>
            </a:r>
          </a:p>
        </p:txBody>
      </p:sp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Lucky Lady: Мыло с мёдом и корицей Honey&amp;Cinnamon Soap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81200"/>
            <a:ext cx="3886200" cy="3962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09600" y="361950"/>
            <a:ext cx="7924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Стеариновая кислота</a:t>
            </a:r>
            <a:endParaRPr lang="ru-RU" sz="2800">
              <a:latin typeface="Comic Sans MS" pitchFamily="66" charset="0"/>
            </a:endParaRPr>
          </a:p>
        </p:txBody>
      </p:sp>
      <p:sp>
        <p:nvSpPr>
          <p:cNvPr id="36868" name="Прямоугольник 1"/>
          <p:cNvSpPr>
            <a:spLocks noChangeArrowheads="1"/>
          </p:cNvSpPr>
          <p:nvPr/>
        </p:nvSpPr>
        <p:spPr bwMode="auto">
          <a:xfrm>
            <a:off x="4267200" y="1828800"/>
            <a:ext cx="45720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600">
                <a:latin typeface="Comic Sans MS" pitchFamily="66" charset="0"/>
              </a:rPr>
              <a:t>Широко используется в косметической промышленности: её натриевая соль является одним из основных компонентов мыла, сама кислота входит в состав многих косметических средств. Применяется в производстве свечей.</a:t>
            </a:r>
          </a:p>
        </p:txBody>
      </p:sp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143000" y="2590800"/>
            <a:ext cx="7239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Карбоновые кислоты</a:t>
            </a:r>
            <a:endParaRPr lang="ru-RU" sz="7000" b="1" dirty="0">
              <a:solidFill>
                <a:srgbClr val="FFC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685800" y="441325"/>
            <a:ext cx="8001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latin typeface="Comic Sans MS" pitchFamily="66" charset="0"/>
              </a:rPr>
              <a:t>Кислородсодержащие органические соединения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9600" y="361950"/>
            <a:ext cx="8153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Пальмитиновая кислота</a:t>
            </a:r>
            <a:endParaRPr lang="ru-RU" sz="2800">
              <a:latin typeface="Comic Sans MS" pitchFamily="66" charset="0"/>
            </a:endParaRPr>
          </a:p>
        </p:txBody>
      </p:sp>
      <p:sp>
        <p:nvSpPr>
          <p:cNvPr id="37891" name="Прямоугольник 1"/>
          <p:cNvSpPr>
            <a:spLocks noChangeArrowheads="1"/>
          </p:cNvSpPr>
          <p:nvPr/>
        </p:nvSpPr>
        <p:spPr bwMode="auto">
          <a:xfrm>
            <a:off x="1104900" y="4614863"/>
            <a:ext cx="69723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latin typeface="Comic Sans MS" pitchFamily="66" charset="0"/>
              </a:rPr>
              <a:t>Используют в производстве моющих и косметических средств, смазочных масел и пластификаторов.</a:t>
            </a:r>
          </a:p>
        </p:txBody>
      </p:sp>
      <p:pic>
        <p:nvPicPr>
          <p:cNvPr id="66562" name="Picture 2" descr="Для мытья посуд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9200" y="1538288"/>
            <a:ext cx="6524625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9600" y="361950"/>
            <a:ext cx="8153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Аскорбиновая кислота</a:t>
            </a:r>
            <a:endParaRPr lang="ru-RU" sz="2800">
              <a:latin typeface="Comic Sans MS" pitchFamily="66" charset="0"/>
            </a:endParaRPr>
          </a:p>
        </p:txBody>
      </p:sp>
      <p:pic>
        <p:nvPicPr>
          <p:cNvPr id="64524" name="Picture 12" descr="Форма выпуска витамина С: таблетки, драже, раствор для инъекций (инструкция)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4876800" cy="4267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16" name="Прямоугольник 1"/>
          <p:cNvSpPr>
            <a:spLocks noChangeArrowheads="1"/>
          </p:cNvSpPr>
          <p:nvPr/>
        </p:nvSpPr>
        <p:spPr bwMode="auto">
          <a:xfrm>
            <a:off x="4953000" y="1905000"/>
            <a:ext cx="38100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3000">
                <a:latin typeface="Comic Sans MS" pitchFamily="66" charset="0"/>
              </a:rPr>
              <a:t>Антиоксидант, выводит из организма токсины и канцерогенные вещества, укрепляет иммунитет.</a:t>
            </a:r>
          </a:p>
        </p:txBody>
      </p:sp>
      <p:sp>
        <p:nvSpPr>
          <p:cNvPr id="6" name="Штриховая стрелка вправо 5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3810000" y="1371600"/>
            <a:ext cx="5105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>
                <a:latin typeface="Comic Sans MS" pitchFamily="66" charset="0"/>
              </a:rPr>
              <a:t>В 1714 г. по указу Петра I в Петербурге был заложен аптекарский сад. Там выращивали лекарственные растения, снабжая ими аптеки или перерабатывая их на лекарства. Так вот, листья одного из таких растений, помещенные в молоко, предохраняют его от скисания. Свежее мясо и рыба, переложенные этим растением, дольше сохраняются. Из его корней можно получить желтый краситель. Из волокон можно изготовить сети, не гниющие в воде. Листья – неистощимая основа для фантазии хозяйки по приготовлению здоровой и полезной пищи. Мы знаем это растение по сказке Андерсена. Личный опыт общения с этим растением способен довести до слез. Наконец, это растение узнают даже слепые. 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33400" y="304800"/>
            <a:ext cx="8153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Щавелевая кислота</a:t>
            </a:r>
            <a:endParaRPr lang="ru-RU" sz="2800">
              <a:latin typeface="Comic Sans MS" pitchFamily="66" charset="0"/>
            </a:endParaRPr>
          </a:p>
        </p:txBody>
      </p:sp>
      <p:pic>
        <p:nvPicPr>
          <p:cNvPr id="67586" name="Picture 2" descr="Щавель кислый - Rumex acetosa - Изображение растения - Плантариум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3581400" cy="42672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Штриховая стрелка вправо 4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1"/>
          <p:cNvSpPr>
            <a:spLocks noChangeArrowheads="1"/>
          </p:cNvSpPr>
          <p:nvPr/>
        </p:nvSpPr>
        <p:spPr bwMode="auto">
          <a:xfrm>
            <a:off x="541338" y="3581400"/>
            <a:ext cx="8177212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500">
                <a:latin typeface="Comic Sans MS" pitchFamily="66" charset="0"/>
              </a:rPr>
              <a:t>Если летом в лесу присесть вблизи муравейника, то надолго запомнятся жгучие укусы его обитателей. Муравей не просто кусает – он впрыскивает в ранку яд, содержащий изрядное количество кислоты. Этой кислотой жжётся крапива, некоторые гусеницы. </a:t>
            </a:r>
          </a:p>
          <a:p>
            <a:pPr algn="ctr"/>
            <a:r>
              <a:rPr lang="ru-RU" sz="2800">
                <a:solidFill>
                  <a:srgbClr val="D41273"/>
                </a:solidFill>
                <a:latin typeface="Comic Sans MS" pitchFamily="66" charset="0"/>
              </a:rPr>
              <a:t>О какой кислоте идёт речь?</a:t>
            </a:r>
            <a:endParaRPr lang="ru-RU" sz="2500">
              <a:latin typeface="Comic Sans MS" pitchFamily="66" charset="0"/>
            </a:endParaRPr>
          </a:p>
        </p:txBody>
      </p:sp>
      <p:sp>
        <p:nvSpPr>
          <p:cNvPr id="41987" name="Rectangle 1"/>
          <p:cNvSpPr>
            <a:spLocks noChangeArrowheads="1"/>
          </p:cNvSpPr>
          <p:nvPr/>
        </p:nvSpPr>
        <p:spPr bwMode="auto">
          <a:xfrm>
            <a:off x="533400" y="304800"/>
            <a:ext cx="8153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«Химическое оружие»</a:t>
            </a:r>
            <a:endParaRPr lang="ru-RU" sz="280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C:\Users\zemlyanichka\Desktop\IMG_4227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90600"/>
            <a:ext cx="5715000" cy="28956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Штриховая стрелка вправо 6">
            <a:hlinkClick r:id="rId3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00063" y="304800"/>
            <a:ext cx="8153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Муравьиная кислота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1"/>
          <p:cNvSpPr>
            <a:spLocks noChangeArrowheads="1"/>
          </p:cNvSpPr>
          <p:nvPr/>
        </p:nvSpPr>
        <p:spPr bwMode="auto">
          <a:xfrm>
            <a:off x="539750" y="3489325"/>
            <a:ext cx="8177213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500">
                <a:latin typeface="Comic Sans MS" pitchFamily="66" charset="0"/>
              </a:rPr>
              <a:t>В виде водных растворов она была известна людям ещё с доисторических времён. В чистом виде её впервые получил Товий Егорович Ловиц. Чистую кислоту он назвал ледяной по той причине, что при охлаждении ниже 17°С она превращается в бесцветную кристаллическую массу, очень похожую на лёд. </a:t>
            </a:r>
          </a:p>
          <a:p>
            <a:pPr algn="ctr"/>
            <a:r>
              <a:rPr lang="ru-RU" sz="2800">
                <a:solidFill>
                  <a:srgbClr val="D41273"/>
                </a:solidFill>
                <a:latin typeface="Comic Sans MS" pitchFamily="66" charset="0"/>
              </a:rPr>
              <a:t>О какой кислоте идёт речь?</a:t>
            </a:r>
            <a:endParaRPr lang="ru-RU" sz="2500">
              <a:latin typeface="Comic Sans MS" pitchFamily="66" charset="0"/>
            </a:endParaRPr>
          </a:p>
        </p:txBody>
      </p:sp>
      <p:sp>
        <p:nvSpPr>
          <p:cNvPr id="4" name="Штриховая стрелка вправо 3">
            <a:hlinkClick r:id="rId2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1990" name="Picture 5" descr="От спирта к кислоте. В старой арабской легенде говорится, как некий алхимик в поисках &quot;эликсира жизни&quot;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91000" y="942975"/>
            <a:ext cx="36560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 descr="http://chemistry-chemists.com/N5_2009/S1/chemists-1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7051" y="831356"/>
            <a:ext cx="2248149" cy="28262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3400" y="152400"/>
            <a:ext cx="8153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Уксусная кислота</a:t>
            </a:r>
            <a:endParaRPr lang="ru-RU" sz="28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066800"/>
            <a:ext cx="4692650" cy="36941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0363">
              <a:defRPr/>
            </a:pPr>
            <a:r>
              <a:rPr lang="ru-RU" dirty="0">
                <a:latin typeface="Comic Sans MS" pitchFamily="66" charset="0"/>
              </a:rPr>
              <a:t>Легенда гласит, что, для того, чтобы продемонстрировать свое богатство и власть, Клеопатра VII (69 г. до н.э. - 30 н.э.) разыграла пари со своим любовником - римским политиком и военачальником Марком Антонием. Она утверждала, что сможет потратить 10 миллионов сестерциев.</a:t>
            </a:r>
          </a:p>
          <a:p>
            <a:pPr>
              <a:defRPr/>
            </a:pPr>
            <a:r>
              <a:rPr lang="ru-RU" dirty="0">
                <a:latin typeface="Comic Sans MS" pitchFamily="66" charset="0"/>
              </a:rPr>
              <a:t>"Она велела, чтобы слуги поставили перед нею сосуд с уксусом. Она сняла сережку и бросила жемчужину в уксус, а когда он растворился, она выпила все это".</a:t>
            </a:r>
          </a:p>
        </p:txBody>
      </p:sp>
      <p:pic>
        <p:nvPicPr>
          <p:cNvPr id="65538" name="Picture 2" descr="Портал Страны Фотошопии - Государственный Музей Фотошопии - Подборки из коллекций Российских музеев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4174697" cy="43903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3012" name="Прямоугольник 3"/>
          <p:cNvSpPr>
            <a:spLocks noChangeArrowheads="1"/>
          </p:cNvSpPr>
          <p:nvPr/>
        </p:nvSpPr>
        <p:spPr bwMode="auto">
          <a:xfrm rot="718110">
            <a:off x="5072063" y="5783263"/>
            <a:ext cx="42322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FF00"/>
                </a:solidFill>
                <a:latin typeface="Comic Sans MS" pitchFamily="66" charset="0"/>
              </a:rPr>
              <a:t>Якоб Йорданс «Пир Клеопатры»</a:t>
            </a:r>
          </a:p>
        </p:txBody>
      </p:sp>
      <p:sp>
        <p:nvSpPr>
          <p:cNvPr id="43013" name="Rectangle 1"/>
          <p:cNvSpPr>
            <a:spLocks noChangeArrowheads="1"/>
          </p:cNvSpPr>
          <p:nvPr/>
        </p:nvSpPr>
        <p:spPr bwMode="auto">
          <a:xfrm>
            <a:off x="609600" y="228600"/>
            <a:ext cx="7924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Пир Клеопатры</a:t>
            </a:r>
            <a:endParaRPr lang="ru-RU" sz="2800">
              <a:latin typeface="Comic Sans MS" pitchFamily="66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69875" y="4724400"/>
            <a:ext cx="48355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60363"/>
            <a:r>
              <a:rPr lang="ru-RU" sz="2200">
                <a:solidFill>
                  <a:srgbClr val="D41273"/>
                </a:solidFill>
                <a:latin typeface="Comic Sans MS" pitchFamily="66" charset="0"/>
              </a:rPr>
              <a:t>Как Клеопатра смогла выиграть пари? Ответ подтвердите уравнением реакции.</a:t>
            </a: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65138" y="5957888"/>
          <a:ext cx="5097462" cy="671512"/>
        </p:xfrm>
        <a:graphic>
          <a:graphicData uri="http://schemas.openxmlformats.org/presentationml/2006/ole">
            <p:oleObj spid="_x0000_s43015" name="Документ ChemWindow" r:id="rId4" imgW="4152900" imgH="600075" progId="ChemWindow.Document">
              <p:embed/>
            </p:oleObj>
          </a:graphicData>
        </a:graphic>
      </p:graphicFrame>
      <p:sp>
        <p:nvSpPr>
          <p:cNvPr id="8" name="Штриховая стрелка вправо 7">
            <a:hlinkClick r:id="rId5" action="ppaction://hlinksldjump"/>
          </p:cNvPr>
          <p:cNvSpPr/>
          <p:nvPr/>
        </p:nvSpPr>
        <p:spPr>
          <a:xfrm rot="10800000">
            <a:off x="7391401" y="6324599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ChangeArrowheads="1"/>
          </p:cNvSpPr>
          <p:nvPr/>
        </p:nvSpPr>
        <p:spPr bwMode="auto">
          <a:xfrm>
            <a:off x="381000" y="381000"/>
            <a:ext cx="84582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 eaLnBrk="0" hangingPunct="0">
              <a:tabLst>
                <a:tab pos="180975" algn="l"/>
                <a:tab pos="269875" algn="l"/>
              </a:tabLst>
            </a:pPr>
            <a:r>
              <a:rPr lang="ru-RU" sz="2800">
                <a:latin typeface="Comic Sans MS" pitchFamily="66" charset="0"/>
                <a:cs typeface="Times New Roman" pitchFamily="18" charset="0"/>
              </a:rPr>
              <a:t>В пищевой промышленности уксусная кислота  используется в качестве консерванта и регулятора кислотности под кодом Е-260. Напишите структурную формулу предыдущего гомолога этой кислоты, имеющего код Е-236. Назовите вещество по систематической и тривиальной номенклатуре.</a:t>
            </a:r>
            <a:endParaRPr lang="ru-RU" sz="2800">
              <a:latin typeface="Comic Sans MS" pitchFamily="66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905000" y="4273550"/>
          <a:ext cx="2487613" cy="2019300"/>
        </p:xfrm>
        <a:graphic>
          <a:graphicData uri="http://schemas.openxmlformats.org/presentationml/2006/ole">
            <p:oleObj spid="_x0000_s44035" name="Документ ChemWindow" r:id="rId3" imgW="657225" imgH="533400" progId="ChemWindow.Document">
              <p:embed/>
            </p:oleObj>
          </a:graphicData>
        </a:graphic>
      </p:graphicFrame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3886200" y="5367338"/>
            <a:ext cx="45720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600">
                <a:latin typeface="Comic Sans MS" pitchFamily="66" charset="0"/>
              </a:rPr>
              <a:t>Метановая кислота</a:t>
            </a:r>
          </a:p>
          <a:p>
            <a:pPr algn="r"/>
            <a:r>
              <a:rPr lang="ru-RU" sz="2600">
                <a:latin typeface="Comic Sans MS" pitchFamily="66" charset="0"/>
              </a:rPr>
              <a:t>Муравьиная кислота</a:t>
            </a:r>
          </a:p>
        </p:txBody>
      </p:sp>
      <p:pic>
        <p:nvPicPr>
          <p:cNvPr id="44037" name="Picture 2" descr="Файл:Formic-acid-CRC-MW-3D-balls.png TerritorioScuola Enhanc…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1902395">
            <a:off x="5480050" y="2768600"/>
            <a:ext cx="279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Штриховая стрелка вправо 5">
            <a:hlinkClick r:id="rId5" action="ppaction://hlinksldjump"/>
          </p:cNvPr>
          <p:cNvSpPr/>
          <p:nvPr/>
        </p:nvSpPr>
        <p:spPr>
          <a:xfrm rot="10800000">
            <a:off x="8001000" y="6248400"/>
            <a:ext cx="533400" cy="381000"/>
          </a:xfrm>
          <a:prstGeom prst="stripedRightArrow">
            <a:avLst>
              <a:gd name="adj1" fmla="val 35672"/>
              <a:gd name="adj2" fmla="val 5716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46000">
                <a:schemeClr val="tx2">
                  <a:lumMod val="75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38100">
            <a:solidFill>
              <a:schemeClr val="accent4">
                <a:lumMod val="75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schemeClr val="tx2">
                <a:lumMod val="90000"/>
                <a:alpha val="8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1"/>
          <p:cNvSpPr>
            <a:spLocks noChangeArrowheads="1"/>
          </p:cNvSpPr>
          <p:nvPr/>
        </p:nvSpPr>
        <p:spPr bwMode="auto">
          <a:xfrm>
            <a:off x="533400" y="1219200"/>
            <a:ext cx="802481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5600"/>
            <a:r>
              <a:rPr lang="ru-RU" sz="2800">
                <a:latin typeface="Comic Sans MS" pitchFamily="66" charset="0"/>
              </a:rPr>
              <a:t>Составьте уравнение реакции взаимодействия уксусной кислоты с бромом; гидрирование акриловой кислоты; пропионовой кислоты с метиловым спиртом.</a:t>
            </a:r>
          </a:p>
        </p:txBody>
      </p:sp>
      <p:sp>
        <p:nvSpPr>
          <p:cNvPr id="45059" name="Rectangle 1"/>
          <p:cNvSpPr>
            <a:spLocks noChangeArrowheads="1"/>
          </p:cNvSpPr>
          <p:nvPr/>
        </p:nvSpPr>
        <p:spPr bwMode="auto">
          <a:xfrm>
            <a:off x="395288" y="457200"/>
            <a:ext cx="79248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Закрепление</a:t>
            </a:r>
            <a:endParaRPr lang="ru-RU" sz="2800">
              <a:latin typeface="Comic Sans MS" pitchFamily="66" charset="0"/>
            </a:endParaRPr>
          </a:p>
        </p:txBody>
      </p:sp>
      <p:graphicFrame>
        <p:nvGraphicFramePr>
          <p:cNvPr id="45060" name="Объект 4"/>
          <p:cNvGraphicFramePr>
            <a:graphicFrameLocks noChangeAspect="1"/>
          </p:cNvGraphicFramePr>
          <p:nvPr/>
        </p:nvGraphicFramePr>
        <p:xfrm>
          <a:off x="661988" y="3313113"/>
          <a:ext cx="3759200" cy="954087"/>
        </p:xfrm>
        <a:graphic>
          <a:graphicData uri="http://schemas.openxmlformats.org/presentationml/2006/ole">
            <p:oleObj spid="_x0000_s45060" name="Документ ChemWindow" r:id="rId3" imgW="1876425" imgH="476250" progId="ChemWindow.Document">
              <p:embed/>
            </p:oleObj>
          </a:graphicData>
        </a:graphic>
      </p:graphicFrame>
      <p:graphicFrame>
        <p:nvGraphicFramePr>
          <p:cNvPr id="45061" name="Объект 5"/>
          <p:cNvGraphicFramePr>
            <a:graphicFrameLocks noChangeAspect="1"/>
          </p:cNvGraphicFramePr>
          <p:nvPr/>
        </p:nvGraphicFramePr>
        <p:xfrm>
          <a:off x="644525" y="4343400"/>
          <a:ext cx="3927475" cy="990600"/>
        </p:xfrm>
        <a:graphic>
          <a:graphicData uri="http://schemas.openxmlformats.org/presentationml/2006/ole">
            <p:oleObj spid="_x0000_s45061" name="Документ ChemWindow" r:id="rId4" imgW="2114550" imgH="533400" progId="ChemWindow.Document">
              <p:embed/>
            </p:oleObj>
          </a:graphicData>
        </a:graphic>
      </p:graphicFrame>
      <p:graphicFrame>
        <p:nvGraphicFramePr>
          <p:cNvPr id="45062" name="Объект 6"/>
          <p:cNvGraphicFramePr>
            <a:graphicFrameLocks noChangeAspect="1"/>
          </p:cNvGraphicFramePr>
          <p:nvPr/>
        </p:nvGraphicFramePr>
        <p:xfrm>
          <a:off x="609600" y="5334000"/>
          <a:ext cx="4846638" cy="990600"/>
        </p:xfrm>
        <a:graphic>
          <a:graphicData uri="http://schemas.openxmlformats.org/presentationml/2006/ole">
            <p:oleObj spid="_x0000_s45062" name="Документ ChemWindow" r:id="rId5" imgW="2609850" imgH="533400" progId="ChemWindow.Document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410200" y="5410200"/>
          <a:ext cx="3403600" cy="942975"/>
        </p:xfrm>
        <a:graphic>
          <a:graphicData uri="http://schemas.openxmlformats.org/presentationml/2006/ole">
            <p:oleObj spid="_x0000_s45063" name="Документ ChemWindow" r:id="rId6" imgW="2028825" imgH="561975" progId="ChemWindow.Document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648200" y="4457700"/>
          <a:ext cx="2128838" cy="876300"/>
        </p:xfrm>
        <a:graphic>
          <a:graphicData uri="http://schemas.openxmlformats.org/presentationml/2006/ole">
            <p:oleObj spid="_x0000_s45064" name="Документ ChemWindow" r:id="rId7" imgW="1295400" imgH="533400" progId="ChemWindow.Document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546600" y="3390900"/>
          <a:ext cx="2619375" cy="952500"/>
        </p:xfrm>
        <a:graphic>
          <a:graphicData uri="http://schemas.openxmlformats.org/presentationml/2006/ole">
            <p:oleObj spid="_x0000_s45065" name="Документ ChemWindow" r:id="rId8" imgW="1466850" imgH="533400" progId="ChemWindow.Document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Группа 10"/>
          <p:cNvGrpSpPr>
            <a:grpSpLocks/>
          </p:cNvGrpSpPr>
          <p:nvPr/>
        </p:nvGrpSpPr>
        <p:grpSpPr bwMode="auto">
          <a:xfrm>
            <a:off x="484188" y="268288"/>
            <a:ext cx="8377237" cy="1027112"/>
            <a:chOff x="179700" y="457199"/>
            <a:chExt cx="8376307" cy="1027093"/>
          </a:xfrm>
        </p:grpSpPr>
        <p:sp>
          <p:nvSpPr>
            <p:cNvPr id="44034" name="Прямоугольник 1"/>
            <p:cNvSpPr>
              <a:spLocks noChangeArrowheads="1"/>
            </p:cNvSpPr>
            <p:nvPr/>
          </p:nvSpPr>
          <p:spPr bwMode="auto">
            <a:xfrm>
              <a:off x="1844802" y="485773"/>
              <a:ext cx="6711205" cy="954069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Сформулируйте определение понятию «карбоновые кислоты»?</a:t>
              </a:r>
            </a:p>
          </p:txBody>
        </p:sp>
        <p:sp>
          <p:nvSpPr>
            <p:cNvPr id="2" name="Скругленный прямоугольник 1"/>
            <p:cNvSpPr/>
            <p:nvPr/>
          </p:nvSpPr>
          <p:spPr>
            <a:xfrm>
              <a:off x="179700" y="457199"/>
              <a:ext cx="1676214" cy="1027093"/>
            </a:xfrm>
            <a:prstGeom prst="roundRect">
              <a:avLst/>
            </a:prstGeom>
            <a:solidFill>
              <a:schemeClr val="tx2">
                <a:lumMod val="90000"/>
              </a:schemeClr>
            </a:solidFill>
            <a:ln w="508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5059" name="Группа 12"/>
          <p:cNvGrpSpPr>
            <a:grpSpLocks/>
          </p:cNvGrpSpPr>
          <p:nvPr/>
        </p:nvGrpSpPr>
        <p:grpSpPr bwMode="auto">
          <a:xfrm>
            <a:off x="457200" y="1335088"/>
            <a:ext cx="8382000" cy="1027112"/>
            <a:chOff x="264470" y="457199"/>
            <a:chExt cx="8381378" cy="1027093"/>
          </a:xfrm>
        </p:grpSpPr>
        <p:sp>
          <p:nvSpPr>
            <p:cNvPr id="14" name="Прямоугольник 1"/>
            <p:cNvSpPr>
              <a:spLocks noChangeArrowheads="1"/>
            </p:cNvSpPr>
            <p:nvPr/>
          </p:nvSpPr>
          <p:spPr bwMode="auto">
            <a:xfrm>
              <a:off x="1934396" y="485773"/>
              <a:ext cx="6711452" cy="954069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Какие виды изомерии для них характерны?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264470" y="457199"/>
              <a:ext cx="1676276" cy="1027093"/>
            </a:xfrm>
            <a:prstGeom prst="roundRect">
              <a:avLst/>
            </a:prstGeom>
            <a:solidFill>
              <a:schemeClr val="tx2">
                <a:lumMod val="90000"/>
              </a:schemeClr>
            </a:solidFill>
            <a:ln w="508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5060" name="Группа 15"/>
          <p:cNvGrpSpPr>
            <a:grpSpLocks/>
          </p:cNvGrpSpPr>
          <p:nvPr/>
        </p:nvGrpSpPr>
        <p:grpSpPr bwMode="auto">
          <a:xfrm>
            <a:off x="457200" y="2401888"/>
            <a:ext cx="8382000" cy="1027112"/>
            <a:chOff x="304794" y="457199"/>
            <a:chExt cx="8381378" cy="1027093"/>
          </a:xfrm>
        </p:grpSpPr>
        <p:sp>
          <p:nvSpPr>
            <p:cNvPr id="17" name="Прямоугольник 1"/>
            <p:cNvSpPr>
              <a:spLocks noChangeArrowheads="1"/>
            </p:cNvSpPr>
            <p:nvPr/>
          </p:nvSpPr>
          <p:spPr bwMode="auto">
            <a:xfrm>
              <a:off x="1974720" y="485773"/>
              <a:ext cx="6711452" cy="954069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В чем особенности номенклатуры карбоновых кислот?</a:t>
              </a: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304794" y="457199"/>
              <a:ext cx="1676276" cy="1027093"/>
            </a:xfrm>
            <a:prstGeom prst="roundRect">
              <a:avLst/>
            </a:prstGeom>
            <a:solidFill>
              <a:schemeClr val="tx2">
                <a:lumMod val="90000"/>
              </a:schemeClr>
            </a:solidFill>
            <a:ln w="508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5061" name="Группа 19"/>
          <p:cNvGrpSpPr>
            <a:grpSpLocks/>
          </p:cNvGrpSpPr>
          <p:nvPr/>
        </p:nvGrpSpPr>
        <p:grpSpPr bwMode="auto">
          <a:xfrm>
            <a:off x="457200" y="3468688"/>
            <a:ext cx="8382000" cy="1027112"/>
            <a:chOff x="174629" y="457199"/>
            <a:chExt cx="8381378" cy="1027093"/>
          </a:xfrm>
        </p:grpSpPr>
        <p:sp>
          <p:nvSpPr>
            <p:cNvPr id="21" name="Прямоугольник 1"/>
            <p:cNvSpPr>
              <a:spLocks noChangeArrowheads="1"/>
            </p:cNvSpPr>
            <p:nvPr/>
          </p:nvSpPr>
          <p:spPr bwMode="auto">
            <a:xfrm>
              <a:off x="1844555" y="485773"/>
              <a:ext cx="6711452" cy="954069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В чем заключаются особенности классификации кислот?</a:t>
              </a: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174629" y="457199"/>
              <a:ext cx="1676276" cy="1027093"/>
            </a:xfrm>
            <a:prstGeom prst="roundRect">
              <a:avLst/>
            </a:prstGeom>
            <a:solidFill>
              <a:schemeClr val="tx2">
                <a:lumMod val="90000"/>
              </a:schemeClr>
            </a:solidFill>
            <a:ln w="508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5062" name="Группа 22"/>
          <p:cNvGrpSpPr>
            <a:grpSpLocks/>
          </p:cNvGrpSpPr>
          <p:nvPr/>
        </p:nvGrpSpPr>
        <p:grpSpPr bwMode="auto">
          <a:xfrm>
            <a:off x="457200" y="4535488"/>
            <a:ext cx="8382000" cy="1027112"/>
            <a:chOff x="301619" y="457199"/>
            <a:chExt cx="8381379" cy="1027093"/>
          </a:xfrm>
        </p:grpSpPr>
        <p:sp>
          <p:nvSpPr>
            <p:cNvPr id="24" name="Прямоугольник 1"/>
            <p:cNvSpPr>
              <a:spLocks noChangeArrowheads="1"/>
            </p:cNvSpPr>
            <p:nvPr/>
          </p:nvSpPr>
          <p:spPr bwMode="auto">
            <a:xfrm>
              <a:off x="1971545" y="485773"/>
              <a:ext cx="6711453" cy="954069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С какими вещества взаимодействуют карбоновые кислоты?</a:t>
              </a: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01619" y="457199"/>
              <a:ext cx="1676276" cy="1027093"/>
            </a:xfrm>
            <a:prstGeom prst="roundRect">
              <a:avLst/>
            </a:prstGeom>
            <a:solidFill>
              <a:schemeClr val="tx2">
                <a:lumMod val="90000"/>
              </a:schemeClr>
            </a:solidFill>
            <a:ln w="508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45063" name="Группа 25"/>
          <p:cNvGrpSpPr>
            <a:grpSpLocks/>
          </p:cNvGrpSpPr>
          <p:nvPr/>
        </p:nvGrpSpPr>
        <p:grpSpPr bwMode="auto">
          <a:xfrm>
            <a:off x="457200" y="5602288"/>
            <a:ext cx="8382000" cy="1027112"/>
            <a:chOff x="174629" y="457199"/>
            <a:chExt cx="8381378" cy="1027093"/>
          </a:xfrm>
        </p:grpSpPr>
        <p:sp>
          <p:nvSpPr>
            <p:cNvPr id="27" name="Прямоугольник 1"/>
            <p:cNvSpPr>
              <a:spLocks noChangeArrowheads="1"/>
            </p:cNvSpPr>
            <p:nvPr/>
          </p:nvSpPr>
          <p:spPr bwMode="auto">
            <a:xfrm>
              <a:off x="1844555" y="485773"/>
              <a:ext cx="6711452" cy="954069"/>
            </a:xfrm>
            <a:prstGeom prst="rect">
              <a:avLst/>
            </a:prstGeom>
            <a:solidFill>
              <a:schemeClr val="tx2">
                <a:lumMod val="10000"/>
              </a:schemeClr>
            </a:solidFill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50800" dist="50800" dir="5400000" algn="ctr" rotWithShape="0">
                <a:schemeClr val="tx2">
                  <a:lumMod val="75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8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Comic Sans MS" pitchFamily="66" charset="0"/>
                </a:rPr>
                <a:t>Где находят применение карбоновые кислоты?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174629" y="457199"/>
              <a:ext cx="1676276" cy="1027093"/>
            </a:xfrm>
            <a:prstGeom prst="roundRect">
              <a:avLst/>
            </a:prstGeom>
            <a:solidFill>
              <a:schemeClr val="tx2">
                <a:lumMod val="90000"/>
              </a:schemeClr>
            </a:solidFill>
            <a:ln w="508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457200" y="609600"/>
            <a:ext cx="82296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>
                <a:latin typeface="Comic Sans MS" pitchFamily="66" charset="0"/>
                <a:cs typeface="Times New Roman" pitchFamily="18" charset="0"/>
              </a:rPr>
              <a:t>«Всякое вещество – от самого простого до самого сложного – имеет три различные, но взаимосвязанные стороны – </a:t>
            </a:r>
            <a:r>
              <a:rPr lang="ru-RU" sz="4000">
                <a:solidFill>
                  <a:srgbClr val="B0105C"/>
                </a:solidFill>
                <a:latin typeface="Comic Sans MS" pitchFamily="66" charset="0"/>
                <a:cs typeface="Times New Roman" pitchFamily="18" charset="0"/>
              </a:rPr>
              <a:t>свойство, состав, строение</a:t>
            </a:r>
            <a:r>
              <a:rPr lang="ru-RU" sz="4000">
                <a:latin typeface="Comic Sans MS" pitchFamily="66" charset="0"/>
                <a:cs typeface="Times New Roman" pitchFamily="18" charset="0"/>
              </a:rPr>
              <a:t>».</a:t>
            </a:r>
            <a:endParaRPr lang="ru-RU" sz="4000">
              <a:latin typeface="Comic Sans MS" pitchFamily="66" charset="0"/>
            </a:endParaRPr>
          </a:p>
          <a:p>
            <a:pPr indent="90488" algn="r" eaLnBrk="0" hangingPunct="0"/>
            <a:endParaRPr lang="ru-RU" sz="4000">
              <a:latin typeface="Comic Sans MS" pitchFamily="66" charset="0"/>
              <a:cs typeface="Times New Roman" pitchFamily="18" charset="0"/>
            </a:endParaRPr>
          </a:p>
          <a:p>
            <a:pPr indent="90488" algn="r" eaLnBrk="0" hangingPunct="0"/>
            <a:r>
              <a:rPr lang="ru-RU" sz="4000">
                <a:latin typeface="Comic Sans MS" pitchFamily="66" charset="0"/>
                <a:cs typeface="Times New Roman" pitchFamily="18" charset="0"/>
              </a:rPr>
              <a:t>В.М. Кедров</a:t>
            </a:r>
            <a:endParaRPr lang="ru-RU" sz="40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685800"/>
            <a:ext cx="8610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85800" y="1039813"/>
            <a:ext cx="7391400" cy="473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488" algn="ctr" eaLnBrk="0" hangingPunct="0"/>
            <a:r>
              <a:rPr lang="ru-RU" sz="5000" b="1">
                <a:solidFill>
                  <a:srgbClr val="FFC000"/>
                </a:solidFill>
                <a:latin typeface="Comic Sans MS" pitchFamily="66" charset="0"/>
              </a:rPr>
              <a:t>Домашнее задание</a:t>
            </a:r>
          </a:p>
          <a:p>
            <a:pPr indent="90488" eaLnBrk="0" hangingPunct="0"/>
            <a:endParaRPr lang="ru-RU" sz="2800">
              <a:latin typeface="Comic Sans MS" pitchFamily="66" charset="0"/>
            </a:endParaRPr>
          </a:p>
          <a:p>
            <a:pPr indent="90488" eaLnBrk="0" hangingPunct="0"/>
            <a:r>
              <a:rPr lang="ru-RU" sz="2800">
                <a:latin typeface="Comic Sans MS" pitchFamily="66" charset="0"/>
              </a:rPr>
              <a:t>§30, № 13, 14, 15 </a:t>
            </a:r>
            <a:r>
              <a:rPr lang="ru-RU" sz="2800">
                <a:latin typeface="Comic Sans MS" pitchFamily="66" charset="0"/>
                <a:hlinkClick r:id="rId2" action="ppaction://hlinkfile"/>
              </a:rPr>
              <a:t>ЛФР</a:t>
            </a:r>
            <a:r>
              <a:rPr lang="ru-RU" sz="2800">
                <a:latin typeface="Comic Sans MS" pitchFamily="66" charset="0"/>
              </a:rPr>
              <a:t>.</a:t>
            </a:r>
          </a:p>
          <a:p>
            <a:pPr indent="90488" algn="just" eaLnBrk="0" hangingPunct="0"/>
            <a:r>
              <a:rPr lang="ru-RU" sz="280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Задача: Добавляемую в бездрожжевое тесто пищевую (питьевую) соду </a:t>
            </a:r>
            <a:r>
              <a:rPr lang="en-US" sz="280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lang="ru-RU" sz="280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аНС0</a:t>
            </a:r>
            <a:r>
              <a:rPr lang="ru-RU" sz="2800" baseline="-3000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280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предварительно «гасят» уксусной кислотой. Проделайте дома эту реакцию и составьте ее уравнение, зная, что угольная кислота слабее уксусной. Объясните образование пены.</a:t>
            </a:r>
            <a:endParaRPr lang="ru-RU" sz="28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90600" y="685800"/>
            <a:ext cx="72390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Литература</a:t>
            </a:r>
            <a:endParaRPr lang="ru-RU" sz="7000" b="1" dirty="0">
              <a:solidFill>
                <a:srgbClr val="FFC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49155" name="Прямоугольник 2"/>
          <p:cNvSpPr>
            <a:spLocks noChangeArrowheads="1"/>
          </p:cNvSpPr>
          <p:nvPr/>
        </p:nvSpPr>
        <p:spPr bwMode="auto">
          <a:xfrm>
            <a:off x="609600" y="1676400"/>
            <a:ext cx="79248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indent="457200"/>
            <a:r>
              <a:rPr lang="ru-RU" sz="2400">
                <a:latin typeface="Comic Sans MS" pitchFamily="66" charset="0"/>
              </a:rPr>
              <a:t>1. Габриелян О.С. Химия / О.С. Габриелян, И.Г. Остроумова, С.А. Сладков. – М.: / Дрофа, 2011.</a:t>
            </a:r>
          </a:p>
          <a:p>
            <a:pPr marL="0" lvl="1" indent="457200"/>
            <a:r>
              <a:rPr lang="ru-RU" sz="2400">
                <a:latin typeface="Comic Sans MS" pitchFamily="66" charset="0"/>
              </a:rPr>
              <a:t>2. Карцова А.А. Химия без формул. – 3-е изд., перераб. – СПб.: Авалон, Азбука-классика, 2005.</a:t>
            </a:r>
          </a:p>
          <a:p>
            <a:pPr marL="0" lvl="1" indent="457200"/>
            <a:r>
              <a:rPr lang="ru-RU" sz="2400">
                <a:latin typeface="Comic Sans MS" pitchFamily="66" charset="0"/>
              </a:rPr>
              <a:t>3. Мартыненко Б.В. Химия: кислоты и основания: Пособие для учащихся 8-11 кл. общеобразоват. учреждений. – М.: просвещение, 2000.</a:t>
            </a:r>
          </a:p>
          <a:p>
            <a:pPr marL="0" lvl="1" indent="457200"/>
            <a:r>
              <a:rPr lang="ru-RU" sz="2400">
                <a:latin typeface="Comic Sans MS" pitchFamily="66" charset="0"/>
              </a:rPr>
              <a:t>4. Химия в школе, 2008, № 5-80.</a:t>
            </a:r>
          </a:p>
          <a:p>
            <a:pPr marL="0" lvl="1" indent="457200"/>
            <a:r>
              <a:rPr lang="ru-RU" sz="2400">
                <a:latin typeface="Comic Sans MS" pitchFamily="66" charset="0"/>
              </a:rPr>
              <a:t>5. Химия в школе, 2010, № 3-80.</a:t>
            </a:r>
          </a:p>
          <a:p>
            <a:pPr marL="0" lvl="1" indent="457200"/>
            <a:r>
              <a:rPr lang="ru-RU" sz="2400">
                <a:latin typeface="Comic Sans MS" pitchFamily="66" charset="0"/>
              </a:rPr>
              <a:t>5. Химия и химики, 2005, №9.</a:t>
            </a:r>
          </a:p>
          <a:p>
            <a:pPr marL="0" lvl="1" indent="457200"/>
            <a:r>
              <a:rPr lang="ru-RU" sz="2400">
                <a:latin typeface="Comic Sans MS" pitchFamily="66" charset="0"/>
              </a:rPr>
              <a:t>6.</a:t>
            </a:r>
            <a:r>
              <a:rPr lang="en-US" sz="2400">
                <a:latin typeface="Comic Sans MS" pitchFamily="66" charset="0"/>
              </a:rPr>
              <a:t> </a:t>
            </a:r>
            <a:r>
              <a:rPr lang="en-US" sz="2400">
                <a:latin typeface="Comic Sans MS" pitchFamily="66" charset="0"/>
                <a:hlinkClick r:id="rId2"/>
              </a:rPr>
              <a:t>https://ru.wikipedia.org</a:t>
            </a:r>
            <a:endParaRPr lang="ru-RU" sz="2400">
              <a:latin typeface="Comic Sans MS" pitchFamily="66" charset="0"/>
            </a:endParaRPr>
          </a:p>
          <a:p>
            <a:pPr marL="0" lvl="1" indent="457200"/>
            <a:r>
              <a:rPr lang="ru-RU" sz="2400">
                <a:latin typeface="Comic Sans MS" pitchFamily="66" charset="0"/>
              </a:rPr>
              <a:t>7. </a:t>
            </a:r>
            <a:r>
              <a:rPr lang="en-US" sz="2400">
                <a:latin typeface="Comic Sans MS" pitchFamily="66" charset="0"/>
                <a:hlinkClick r:id="rId3"/>
              </a:rPr>
              <a:t>http://www.youtube.com</a:t>
            </a:r>
            <a:endParaRPr lang="ru-RU" sz="24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6" descr="MC900071184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" y="2209800"/>
            <a:ext cx="4248150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4"/>
          <p:cNvSpPr>
            <a:spLocks noChangeArrowheads="1"/>
          </p:cNvSpPr>
          <p:nvPr/>
        </p:nvSpPr>
        <p:spPr bwMode="auto">
          <a:xfrm>
            <a:off x="1219200" y="4341813"/>
            <a:ext cx="76962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 algn="r" eaLnBrk="0" hangingPunct="0"/>
            <a:r>
              <a:rPr lang="ru-RU" sz="12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Туше</a:t>
            </a:r>
            <a:r>
              <a:rPr lang="ru-RU" sz="3000">
                <a:latin typeface="Comic Sans MS" pitchFamily="66" charset="0"/>
                <a:cs typeface="Times New Roman" pitchFamily="18" charset="0"/>
              </a:rPr>
              <a:t>ва Галина Геннадьевна</a:t>
            </a:r>
          </a:p>
          <a:p>
            <a:pPr indent="90488" algn="r" eaLnBrk="0" hangingPunct="0"/>
            <a:r>
              <a:rPr lang="ru-RU" sz="300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учитель МБО</a:t>
            </a:r>
            <a:r>
              <a:rPr lang="ru-RU" sz="3000">
                <a:latin typeface="Comic Sans MS" pitchFamily="66" charset="0"/>
                <a:cs typeface="Times New Roman" pitchFamily="18" charset="0"/>
              </a:rPr>
              <a:t>У СОШ №47 г. Липецка</a:t>
            </a:r>
          </a:p>
          <a:p>
            <a:pPr indent="90488" algn="r" eaLnBrk="0" hangingPunct="0"/>
            <a:r>
              <a:rPr lang="en-US" sz="3000">
                <a:latin typeface="Comic Sans MS" pitchFamily="66" charset="0"/>
                <a:cs typeface="Times New Roman" pitchFamily="18" charset="0"/>
              </a:rPr>
              <a:t>gglopatko@mail.ru</a:t>
            </a:r>
            <a:endParaRPr lang="ru-RU" sz="3000">
              <a:latin typeface="Comic Sans MS" pitchFamily="66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90600" y="685800"/>
            <a:ext cx="7239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7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Спасибо за внимание!</a:t>
            </a:r>
            <a:endParaRPr lang="ru-RU" sz="7000" b="1" dirty="0">
              <a:solidFill>
                <a:srgbClr val="FFC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919163"/>
            <a:ext cx="8610600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9600" y="381000"/>
            <a:ext cx="3733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24400" y="609600"/>
            <a:ext cx="358140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6900" y="3341688"/>
            <a:ext cx="37465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57200" y="381000"/>
          <a:ext cx="4508500" cy="6232525"/>
        </p:xfrm>
        <a:graphic>
          <a:graphicData uri="http://schemas.openxmlformats.org/presentationml/2006/ole">
            <p:oleObj spid="_x0000_s14338" name="Document" r:id="rId3" imgW="6126030" imgH="8581612" progId="Word.Document.8">
              <p:embed/>
            </p:oleObj>
          </a:graphicData>
        </a:graphic>
      </p:graphicFrame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4953000" y="282575"/>
            <a:ext cx="3886200" cy="600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r">
              <a:defRPr/>
            </a:pPr>
            <a:r>
              <a:rPr lang="ru-RU" sz="3200" dirty="0">
                <a:latin typeface="Comic Sans MS" pitchFamily="66" charset="0"/>
              </a:rPr>
              <a:t>Исследуя настои, полученные из корней и листьев разных растений, к концу 18 века Карл </a:t>
            </a:r>
            <a:r>
              <a:rPr lang="ru-RU" sz="3200" dirty="0" err="1">
                <a:latin typeface="Comic Sans MS" pitchFamily="66" charset="0"/>
              </a:rPr>
              <a:t>Шееле</a:t>
            </a:r>
            <a:r>
              <a:rPr lang="ru-RU" sz="3200" dirty="0">
                <a:latin typeface="Comic Sans MS" pitchFamily="66" charset="0"/>
              </a:rPr>
              <a:t> выделил 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винную, лимонную, яблочную, галловую, щавелевую кислоты.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838200" y="2133600"/>
            <a:ext cx="73152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Comic Sans MS" pitchFamily="66" charset="0"/>
              </a:rPr>
              <a:t>определить, обладают карбоновые кислоты свойствами неорганических, изучив их состав и строение</a:t>
            </a: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990600" y="685800"/>
            <a:ext cx="70104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500" b="1">
                <a:solidFill>
                  <a:srgbClr val="FFC000"/>
                </a:solidFill>
                <a:latin typeface="Comic Sans MS" pitchFamily="66" charset="0"/>
              </a:rPr>
              <a:t>Цель:</a:t>
            </a:r>
            <a:endParaRPr lang="ru-RU" sz="450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15364" name="Picture 6" descr="C:\Users\zemlyanichka\AppData\Local\Microsoft\Windows\Temporary Internet Files\Content.IE5\3123UCVH\adamtglass-com[1]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1150" y="381000"/>
            <a:ext cx="2089150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267200" y="3962400"/>
            <a:ext cx="5257800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000" dirty="0">
                <a:latin typeface="Comic Sans MS" pitchFamily="66" charset="0"/>
              </a:rPr>
              <a:t>гидро</a:t>
            </a:r>
            <a:r>
              <a:rPr lang="ru-RU" sz="5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ксильная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838200"/>
            <a:ext cx="5257800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5000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карбо</a:t>
            </a:r>
            <a:r>
              <a:rPr lang="ru-RU" sz="5000" dirty="0">
                <a:latin typeface="Comic Sans MS" pitchFamily="66" charset="0"/>
              </a:rPr>
              <a:t>нильная</a:t>
            </a:r>
            <a:endParaRPr lang="ru-RU" sz="50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4953000"/>
            <a:ext cx="6705600" cy="1169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7000" b="1" dirty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карбо</a:t>
            </a:r>
            <a:r>
              <a:rPr lang="ru-RU" sz="7000" b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ксильная</a:t>
            </a:r>
          </a:p>
        </p:txBody>
      </p:sp>
      <p:grpSp>
        <p:nvGrpSpPr>
          <p:cNvPr id="16389" name="Группа 23"/>
          <p:cNvGrpSpPr>
            <a:grpSpLocks/>
          </p:cNvGrpSpPr>
          <p:nvPr/>
        </p:nvGrpSpPr>
        <p:grpSpPr bwMode="auto">
          <a:xfrm>
            <a:off x="2743200" y="1295400"/>
            <a:ext cx="3657600" cy="2846388"/>
            <a:chOff x="1219200" y="2362200"/>
            <a:chExt cx="3657600" cy="2845951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1219200" y="3733589"/>
              <a:ext cx="838200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2819400" y="3124083"/>
              <a:ext cx="457200" cy="304753"/>
            </a:xfrm>
            <a:prstGeom prst="line">
              <a:avLst/>
            </a:prstGeom>
            <a:ln w="63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743200" y="4038343"/>
              <a:ext cx="533400" cy="380942"/>
            </a:xfrm>
            <a:prstGeom prst="line">
              <a:avLst/>
            </a:prstGeom>
            <a:ln w="635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133600" y="3047895"/>
              <a:ext cx="685800" cy="11698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0" dirty="0">
                  <a:solidFill>
                    <a:schemeClr val="accent4">
                      <a:lumMod val="75000"/>
                    </a:schemeClr>
                  </a:solidFill>
                  <a:latin typeface="Comic Sans MS" pitchFamily="66" charset="0"/>
                </a:rPr>
                <a:t>С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76600" y="2362200"/>
              <a:ext cx="685800" cy="11698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0" dirty="0">
                  <a:solidFill>
                    <a:schemeClr val="accent4">
                      <a:lumMod val="75000"/>
                    </a:schemeClr>
                  </a:solidFill>
                  <a:latin typeface="Comic Sans MS" pitchFamily="66" charset="0"/>
                </a:rPr>
                <a:t>О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00400" y="4038343"/>
              <a:ext cx="1676400" cy="11698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0" dirty="0">
                  <a:solidFill>
                    <a:schemeClr val="accent1">
                      <a:lumMod val="75000"/>
                    </a:schemeClr>
                  </a:solidFill>
                  <a:latin typeface="Comic Sans MS" pitchFamily="66" charset="0"/>
                </a:rPr>
                <a:t>ОН</a:t>
              </a: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895600" y="3276460"/>
              <a:ext cx="457200" cy="304753"/>
            </a:xfrm>
            <a:prstGeom prst="line">
              <a:avLst/>
            </a:prstGeom>
            <a:ln w="635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1492</TotalTime>
  <Words>1361</Words>
  <Application>Microsoft Office PowerPoint</Application>
  <PresentationFormat>Экран (4:3)</PresentationFormat>
  <Paragraphs>246</Paragraphs>
  <Slides>42</Slides>
  <Notes>0</Notes>
  <HiddenSlides>0</HiddenSlides>
  <MMClips>0</MMClips>
  <ScaleCrop>false</ScaleCrop>
  <HeadingPairs>
    <vt:vector size="10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42</vt:i4>
      </vt:variant>
      <vt:variant>
        <vt:lpstr>Произвольные показы</vt:lpstr>
      </vt:variant>
      <vt:variant>
        <vt:i4>1</vt:i4>
      </vt:variant>
    </vt:vector>
  </HeadingPairs>
  <TitlesOfParts>
    <vt:vector size="56" baseType="lpstr">
      <vt:lpstr>Arial</vt:lpstr>
      <vt:lpstr>Consolas</vt:lpstr>
      <vt:lpstr>Corbel</vt:lpstr>
      <vt:lpstr>Wingdings</vt:lpstr>
      <vt:lpstr>Wingdings 2</vt:lpstr>
      <vt:lpstr>Wingdings 3</vt:lpstr>
      <vt:lpstr>Calibri</vt:lpstr>
      <vt:lpstr>Times New Roman</vt:lpstr>
      <vt:lpstr>Comic Sans MS</vt:lpstr>
      <vt:lpstr>Метро</vt:lpstr>
      <vt:lpstr>Документ Microsoft Office Word 97 - 2003</vt:lpstr>
      <vt:lpstr>ChemWindow Document</vt:lpstr>
      <vt:lpstr>Документ ChemWindow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revaz</dc:creator>
  <cp:lastModifiedBy>re</cp:lastModifiedBy>
  <cp:revision>215</cp:revision>
  <cp:lastPrinted>1601-01-01T00:00:00Z</cp:lastPrinted>
  <dcterms:created xsi:type="dcterms:W3CDTF">1601-01-01T00:00:00Z</dcterms:created>
  <dcterms:modified xsi:type="dcterms:W3CDTF">2015-04-09T21:08:39Z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