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1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95" r:id="rId11"/>
    <p:sldId id="271" r:id="rId12"/>
    <p:sldId id="278" r:id="rId13"/>
    <p:sldId id="272" r:id="rId14"/>
    <p:sldId id="273" r:id="rId15"/>
    <p:sldId id="274" r:id="rId16"/>
    <p:sldId id="275" r:id="rId17"/>
    <p:sldId id="277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98" r:id="rId28"/>
    <p:sldId id="299" r:id="rId29"/>
    <p:sldId id="294" r:id="rId30"/>
    <p:sldId id="288" r:id="rId31"/>
    <p:sldId id="300" r:id="rId32"/>
    <p:sldId id="289" r:id="rId33"/>
    <p:sldId id="290" r:id="rId34"/>
    <p:sldId id="291" r:id="rId35"/>
    <p:sldId id="292" r:id="rId36"/>
    <p:sldId id="301" r:id="rId37"/>
    <p:sldId id="293" r:id="rId38"/>
    <p:sldId id="297" r:id="rId39"/>
    <p:sldId id="302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6061B"/>
    <a:srgbClr val="990000"/>
    <a:srgbClr val="8B4E1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711" autoAdjust="0"/>
  </p:normalViewPr>
  <p:slideViewPr>
    <p:cSldViewPr>
      <p:cViewPr varScale="1">
        <p:scale>
          <a:sx n="45" d="100"/>
          <a:sy n="45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 cstate="email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497FD-453E-40EA-ACF5-8E8BE92F0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25AF-2100-4476-8FA8-AEE02A9ED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93962-C886-4541-B34E-3C380B991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370013" y="301625"/>
            <a:ext cx="7313612" cy="56403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982E3-95F7-4580-B00D-FFD000C87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BC97D-3851-4056-B72A-441690157D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3C24B-7915-459D-9745-D81EBEDD3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10A2C-B3AE-4A81-85CD-B0D1841EB6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64FFC-356B-40B2-823A-0F98297F12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D1926-6ABD-4B17-9DE6-5CF6D52D9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3C3AB-5CC1-4328-BB3E-B80ECCC7C8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704F3-D00D-4824-AFF3-1BE27D782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E09B4-F2AE-4B1B-B721-84A9F4E577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4" cstate="email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4" cstate="email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28CA698-B20B-4637-87B5-64A42F0ED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3.xml"/><Relationship Id="rId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4.emf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4.emf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4.emf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43.emf"/><Relationship Id="rId9" Type="http://schemas.openxmlformats.org/officeDocument/2006/relationships/oleObject" Target="../embeddings/oleObject2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44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44.emf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4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6.emf"/><Relationship Id="rId4" Type="http://schemas.openxmlformats.org/officeDocument/2006/relationships/image" Target="../media/image5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6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9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1.bin"/><Relationship Id="rId5" Type="http://schemas.openxmlformats.org/officeDocument/2006/relationships/slide" Target="slide8.xml"/><Relationship Id="rId4" Type="http://schemas.openxmlformats.org/officeDocument/2006/relationships/image" Target="../media/image65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emf"/><Relationship Id="rId2" Type="http://schemas.openxmlformats.org/officeDocument/2006/relationships/image" Target="../media/image66.emf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slide" Target="slide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1.emf"/><Relationship Id="rId4" Type="http://schemas.openxmlformats.org/officeDocument/2006/relationships/image" Target="../media/image70.e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80.emf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6.bin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slide" Target="slide18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463" y="260350"/>
            <a:ext cx="3887787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3924300" y="5949950"/>
            <a:ext cx="5003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Лекции профессора А.Г. Мордковича</a:t>
            </a:r>
          </a:p>
          <a:p>
            <a:pPr algn="ctr"/>
            <a:r>
              <a:rPr lang="ru-RU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в пересказе учителя </a:t>
            </a:r>
            <a:r>
              <a:rPr lang="ru-RU" sz="2000" dirty="0">
                <a:solidFill>
                  <a:srgbClr val="000000"/>
                </a:solidFill>
                <a:latin typeface="Arial" charset="0"/>
                <a:cs typeface="Arial" charset="0"/>
              </a:rPr>
              <a:t>математики </a:t>
            </a:r>
            <a:endParaRPr lang="ru-RU" sz="20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Павловой </a:t>
            </a:r>
            <a:r>
              <a:rPr lang="ru-RU" sz="2000" b="1" smtClean="0">
                <a:solidFill>
                  <a:srgbClr val="000000"/>
                </a:solidFill>
                <a:latin typeface="Arial" charset="0"/>
                <a:cs typeface="Arial" charset="0"/>
              </a:rPr>
              <a:t>Марины Константиновны</a:t>
            </a:r>
            <a:endParaRPr lang="ru-RU" sz="2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828675" y="-26988"/>
            <a:ext cx="3743325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ru-RU" sz="1600" b="1">
                <a:solidFill>
                  <a:srgbClr val="000000"/>
                </a:solidFill>
                <a:latin typeface="Arial" charset="0"/>
              </a:rPr>
              <a:t>Государственное  бюджетное общеобразовательное учреждение</a:t>
            </a:r>
            <a:br>
              <a:rPr lang="ru-RU" sz="1600" b="1">
                <a:solidFill>
                  <a:srgbClr val="000000"/>
                </a:solidFill>
                <a:latin typeface="Arial" charset="0"/>
              </a:rPr>
            </a:br>
            <a:r>
              <a:rPr lang="ru-RU" sz="1600" b="1">
                <a:solidFill>
                  <a:srgbClr val="000000"/>
                </a:solidFill>
                <a:latin typeface="Arial" charset="0"/>
              </a:rPr>
              <a:t>средняя общеобразовательная школа № 254</a:t>
            </a:r>
            <a:br>
              <a:rPr lang="ru-RU" sz="1600" b="1">
                <a:solidFill>
                  <a:srgbClr val="000000"/>
                </a:solidFill>
                <a:latin typeface="Arial" charset="0"/>
              </a:rPr>
            </a:br>
            <a:r>
              <a:rPr lang="ru-RU" sz="1600" b="1">
                <a:solidFill>
                  <a:srgbClr val="000000"/>
                </a:solidFill>
                <a:latin typeface="Arial" charset="0"/>
              </a:rPr>
              <a:t>с углубленным изучением </a:t>
            </a:r>
            <a:br>
              <a:rPr lang="ru-RU" sz="1600" b="1">
                <a:solidFill>
                  <a:srgbClr val="000000"/>
                </a:solidFill>
                <a:latin typeface="Arial" charset="0"/>
              </a:rPr>
            </a:br>
            <a:r>
              <a:rPr lang="ru-RU" sz="1600" b="1">
                <a:solidFill>
                  <a:srgbClr val="000000"/>
                </a:solidFill>
                <a:latin typeface="Arial" charset="0"/>
              </a:rPr>
              <a:t>английского языка </a:t>
            </a:r>
            <a:br>
              <a:rPr lang="ru-RU" sz="1600" b="1">
                <a:solidFill>
                  <a:srgbClr val="000000"/>
                </a:solidFill>
                <a:latin typeface="Arial" charset="0"/>
              </a:rPr>
            </a:br>
            <a:r>
              <a:rPr lang="ru-RU" sz="1600" b="1">
                <a:solidFill>
                  <a:srgbClr val="000000"/>
                </a:solidFill>
                <a:latin typeface="Arial" charset="0"/>
              </a:rPr>
              <a:t>Кировского района</a:t>
            </a:r>
          </a:p>
        </p:txBody>
      </p:sp>
      <p:sp>
        <p:nvSpPr>
          <p:cNvPr id="71685" name="WordArt 5"/>
          <p:cNvSpPr>
            <a:spLocks noChangeArrowheads="1" noChangeShapeType="1" noTextEdit="1"/>
          </p:cNvSpPr>
          <p:nvPr/>
        </p:nvSpPr>
        <p:spPr bwMode="auto">
          <a:xfrm>
            <a:off x="1403648" y="3429000"/>
            <a:ext cx="6984776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Геометрия - 1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403648" y="4797152"/>
            <a:ext cx="6984776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Треугольники и </a:t>
            </a:r>
          </a:p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четырехугольники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/>
      <p:bldP spid="71684" grpId="0"/>
      <p:bldP spid="7168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810" y="40466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971600" y="1556792"/>
            <a:ext cx="7848872" cy="3312368"/>
          </a:xfrm>
        </p:spPr>
        <p:txBody>
          <a:bodyPr/>
          <a:lstStyle/>
          <a:p>
            <a:pPr algn="just"/>
            <a:r>
              <a:rPr lang="ru-RU" sz="2800" dirty="0" smtClean="0"/>
              <a:t>Если два треугольника подобны, то любой линейный элемент (или сумма линейных элементов) одного треугольника относится к соответствующему линейному элементу (или сумме соответствующих линейных элементов) другого треугольника как соответственные стороны.</a:t>
            </a:r>
          </a:p>
        </p:txBody>
      </p:sp>
      <p:sp>
        <p:nvSpPr>
          <p:cNvPr id="10" name="WordArt 5"/>
          <p:cNvSpPr>
            <a:spLocks noChangeArrowheads="1" noChangeShapeType="1" noTextEdit="1"/>
          </p:cNvSpPr>
          <p:nvPr/>
        </p:nvSpPr>
        <p:spPr bwMode="auto">
          <a:xfrm>
            <a:off x="1547664" y="332656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1" name="Заголовок 21"/>
          <p:cNvSpPr txBox="1">
            <a:spLocks/>
          </p:cNvSpPr>
          <p:nvPr/>
        </p:nvSpPr>
        <p:spPr bwMode="auto">
          <a:xfrm>
            <a:off x="827584" y="764704"/>
            <a:ext cx="83164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Обобщенная теорема подобия</a:t>
            </a:r>
          </a:p>
        </p:txBody>
      </p:sp>
      <p:sp>
        <p:nvSpPr>
          <p:cNvPr id="8" name="Заголовок 21"/>
          <p:cNvSpPr txBox="1">
            <a:spLocks/>
          </p:cNvSpPr>
          <p:nvPr/>
        </p:nvSpPr>
        <p:spPr bwMode="auto">
          <a:xfrm>
            <a:off x="1115616" y="4941168"/>
            <a:ext cx="741682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Соответственные линейные элементы:  медианы, высоты, биссектрисы,  периметры, радиусы описанной и вписанной окружностей.</a:t>
            </a:r>
          </a:p>
        </p:txBody>
      </p:sp>
      <p:sp>
        <p:nvSpPr>
          <p:cNvPr id="7" name="Управляющая кнопка: настраиваемая 6">
            <a:hlinkClick r:id="rId3" action="ppaction://hlinksldjump" highlightClick="1"/>
          </p:cNvPr>
          <p:cNvSpPr/>
          <p:nvPr/>
        </p:nvSpPr>
        <p:spPr bwMode="auto">
          <a:xfrm>
            <a:off x="1115616" y="6165304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9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10" grpId="0" animBg="1"/>
      <p:bldP spid="11" grpId="0"/>
      <p:bldP spid="8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203423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691680" y="1844824"/>
            <a:ext cx="7056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Рассмотреть эти отрезки как стороны двух треугольников и доказать, что треугольники равны.</a:t>
            </a:r>
            <a:endParaRPr lang="ru-RU" sz="2800" dirty="0"/>
          </a:p>
        </p:txBody>
      </p:sp>
      <p:pic>
        <p:nvPicPr>
          <p:cNvPr id="2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335699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1835696" y="4564285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Заменить отрезок </a:t>
            </a:r>
            <a:r>
              <a:rPr lang="ru-RU" sz="2800" b="1" i="1" dirty="0" smtClean="0"/>
              <a:t>а </a:t>
            </a:r>
            <a:r>
              <a:rPr lang="ru-RU" sz="2800" dirty="0" smtClean="0"/>
              <a:t>равным отрезком </a:t>
            </a:r>
            <a:r>
              <a:rPr lang="ru-RU" sz="2800" b="1" i="1" dirty="0" smtClean="0"/>
              <a:t>а</a:t>
            </a:r>
            <a:r>
              <a:rPr lang="ru-RU" sz="2800" b="1" i="1" baseline="-25000" dirty="0" smtClean="0"/>
              <a:t>1</a:t>
            </a:r>
            <a:r>
              <a:rPr lang="ru-RU" sz="2800" b="1" i="1" dirty="0" smtClean="0"/>
              <a:t> , </a:t>
            </a:r>
            <a:r>
              <a:rPr lang="ru-RU" sz="2800" dirty="0" smtClean="0"/>
              <a:t>отрезок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b</a:t>
            </a:r>
            <a:r>
              <a:rPr lang="ru-RU" sz="2800" b="1" i="1" dirty="0" smtClean="0"/>
              <a:t> </a:t>
            </a:r>
            <a:r>
              <a:rPr lang="ru-RU" sz="2800" dirty="0" smtClean="0"/>
              <a:t>равным отрезком </a:t>
            </a:r>
            <a:r>
              <a:rPr lang="en-US" sz="2800" b="1" i="1" dirty="0" smtClean="0"/>
              <a:t>b</a:t>
            </a:r>
            <a:r>
              <a:rPr lang="ru-RU" sz="2800" b="1" i="1" baseline="-25000" dirty="0" smtClean="0"/>
              <a:t>1</a:t>
            </a:r>
            <a:r>
              <a:rPr lang="ru-RU" sz="2800" b="1" i="1" dirty="0" smtClean="0"/>
              <a:t> </a:t>
            </a:r>
            <a:r>
              <a:rPr lang="ru-RU" sz="2800" dirty="0" smtClean="0"/>
              <a:t>и</a:t>
            </a:r>
            <a:r>
              <a:rPr lang="ru-RU" sz="2800" b="1" i="1" dirty="0" smtClean="0"/>
              <a:t> </a:t>
            </a:r>
            <a:r>
              <a:rPr lang="ru-RU" sz="2800" dirty="0" smtClean="0"/>
              <a:t>доказать равенство отрезков </a:t>
            </a:r>
            <a:r>
              <a:rPr lang="ru-RU" sz="2800" b="1" i="1" dirty="0" smtClean="0"/>
              <a:t>а</a:t>
            </a:r>
            <a:r>
              <a:rPr lang="ru-RU" sz="2800" b="1" i="1" baseline="-25000" dirty="0" smtClean="0"/>
              <a:t>1</a:t>
            </a:r>
            <a:r>
              <a:rPr lang="ru-RU" sz="2800" dirty="0" smtClean="0"/>
              <a:t> и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b</a:t>
            </a:r>
            <a:r>
              <a:rPr lang="ru-RU" sz="2800" b="1" i="1" baseline="-25000" dirty="0" smtClean="0"/>
              <a:t>1.</a:t>
            </a:r>
            <a:endParaRPr lang="ru-RU" sz="2800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043608" y="404664"/>
            <a:ext cx="7776864" cy="11521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Три пути доказательства</a:t>
            </a:r>
          </a:p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равенства отрезков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3688" y="3212976"/>
            <a:ext cx="7056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Рассмотреть эти отрезки как стороны одного треугольника и доказать, что треугольник равнобедренный.</a:t>
            </a:r>
            <a:endParaRPr lang="ru-RU" sz="2800" dirty="0"/>
          </a:p>
        </p:txBody>
      </p:sp>
      <p:pic>
        <p:nvPicPr>
          <p:cNvPr id="1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4653136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8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55679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691680" y="1844824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Проведение прямой, параллельной или перпендикулярной одной из имеющихся.</a:t>
            </a:r>
            <a:endParaRPr lang="ru-RU" sz="2800" dirty="0"/>
          </a:p>
        </p:txBody>
      </p:sp>
      <p:pic>
        <p:nvPicPr>
          <p:cNvPr id="2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292494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1763688" y="4564285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Проведение вспомогательной биссектрисы</a:t>
            </a:r>
            <a:r>
              <a:rPr lang="ru-RU" sz="2800" b="1" i="1" baseline="-25000" dirty="0" smtClean="0"/>
              <a:t>.</a:t>
            </a:r>
            <a:endParaRPr lang="ru-RU" sz="2800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043608" y="404664"/>
            <a:ext cx="7776864" cy="11521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Дополнительные</a:t>
            </a:r>
          </a:p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построения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3688" y="3212976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Удвоение медианы треугольника с целью достроить треугольник до параллелограмма.</a:t>
            </a:r>
            <a:endParaRPr lang="ru-RU" sz="2800" dirty="0"/>
          </a:p>
        </p:txBody>
      </p:sp>
      <p:pic>
        <p:nvPicPr>
          <p:cNvPr id="1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4266480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5301208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763688" y="5517232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Дополнительные построения, связанные с окружностью.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8" grpId="0" animBg="1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47664" y="1052736"/>
            <a:ext cx="7416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Две взаимно перпендикулярные прямые пересекают стороны </a:t>
            </a:r>
            <a:r>
              <a:rPr lang="ru-RU" sz="2800" b="1" i="1" dirty="0" smtClean="0"/>
              <a:t>АВ, ВС, </a:t>
            </a:r>
            <a:r>
              <a:rPr lang="en-US" sz="2800" b="1" i="1" dirty="0" smtClean="0"/>
              <a:t>CD, AD </a:t>
            </a:r>
            <a:r>
              <a:rPr lang="ru-RU" sz="2800" b="1" i="1" dirty="0" smtClean="0"/>
              <a:t> </a:t>
            </a:r>
            <a:r>
              <a:rPr lang="ru-RU" sz="2800" dirty="0" smtClean="0"/>
              <a:t>квадрата </a:t>
            </a:r>
            <a:r>
              <a:rPr lang="en-US" sz="2800" b="1" i="1" dirty="0" smtClean="0"/>
              <a:t>ABCD</a:t>
            </a:r>
            <a:r>
              <a:rPr lang="ru-RU" sz="2800" dirty="0" smtClean="0"/>
              <a:t> в точках </a:t>
            </a:r>
            <a:r>
              <a:rPr lang="en-US" sz="2800" b="1" i="1" dirty="0" smtClean="0"/>
              <a:t>E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K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L </a:t>
            </a:r>
            <a:r>
              <a:rPr lang="ru-RU" sz="2800" dirty="0" smtClean="0"/>
              <a:t>соответственно. Докажите, что </a:t>
            </a:r>
            <a:r>
              <a:rPr lang="ru-RU" sz="2800" b="1" i="1" dirty="0" smtClean="0"/>
              <a:t>ЕК=</a:t>
            </a:r>
            <a:r>
              <a:rPr lang="en-US" sz="2800" b="1" i="1" dirty="0" smtClean="0"/>
              <a:t>FL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1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 bwMode="auto">
          <a:xfrm>
            <a:off x="7164288" y="6525344"/>
            <a:ext cx="1979712" cy="3326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 cstate="email"/>
          <a:srcRect l="24370" t="18926" r="49931" b="33308"/>
          <a:stretch>
            <a:fillRect/>
          </a:stretch>
        </p:blipFill>
        <p:spPr bwMode="auto">
          <a:xfrm>
            <a:off x="1187624" y="2780928"/>
            <a:ext cx="417646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260648"/>
            <a:ext cx="7416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Две взаимно перпендикулярные прямые пересекают стороны </a:t>
            </a:r>
            <a:r>
              <a:rPr lang="ru-RU" sz="2800" b="1" i="1" dirty="0" smtClean="0"/>
              <a:t>АВ, ВС, </a:t>
            </a:r>
            <a:r>
              <a:rPr lang="en-US" sz="2800" b="1" i="1" dirty="0" smtClean="0"/>
              <a:t>CD, AD </a:t>
            </a:r>
            <a:r>
              <a:rPr lang="ru-RU" sz="2800" b="1" i="1" dirty="0" smtClean="0"/>
              <a:t> </a:t>
            </a:r>
            <a:r>
              <a:rPr lang="ru-RU" sz="2800" dirty="0" smtClean="0"/>
              <a:t>квадрата </a:t>
            </a:r>
            <a:r>
              <a:rPr lang="en-US" sz="2800" b="1" i="1" dirty="0" smtClean="0"/>
              <a:t>ABCD</a:t>
            </a:r>
            <a:r>
              <a:rPr lang="ru-RU" sz="2800" dirty="0" smtClean="0"/>
              <a:t> в точках </a:t>
            </a:r>
            <a:r>
              <a:rPr lang="en-US" sz="2800" b="1" i="1" dirty="0" smtClean="0"/>
              <a:t>E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K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L </a:t>
            </a:r>
            <a:r>
              <a:rPr lang="ru-RU" sz="2800" dirty="0" smtClean="0"/>
              <a:t>соответственно. Докажите, что </a:t>
            </a:r>
            <a:r>
              <a:rPr lang="ru-RU" sz="2800" b="1" i="1" dirty="0" smtClean="0"/>
              <a:t>ЕК=</a:t>
            </a:r>
            <a:r>
              <a:rPr lang="en-US" sz="2800" b="1" i="1" dirty="0" smtClean="0"/>
              <a:t>FL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email"/>
          <a:srcRect l="24370" t="18926" r="49931" b="33308"/>
          <a:stretch>
            <a:fillRect/>
          </a:stretch>
        </p:blipFill>
        <p:spPr bwMode="auto">
          <a:xfrm>
            <a:off x="1187624" y="2780928"/>
            <a:ext cx="417646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email"/>
          <a:srcRect l="24968" t="18025" r="51991" b="32407"/>
          <a:stretch>
            <a:fillRect/>
          </a:stretch>
        </p:blipFill>
        <p:spPr bwMode="auto">
          <a:xfrm>
            <a:off x="5076056" y="2708920"/>
            <a:ext cx="374441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 bwMode="auto">
          <a:xfrm>
            <a:off x="7524328" y="6525344"/>
            <a:ext cx="1619672" cy="3326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260648"/>
            <a:ext cx="7416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Две взаимно перпендикулярные прямые пересекают стороны </a:t>
            </a:r>
            <a:r>
              <a:rPr lang="ru-RU" sz="2800" b="1" i="1" dirty="0" smtClean="0"/>
              <a:t>АВ, ВС, </a:t>
            </a:r>
            <a:r>
              <a:rPr lang="en-US" sz="2800" b="1" i="1" dirty="0" smtClean="0"/>
              <a:t>CD, AD </a:t>
            </a:r>
            <a:r>
              <a:rPr lang="ru-RU" sz="2800" b="1" i="1" dirty="0" smtClean="0"/>
              <a:t> </a:t>
            </a:r>
            <a:r>
              <a:rPr lang="ru-RU" sz="2800" dirty="0" smtClean="0"/>
              <a:t>квадрата </a:t>
            </a:r>
            <a:r>
              <a:rPr lang="en-US" sz="2800" b="1" i="1" dirty="0" smtClean="0"/>
              <a:t>ABCD</a:t>
            </a:r>
            <a:r>
              <a:rPr lang="ru-RU" sz="2800" dirty="0" smtClean="0"/>
              <a:t> в точках </a:t>
            </a:r>
            <a:r>
              <a:rPr lang="en-US" sz="2800" b="1" i="1" dirty="0" smtClean="0"/>
              <a:t>E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K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L </a:t>
            </a:r>
            <a:r>
              <a:rPr lang="ru-RU" sz="2800" dirty="0" smtClean="0"/>
              <a:t>соответственно. Докажите, что </a:t>
            </a:r>
            <a:r>
              <a:rPr lang="ru-RU" sz="2800" b="1" i="1" dirty="0" smtClean="0"/>
              <a:t>ЕК=</a:t>
            </a:r>
            <a:r>
              <a:rPr lang="en-US" sz="2800" b="1" i="1" dirty="0" smtClean="0"/>
              <a:t>FL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email"/>
          <a:srcRect l="24968" t="18025" r="51991" b="32407"/>
          <a:stretch>
            <a:fillRect/>
          </a:stretch>
        </p:blipFill>
        <p:spPr bwMode="auto">
          <a:xfrm>
            <a:off x="1115616" y="2492896"/>
            <a:ext cx="374441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email"/>
          <a:srcRect l="24968" t="18025" r="51991" b="32407"/>
          <a:stretch>
            <a:fillRect/>
          </a:stretch>
        </p:blipFill>
        <p:spPr bwMode="auto">
          <a:xfrm>
            <a:off x="5076056" y="2420888"/>
            <a:ext cx="374441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 bwMode="auto">
          <a:xfrm>
            <a:off x="7524328" y="6525344"/>
            <a:ext cx="1619672" cy="3326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47664" y="1052736"/>
            <a:ext cx="7416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 сторонах </a:t>
            </a:r>
            <a:r>
              <a:rPr lang="ru-RU" sz="2800" b="1" i="1" dirty="0" smtClean="0"/>
              <a:t>АВ </a:t>
            </a:r>
            <a:r>
              <a:rPr lang="ru-RU" sz="2800" dirty="0" smtClean="0"/>
              <a:t>и</a:t>
            </a:r>
            <a:r>
              <a:rPr lang="ru-RU" sz="2800" b="1" i="1" dirty="0" smtClean="0"/>
              <a:t> ВС </a:t>
            </a:r>
            <a:r>
              <a:rPr lang="ru-RU" sz="2800" dirty="0" smtClean="0"/>
              <a:t>треугольника </a:t>
            </a:r>
            <a:r>
              <a:rPr lang="en-US" sz="2800" b="1" i="1" dirty="0" smtClean="0"/>
              <a:t>ABC</a:t>
            </a:r>
            <a:r>
              <a:rPr lang="ru-RU" sz="2800" dirty="0" smtClean="0"/>
              <a:t> вне его построены квадраты </a:t>
            </a:r>
            <a:r>
              <a:rPr lang="en-US" sz="2800" b="1" i="1" dirty="0" smtClean="0"/>
              <a:t>ABDE</a:t>
            </a:r>
            <a:r>
              <a:rPr lang="ru-RU" sz="2800" b="1" i="1" dirty="0" smtClean="0"/>
              <a:t> </a:t>
            </a:r>
            <a:r>
              <a:rPr lang="ru-RU" sz="2800" dirty="0" smtClean="0"/>
              <a:t>и </a:t>
            </a:r>
            <a:r>
              <a:rPr lang="en-US" sz="2800" b="1" i="1" dirty="0" smtClean="0"/>
              <a:t>BCKM</a:t>
            </a:r>
            <a:r>
              <a:rPr lang="ru-RU" sz="2800" dirty="0" smtClean="0"/>
              <a:t>. Докажите, что отрезок </a:t>
            </a:r>
            <a:r>
              <a:rPr lang="en-US" sz="2800" b="1" i="1" dirty="0" smtClean="0"/>
              <a:t>DM</a:t>
            </a:r>
            <a:r>
              <a:rPr lang="en-US" sz="2800" dirty="0" smtClean="0"/>
              <a:t> </a:t>
            </a:r>
            <a:r>
              <a:rPr lang="ru-RU" sz="2800" dirty="0" smtClean="0"/>
              <a:t>в два раза больше медианы</a:t>
            </a:r>
            <a:r>
              <a:rPr lang="en-US" sz="2800" b="1" i="1" dirty="0" smtClean="0"/>
              <a:t> BP</a:t>
            </a:r>
            <a:r>
              <a:rPr lang="ru-RU" sz="2800" dirty="0" smtClean="0"/>
              <a:t> треугольника</a:t>
            </a:r>
            <a:r>
              <a:rPr lang="en-US" sz="2800" b="1" i="1" dirty="0" smtClean="0"/>
              <a:t> ABC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2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 bwMode="auto">
          <a:xfrm>
            <a:off x="827584" y="6237312"/>
            <a:ext cx="2088232" cy="432048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27784" y="2348880"/>
            <a:ext cx="6300192" cy="431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13831" y="2420888"/>
            <a:ext cx="6106641" cy="417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60648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На сторонах </a:t>
            </a:r>
            <a:r>
              <a:rPr lang="ru-RU" sz="2000" b="1" i="1" dirty="0" smtClean="0"/>
              <a:t>АВ </a:t>
            </a:r>
            <a:r>
              <a:rPr lang="ru-RU" sz="2000" dirty="0" smtClean="0"/>
              <a:t>и</a:t>
            </a:r>
            <a:r>
              <a:rPr lang="ru-RU" sz="2000" b="1" i="1" dirty="0" smtClean="0"/>
              <a:t> ВС </a:t>
            </a:r>
            <a:r>
              <a:rPr lang="ru-RU" sz="2000" dirty="0" smtClean="0"/>
              <a:t>треугольника </a:t>
            </a:r>
            <a:r>
              <a:rPr lang="en-US" sz="2000" b="1" i="1" dirty="0" smtClean="0"/>
              <a:t>ABC</a:t>
            </a:r>
            <a:r>
              <a:rPr lang="ru-RU" sz="2000" dirty="0" smtClean="0"/>
              <a:t> вне его построены квадраты </a:t>
            </a:r>
            <a:r>
              <a:rPr lang="en-US" sz="2000" b="1" i="1" dirty="0" smtClean="0"/>
              <a:t>ABDE</a:t>
            </a:r>
            <a:r>
              <a:rPr lang="ru-RU" sz="2000" b="1" i="1" dirty="0" smtClean="0"/>
              <a:t> </a:t>
            </a:r>
            <a:r>
              <a:rPr lang="ru-RU" sz="2000" dirty="0" smtClean="0"/>
              <a:t>и </a:t>
            </a:r>
            <a:r>
              <a:rPr lang="en-US" sz="2000" b="1" i="1" dirty="0" smtClean="0"/>
              <a:t>BCKM</a:t>
            </a:r>
            <a:r>
              <a:rPr lang="ru-RU" sz="2000" dirty="0" smtClean="0"/>
              <a:t>. Докажите, что отрезок </a:t>
            </a:r>
            <a:r>
              <a:rPr lang="en-US" sz="2000" b="1" i="1" dirty="0" smtClean="0"/>
              <a:t>DM</a:t>
            </a:r>
            <a:r>
              <a:rPr lang="en-US" sz="2000" dirty="0" smtClean="0"/>
              <a:t> </a:t>
            </a:r>
            <a:r>
              <a:rPr lang="ru-RU" sz="2000" dirty="0" smtClean="0"/>
              <a:t>в два раза больше медианы</a:t>
            </a:r>
            <a:r>
              <a:rPr lang="en-US" sz="2000" b="1" i="1" dirty="0" smtClean="0"/>
              <a:t> BP</a:t>
            </a:r>
            <a:r>
              <a:rPr lang="ru-RU" sz="2000" dirty="0" smtClean="0"/>
              <a:t> треугольника</a:t>
            </a:r>
            <a:r>
              <a:rPr lang="en-US" sz="2000" b="1" i="1" dirty="0" smtClean="0"/>
              <a:t> ABC</a:t>
            </a:r>
            <a:r>
              <a:rPr lang="ru-RU" sz="2000" b="1" i="1" dirty="0" smtClean="0"/>
              <a:t>.</a:t>
            </a:r>
            <a:endParaRPr lang="ru-RU" sz="2000" b="1" i="1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7704" y="1052736"/>
            <a:ext cx="6178649" cy="5561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940152" y="6165304"/>
            <a:ext cx="504056" cy="476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F</a:t>
            </a:r>
            <a:endParaRPr lang="ru-RU" b="1" i="1" dirty="0"/>
          </a:p>
        </p:txBody>
      </p:sp>
      <p:sp>
        <p:nvSpPr>
          <p:cNvPr id="6" name="Управляющая кнопка: настраиваемая 5">
            <a:hlinkClick r:id="rId3" action="ppaction://hlinksldjump" highlightClick="1"/>
          </p:cNvPr>
          <p:cNvSpPr/>
          <p:nvPr/>
        </p:nvSpPr>
        <p:spPr bwMode="auto">
          <a:xfrm>
            <a:off x="827584" y="6237312"/>
            <a:ext cx="2088232" cy="432048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63688" y="1106741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Стороны треугольника </a:t>
            </a:r>
            <a:r>
              <a:rPr lang="ru-RU" sz="2800" b="1" i="1" dirty="0" smtClean="0"/>
              <a:t>а, </a:t>
            </a:r>
            <a:r>
              <a:rPr lang="en-US" sz="2800" b="1" i="1" dirty="0" smtClean="0"/>
              <a:t>b, c.</a:t>
            </a:r>
            <a:r>
              <a:rPr lang="ru-RU" sz="2800" b="1" i="1" dirty="0" smtClean="0"/>
              <a:t> </a:t>
            </a:r>
            <a:r>
              <a:rPr lang="ru-RU" sz="2800" dirty="0" smtClean="0"/>
              <a:t>Вычислить медиану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m</a:t>
            </a:r>
            <a:r>
              <a:rPr lang="en-US" sz="2800" b="1" i="1" baseline="-25000" dirty="0" smtClean="0"/>
              <a:t>c</a:t>
            </a:r>
            <a:r>
              <a:rPr lang="en-US" sz="2800" dirty="0" smtClean="0"/>
              <a:t>, </a:t>
            </a:r>
            <a:r>
              <a:rPr lang="ru-RU" sz="2800" dirty="0" smtClean="0"/>
              <a:t>проведенную к стороне </a:t>
            </a:r>
            <a:r>
              <a:rPr lang="ru-RU" sz="2800" b="1" i="1" dirty="0" smtClean="0"/>
              <a:t>с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3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7" name="Управляющая кнопка: настраиваемая 6">
            <a:hlinkClick r:id="rId3" action="ppaction://hlinksldjump" highlightClick="1"/>
          </p:cNvPr>
          <p:cNvSpPr/>
          <p:nvPr/>
        </p:nvSpPr>
        <p:spPr bwMode="auto">
          <a:xfrm>
            <a:off x="1187624" y="6093296"/>
            <a:ext cx="1944216" cy="432048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42976" y="1857364"/>
            <a:ext cx="3651269" cy="283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43438" y="1857364"/>
            <a:ext cx="3722706" cy="4467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63688" y="1106741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Доказать, что в любом треугольнике сумма медиан меньше периметра, но больше ¾ периметра.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4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4725144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Сначала докажем, что сумма медиан </a:t>
            </a:r>
            <a:r>
              <a:rPr lang="ru-RU" sz="2800" b="1" i="1" dirty="0" smtClean="0"/>
              <a:t>больше ¾ периметра</a:t>
            </a:r>
            <a:r>
              <a:rPr lang="ru-RU" sz="2800" dirty="0" smtClean="0"/>
              <a:t>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5589240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Затем докажем, что сумма медиан </a:t>
            </a:r>
            <a:r>
              <a:rPr lang="ru-RU" sz="2800" b="1" i="1" dirty="0" smtClean="0"/>
              <a:t>меньше периметра</a:t>
            </a:r>
            <a:r>
              <a:rPr lang="ru-RU" sz="2800" dirty="0" smtClean="0"/>
              <a:t>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email"/>
          <a:srcRect l="2049" t="2844" r="1123" b="5979"/>
          <a:stretch>
            <a:fillRect/>
          </a:stretch>
        </p:blipFill>
        <p:spPr bwMode="auto">
          <a:xfrm>
            <a:off x="4283968" y="1988840"/>
            <a:ext cx="377746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Управляющая кнопка: настраиваемая 10">
            <a:hlinkClick r:id="rId4" action="ppaction://hlinksldjump" highlightClick="1"/>
          </p:cNvPr>
          <p:cNvSpPr/>
          <p:nvPr/>
        </p:nvSpPr>
        <p:spPr bwMode="auto">
          <a:xfrm>
            <a:off x="6876256" y="6165304"/>
            <a:ext cx="1944216" cy="432048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  <p:bldP spid="10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19675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1763688" y="1029072"/>
            <a:ext cx="7213104" cy="959768"/>
          </a:xfrm>
        </p:spPr>
        <p:txBody>
          <a:bodyPr/>
          <a:lstStyle/>
          <a:p>
            <a:r>
              <a:rPr lang="ru-RU" sz="3200" dirty="0" smtClean="0"/>
              <a:t>О </a:t>
            </a:r>
            <a:r>
              <a:rPr lang="ru-RU" sz="3200" b="1" dirty="0" smtClean="0"/>
              <a:t>равенстве углов </a:t>
            </a:r>
            <a:r>
              <a:rPr lang="ru-RU" sz="3200" dirty="0" smtClean="0"/>
              <a:t>со взаимно перпендикулярными сторонами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2204864"/>
            <a:ext cx="6840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 </a:t>
            </a:r>
            <a:r>
              <a:rPr lang="ru-RU" sz="2800" b="1" i="1" dirty="0" smtClean="0">
                <a:sym typeface="Symbol"/>
              </a:rPr>
              <a:t>А</a:t>
            </a:r>
            <a:r>
              <a:rPr lang="ru-RU" sz="2800" b="1" i="1" dirty="0" smtClean="0"/>
              <a:t>ВС  </a:t>
            </a:r>
            <a:r>
              <a:rPr lang="ru-RU" sz="2800" dirty="0" smtClean="0"/>
              <a:t>и</a:t>
            </a:r>
            <a:r>
              <a:rPr lang="ru-RU" sz="2800" b="1" i="1" dirty="0" smtClean="0"/>
              <a:t>  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en-US" sz="2800" b="1" i="1" dirty="0" smtClean="0">
                <a:sym typeface="Symbol"/>
              </a:rPr>
              <a:t>DEF </a:t>
            </a:r>
            <a:r>
              <a:rPr lang="en-US" sz="2800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оба острые или оба тупые и </a:t>
            </a:r>
            <a:r>
              <a:rPr lang="ru-RU" sz="2800" b="1" i="1" dirty="0" smtClean="0">
                <a:sym typeface="Symbol"/>
              </a:rPr>
              <a:t>АВ</a:t>
            </a:r>
            <a:r>
              <a:rPr lang="en-US" sz="2800" b="1" i="1" dirty="0" smtClean="0">
                <a:sym typeface="Symbol"/>
              </a:rPr>
              <a:t>DE, BCEF</a:t>
            </a:r>
            <a:r>
              <a:rPr lang="en-US" sz="2800" dirty="0" smtClean="0">
                <a:sym typeface="Symbol"/>
              </a:rPr>
              <a:t>, </a:t>
            </a:r>
            <a:r>
              <a:rPr lang="ru-RU" sz="2800" dirty="0" smtClean="0">
                <a:sym typeface="Symbol"/>
              </a:rPr>
              <a:t>то</a:t>
            </a:r>
            <a:r>
              <a:rPr lang="ru-RU" sz="2800" b="1" i="1" dirty="0" smtClean="0">
                <a:sym typeface="Symbol"/>
              </a:rPr>
              <a:t> </a:t>
            </a:r>
            <a:endParaRPr lang="en-US" sz="2800" b="1" i="1" dirty="0" smtClean="0">
              <a:sym typeface="Symbol"/>
            </a:endParaRPr>
          </a:p>
          <a:p>
            <a:r>
              <a:rPr lang="ru-RU" sz="2800" b="1" i="1" dirty="0" smtClean="0">
                <a:sym typeface="Symbol"/>
              </a:rPr>
              <a:t>А</a:t>
            </a:r>
            <a:r>
              <a:rPr lang="ru-RU" sz="2800" b="1" i="1" dirty="0" smtClean="0"/>
              <a:t>ВС =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en-US" sz="2800" b="1" i="1" dirty="0" smtClean="0">
                <a:sym typeface="Symbol"/>
              </a:rPr>
              <a:t>DEF</a:t>
            </a:r>
            <a:r>
              <a:rPr lang="ru-RU" sz="2800" dirty="0" smtClean="0"/>
              <a:t>. </a:t>
            </a:r>
            <a:endParaRPr lang="ru-RU" sz="2800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4211960" y="3501008"/>
            <a:ext cx="4320480" cy="2981945"/>
            <a:chOff x="1547664" y="2852936"/>
            <a:chExt cx="4320480" cy="2981945"/>
          </a:xfrm>
        </p:grpSpPr>
        <p:cxnSp>
          <p:nvCxnSpPr>
            <p:cNvPr id="6" name="Прямая соединительная линия 5"/>
            <p:cNvCxnSpPr/>
            <p:nvPr/>
          </p:nvCxnSpPr>
          <p:spPr bwMode="auto">
            <a:xfrm>
              <a:off x="2051720" y="2996952"/>
              <a:ext cx="0" cy="187220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 bwMode="auto">
            <a:xfrm>
              <a:off x="3419872" y="4365104"/>
              <a:ext cx="2304256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 bwMode="auto">
            <a:xfrm flipV="1">
              <a:off x="2051720" y="3212976"/>
              <a:ext cx="1224136" cy="1656184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 bwMode="auto">
            <a:xfrm>
              <a:off x="3419872" y="4365104"/>
              <a:ext cx="1728192" cy="108012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547664" y="2852936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А</a:t>
              </a:r>
              <a:endParaRPr lang="ru-RU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91680" y="479715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В</a:t>
              </a:r>
              <a:endParaRPr lang="ru-RU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644008" y="5373216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F</a:t>
              </a:r>
              <a:endParaRPr lang="ru-RU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64088" y="3933056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D</a:t>
              </a:r>
              <a:endParaRPr lang="ru-RU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87824" y="4221088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</a:t>
              </a:r>
              <a:endParaRPr lang="ru-RU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03848" y="335699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С</a:t>
              </a:r>
              <a:endParaRPr lang="ru-RU" b="1" dirty="0"/>
            </a:p>
          </p:txBody>
        </p:sp>
      </p:grpSp>
      <p:sp>
        <p:nvSpPr>
          <p:cNvPr id="20" name="WordArt 5"/>
          <p:cNvSpPr>
            <a:spLocks noChangeArrowheads="1" noChangeShapeType="1" noTextEdit="1"/>
          </p:cNvSpPr>
          <p:nvPr/>
        </p:nvSpPr>
        <p:spPr bwMode="auto">
          <a:xfrm>
            <a:off x="1115616" y="332656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21" name="Управляющая кнопка: настраиваемая 20">
            <a:hlinkClick r:id="rId3" action="ppaction://hlinksldjump" highlightClick="1"/>
          </p:cNvPr>
          <p:cNvSpPr/>
          <p:nvPr/>
        </p:nvSpPr>
        <p:spPr bwMode="auto">
          <a:xfrm>
            <a:off x="1115616" y="4581128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 1</a:t>
            </a:r>
          </a:p>
        </p:txBody>
      </p:sp>
      <p:sp>
        <p:nvSpPr>
          <p:cNvPr id="24" name="Управляющая кнопка: настраиваемая 23">
            <a:hlinkClick r:id="rId4" action="ppaction://hlinksldjump" highlightClick="1"/>
          </p:cNvPr>
          <p:cNvSpPr/>
          <p:nvPr/>
        </p:nvSpPr>
        <p:spPr bwMode="auto">
          <a:xfrm>
            <a:off x="1115616" y="5229200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 2</a:t>
            </a:r>
          </a:p>
        </p:txBody>
      </p:sp>
      <p:sp>
        <p:nvSpPr>
          <p:cNvPr id="25" name="Управляющая кнопка: настраиваемая 24">
            <a:hlinkClick r:id="rId5" action="ppaction://hlinksldjump" highlightClick="1"/>
          </p:cNvPr>
          <p:cNvSpPr/>
          <p:nvPr/>
        </p:nvSpPr>
        <p:spPr bwMode="auto">
          <a:xfrm>
            <a:off x="1115616" y="5877272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4" grpId="0"/>
      <p:bldP spid="20" grpId="0" animBg="1"/>
      <p:bldP spid="21" grpId="0" animBg="1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15616" y="188640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Сначала докажем, что сумма медиан </a:t>
            </a:r>
            <a:r>
              <a:rPr lang="ru-RU" sz="2800" b="1" i="1" dirty="0" smtClean="0"/>
              <a:t>больше ¾ периметра</a:t>
            </a:r>
            <a:r>
              <a:rPr lang="ru-RU" sz="2800" dirty="0" smtClean="0"/>
              <a:t>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043608" y="1052736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Рассмотрим </a:t>
            </a:r>
            <a:r>
              <a:rPr lang="ru-RU" sz="2800" dirty="0" smtClean="0">
                <a:sym typeface="Symbol"/>
              </a:rPr>
              <a:t></a:t>
            </a:r>
            <a:r>
              <a:rPr lang="ru-RU" sz="2800" b="1" i="1" dirty="0" smtClean="0">
                <a:sym typeface="Symbol"/>
              </a:rPr>
              <a:t>АМС</a:t>
            </a:r>
            <a:endParaRPr lang="ru-RU" sz="2800" b="1" i="1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email"/>
          <a:srcRect l="2049" t="2844" r="1123" b="5979"/>
          <a:stretch>
            <a:fillRect/>
          </a:stretch>
        </p:blipFill>
        <p:spPr bwMode="auto">
          <a:xfrm>
            <a:off x="4572000" y="1412776"/>
            <a:ext cx="4060779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602" name="Object 3"/>
          <p:cNvGraphicFramePr>
            <a:graphicFrameLocks noChangeAspect="1"/>
          </p:cNvGraphicFramePr>
          <p:nvPr/>
        </p:nvGraphicFramePr>
        <p:xfrm>
          <a:off x="1115616" y="1628801"/>
          <a:ext cx="3345615" cy="1080120"/>
        </p:xfrm>
        <a:graphic>
          <a:graphicData uri="http://schemas.openxmlformats.org/presentationml/2006/ole">
            <p:oleObj spid="_x0000_s25602" name="Формула" r:id="rId4" imgW="1218960" imgH="39348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150938" y="2565400"/>
          <a:ext cx="3314700" cy="1093788"/>
        </p:xfrm>
        <a:graphic>
          <a:graphicData uri="http://schemas.openxmlformats.org/presentationml/2006/ole">
            <p:oleObj spid="_x0000_s25603" name="Формула" r:id="rId5" imgW="1193760" imgH="393480" progId="Equation.3">
              <p:embed/>
            </p:oleObj>
          </a:graphicData>
        </a:graphic>
      </p:graphicFrame>
      <p:graphicFrame>
        <p:nvGraphicFramePr>
          <p:cNvPr id="25604" name="Object 3"/>
          <p:cNvGraphicFramePr>
            <a:graphicFrameLocks noChangeAspect="1"/>
          </p:cNvGraphicFramePr>
          <p:nvPr/>
        </p:nvGraphicFramePr>
        <p:xfrm>
          <a:off x="1273175" y="3861048"/>
          <a:ext cx="2706688" cy="463550"/>
        </p:xfrm>
        <a:graphic>
          <a:graphicData uri="http://schemas.openxmlformats.org/presentationml/2006/ole">
            <p:oleObj spid="_x0000_s25604" name="Формула" r:id="rId6" imgW="1041120" imgH="177480" progId="Equation.3">
              <p:embed/>
            </p:oleObj>
          </a:graphicData>
        </a:graphic>
      </p:graphicFrame>
      <p:graphicFrame>
        <p:nvGraphicFramePr>
          <p:cNvPr id="25606" name="Object 3"/>
          <p:cNvGraphicFramePr>
            <a:graphicFrameLocks noChangeAspect="1"/>
          </p:cNvGraphicFramePr>
          <p:nvPr/>
        </p:nvGraphicFramePr>
        <p:xfrm>
          <a:off x="1331640" y="4509120"/>
          <a:ext cx="2232248" cy="898627"/>
        </p:xfrm>
        <a:graphic>
          <a:graphicData uri="http://schemas.openxmlformats.org/presentationml/2006/ole">
            <p:oleObj spid="_x0000_s25606" name="Формула" r:id="rId7" imgW="977760" imgH="393480" progId="Equation.3">
              <p:embed/>
            </p:oleObj>
          </a:graphicData>
        </a:graphic>
      </p:graphicFrame>
      <p:sp>
        <p:nvSpPr>
          <p:cNvPr id="12" name="Управляющая кнопка: настраиваемая 11">
            <a:hlinkClick r:id="rId8" action="ppaction://hlinksldjump" highlightClick="1"/>
          </p:cNvPr>
          <p:cNvSpPr/>
          <p:nvPr/>
        </p:nvSpPr>
        <p:spPr bwMode="auto">
          <a:xfrm>
            <a:off x="1187624" y="6093296"/>
            <a:ext cx="1944216" cy="432048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43608" y="404664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Рассмотрим </a:t>
            </a:r>
            <a:r>
              <a:rPr lang="ru-RU" sz="2800" dirty="0" smtClean="0">
                <a:sym typeface="Symbol"/>
              </a:rPr>
              <a:t></a:t>
            </a:r>
            <a:r>
              <a:rPr lang="en-US" sz="2800" b="1" i="1" dirty="0" smtClean="0">
                <a:sym typeface="Symbol"/>
              </a:rPr>
              <a:t>B</a:t>
            </a:r>
            <a:r>
              <a:rPr lang="ru-RU" sz="2800" b="1" i="1" dirty="0" smtClean="0">
                <a:sym typeface="Symbol"/>
              </a:rPr>
              <a:t>МС:</a:t>
            </a:r>
            <a:endParaRPr lang="ru-RU" sz="2800" b="1" i="1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email"/>
          <a:srcRect l="2049" t="2844" r="1123" b="5979"/>
          <a:stretch>
            <a:fillRect/>
          </a:stretch>
        </p:blipFill>
        <p:spPr bwMode="auto">
          <a:xfrm>
            <a:off x="5083221" y="2420888"/>
            <a:ext cx="4060779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604" name="Object 3"/>
          <p:cNvGraphicFramePr>
            <a:graphicFrameLocks noChangeAspect="1"/>
          </p:cNvGraphicFramePr>
          <p:nvPr/>
        </p:nvGraphicFramePr>
        <p:xfrm>
          <a:off x="4283968" y="404664"/>
          <a:ext cx="2673350" cy="463550"/>
        </p:xfrm>
        <a:graphic>
          <a:graphicData uri="http://schemas.openxmlformats.org/presentationml/2006/ole">
            <p:oleObj spid="_x0000_s26628" name="Формула" r:id="rId4" imgW="1028520" imgH="177480" progId="Equation.3">
              <p:embed/>
            </p:oleObj>
          </a:graphicData>
        </a:graphic>
      </p:graphicFrame>
      <p:graphicFrame>
        <p:nvGraphicFramePr>
          <p:cNvPr id="25606" name="Object 3"/>
          <p:cNvGraphicFramePr>
            <a:graphicFrameLocks noChangeAspect="1"/>
          </p:cNvGraphicFramePr>
          <p:nvPr/>
        </p:nvGraphicFramePr>
        <p:xfrm>
          <a:off x="1115616" y="836712"/>
          <a:ext cx="2232248" cy="898627"/>
        </p:xfrm>
        <a:graphic>
          <a:graphicData uri="http://schemas.openxmlformats.org/presentationml/2006/ole">
            <p:oleObj spid="_x0000_s26629" name="Формула" r:id="rId5" imgW="977760" imgH="3934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71600" y="1628800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Рассмотрим </a:t>
            </a:r>
            <a:r>
              <a:rPr lang="ru-RU" sz="2800" dirty="0" smtClean="0">
                <a:sym typeface="Symbol"/>
              </a:rPr>
              <a:t></a:t>
            </a:r>
            <a:r>
              <a:rPr lang="en-US" sz="2800" b="1" i="1" dirty="0" smtClean="0">
                <a:sym typeface="Symbol"/>
              </a:rPr>
              <a:t>AB</a:t>
            </a:r>
            <a:r>
              <a:rPr lang="ru-RU" sz="2800" b="1" i="1" dirty="0" smtClean="0">
                <a:sym typeface="Symbol"/>
              </a:rPr>
              <a:t>М:</a:t>
            </a:r>
            <a:endParaRPr lang="ru-RU" sz="2800" b="1" i="1" dirty="0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4355976" y="1628800"/>
          <a:ext cx="2706688" cy="430212"/>
        </p:xfrm>
        <a:graphic>
          <a:graphicData uri="http://schemas.openxmlformats.org/presentationml/2006/ole">
            <p:oleObj spid="_x0000_s26630" name="Формула" r:id="rId6" imgW="1041120" imgH="16488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115616" y="2132856"/>
          <a:ext cx="2232025" cy="898525"/>
        </p:xfrm>
        <a:graphic>
          <a:graphicData uri="http://schemas.openxmlformats.org/presentationml/2006/ole">
            <p:oleObj spid="_x0000_s26631" name="Формула" r:id="rId7" imgW="977760" imgH="393480" progId="Equation.3">
              <p:embed/>
            </p:oleObj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1115616" y="2924944"/>
          <a:ext cx="4781550" cy="898525"/>
        </p:xfrm>
        <a:graphic>
          <a:graphicData uri="http://schemas.openxmlformats.org/presentationml/2006/ole">
            <p:oleObj spid="_x0000_s26632" name="Формула" r:id="rId8" imgW="2095200" imgH="393480" progId="Equation.3">
              <p:embed/>
            </p:oleObj>
          </a:graphicData>
        </a:graphic>
      </p:graphicFrame>
      <p:graphicFrame>
        <p:nvGraphicFramePr>
          <p:cNvPr id="26633" name="Object 7"/>
          <p:cNvGraphicFramePr>
            <a:graphicFrameLocks noChangeAspect="1"/>
          </p:cNvGraphicFramePr>
          <p:nvPr/>
        </p:nvGraphicFramePr>
        <p:xfrm>
          <a:off x="1115616" y="3717032"/>
          <a:ext cx="3884613" cy="898525"/>
        </p:xfrm>
        <a:graphic>
          <a:graphicData uri="http://schemas.openxmlformats.org/presentationml/2006/ole">
            <p:oleObj spid="_x0000_s26633" name="Формула" r:id="rId9" imgW="1701720" imgH="393480" progId="Equation.3">
              <p:embed/>
            </p:oleObj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1130300" y="4508500"/>
          <a:ext cx="3854450" cy="898525"/>
        </p:xfrm>
        <a:graphic>
          <a:graphicData uri="http://schemas.openxmlformats.org/presentationml/2006/ole">
            <p:oleObj spid="_x0000_s26634" name="Формула" r:id="rId10" imgW="1688760" imgH="393480" progId="Equation.3">
              <p:embed/>
            </p:oleObj>
          </a:graphicData>
        </a:graphic>
      </p:graphicFrame>
      <p:graphicFrame>
        <p:nvGraphicFramePr>
          <p:cNvPr id="26635" name="Object 7"/>
          <p:cNvGraphicFramePr>
            <a:graphicFrameLocks noChangeAspect="1"/>
          </p:cNvGraphicFramePr>
          <p:nvPr/>
        </p:nvGraphicFramePr>
        <p:xfrm>
          <a:off x="1173163" y="5445125"/>
          <a:ext cx="3883025" cy="898525"/>
        </p:xfrm>
        <a:graphic>
          <a:graphicData uri="http://schemas.openxmlformats.org/presentationml/2006/ole">
            <p:oleObj spid="_x0000_s26635" name="Формула" r:id="rId11" imgW="17017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15616" y="26064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Докажем, что сумма медиан </a:t>
            </a:r>
            <a:r>
              <a:rPr lang="ru-RU" sz="2800" b="1" i="1" dirty="0" smtClean="0"/>
              <a:t>меньше периметра</a:t>
            </a:r>
            <a:r>
              <a:rPr lang="ru-RU" sz="2800" dirty="0" smtClean="0"/>
              <a:t>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email"/>
          <a:srcRect l="2049" t="2844" r="1123" b="5979"/>
          <a:stretch>
            <a:fillRect/>
          </a:stretch>
        </p:blipFill>
        <p:spPr bwMode="auto">
          <a:xfrm>
            <a:off x="4860032" y="836712"/>
            <a:ext cx="377746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4" cstate="email"/>
          <a:srcRect t="2161" r="1941" b="2755"/>
          <a:stretch>
            <a:fillRect/>
          </a:stretch>
        </p:blipFill>
        <p:spPr bwMode="auto">
          <a:xfrm>
            <a:off x="4781478" y="764704"/>
            <a:ext cx="389497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115616" y="90872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Рассмотрим </a:t>
            </a:r>
            <a:r>
              <a:rPr lang="ru-RU" sz="2800" dirty="0" smtClean="0">
                <a:sym typeface="Symbol"/>
              </a:rPr>
              <a:t></a:t>
            </a:r>
            <a:r>
              <a:rPr lang="en-US" sz="2800" b="1" i="1" dirty="0" smtClean="0">
                <a:sym typeface="Symbol"/>
              </a:rPr>
              <a:t>B</a:t>
            </a:r>
            <a:r>
              <a:rPr lang="ru-RU" sz="2800" b="1" i="1" dirty="0" smtClean="0">
                <a:sym typeface="Symbol"/>
              </a:rPr>
              <a:t>СК:</a:t>
            </a:r>
            <a:endParaRPr lang="ru-RU" sz="2800" b="1" i="1" dirty="0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181100" y="1628775"/>
          <a:ext cx="2541588" cy="463550"/>
        </p:xfrm>
        <a:graphic>
          <a:graphicData uri="http://schemas.openxmlformats.org/presentationml/2006/ole">
            <p:oleObj spid="_x0000_s37891" name="Формула" r:id="rId5" imgW="977760" imgH="177480" progId="Equation.3">
              <p:embed/>
            </p:oleObj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45307" y="2139950"/>
          <a:ext cx="1914525" cy="595313"/>
        </p:xfrm>
        <a:graphic>
          <a:graphicData uri="http://schemas.openxmlformats.org/presentationml/2006/ole">
            <p:oleObj spid="_x0000_s37892" name="Формула" r:id="rId6" imgW="736560" imgH="228600" progId="Equation.3">
              <p:embed/>
            </p:oleObj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1131888" y="2781300"/>
          <a:ext cx="1881187" cy="595313"/>
        </p:xfrm>
        <a:graphic>
          <a:graphicData uri="http://schemas.openxmlformats.org/presentationml/2006/ole">
            <p:oleObj spid="_x0000_s37893" name="Формула" r:id="rId7" imgW="723600" imgH="228600" progId="Equation.3">
              <p:embed/>
            </p:oleObj>
          </a:graphicData>
        </a:graphic>
      </p:graphicFrame>
      <p:graphicFrame>
        <p:nvGraphicFramePr>
          <p:cNvPr id="37895" name="Object 4"/>
          <p:cNvGraphicFramePr>
            <a:graphicFrameLocks noChangeAspect="1"/>
          </p:cNvGraphicFramePr>
          <p:nvPr/>
        </p:nvGraphicFramePr>
        <p:xfrm>
          <a:off x="1115616" y="3356992"/>
          <a:ext cx="1914525" cy="595313"/>
        </p:xfrm>
        <a:graphic>
          <a:graphicData uri="http://schemas.openxmlformats.org/presentationml/2006/ole">
            <p:oleObj spid="_x0000_s37895" name="Формула" r:id="rId8" imgW="736560" imgH="228600" progId="Equation.3">
              <p:embed/>
            </p:oleObj>
          </a:graphicData>
        </a:graphic>
      </p:graphicFrame>
      <p:graphicFrame>
        <p:nvGraphicFramePr>
          <p:cNvPr id="37896" name="Object 4"/>
          <p:cNvGraphicFramePr>
            <a:graphicFrameLocks noChangeAspect="1"/>
          </p:cNvGraphicFramePr>
          <p:nvPr/>
        </p:nvGraphicFramePr>
        <p:xfrm>
          <a:off x="1187624" y="4077072"/>
          <a:ext cx="4786313" cy="595312"/>
        </p:xfrm>
        <a:graphic>
          <a:graphicData uri="http://schemas.openxmlformats.org/presentationml/2006/ole">
            <p:oleObj spid="_x0000_s37896" name="Формула" r:id="rId9" imgW="1841400" imgH="228600" progId="Equation.3">
              <p:embed/>
            </p:oleObj>
          </a:graphicData>
        </a:graphic>
      </p:graphicFrame>
      <p:graphicFrame>
        <p:nvGraphicFramePr>
          <p:cNvPr id="37897" name="Object 4"/>
          <p:cNvGraphicFramePr>
            <a:graphicFrameLocks noChangeAspect="1"/>
          </p:cNvGraphicFramePr>
          <p:nvPr/>
        </p:nvGraphicFramePr>
        <p:xfrm>
          <a:off x="1619672" y="5013176"/>
          <a:ext cx="3829050" cy="595312"/>
        </p:xfrm>
        <a:graphic>
          <a:graphicData uri="http://schemas.openxmlformats.org/presentationml/2006/ole">
            <p:oleObj spid="_x0000_s37897" name="Формула" r:id="rId10" imgW="1473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63688" y="1106741"/>
            <a:ext cx="7128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Доказать, что в неравнобедренном прямоугольном треугольнике биссектриса прямого угла делит пополам угол между медианой и высотой, проведенной из той же вершины.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5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3" name="Управляющая кнопка: настраиваемая 12">
            <a:hlinkClick r:id="rId3" action="ppaction://hlinksldjump" highlightClick="1"/>
          </p:cNvPr>
          <p:cNvSpPr/>
          <p:nvPr/>
        </p:nvSpPr>
        <p:spPr bwMode="auto">
          <a:xfrm>
            <a:off x="1115616" y="5949280"/>
            <a:ext cx="223224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 2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email"/>
          <a:srcRect l="2619" t="4651" r="3081" b="6977"/>
          <a:stretch>
            <a:fillRect/>
          </a:stretch>
        </p:blipFill>
        <p:spPr bwMode="auto">
          <a:xfrm>
            <a:off x="3563888" y="3068960"/>
            <a:ext cx="518457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Управляющая кнопка: настраиваемая 8">
            <a:hlinkClick r:id="rId5" action="ppaction://hlinksldjump" highlightClick="1"/>
          </p:cNvPr>
          <p:cNvSpPr/>
          <p:nvPr/>
        </p:nvSpPr>
        <p:spPr bwMode="auto">
          <a:xfrm>
            <a:off x="1115616" y="5229200"/>
            <a:ext cx="223224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3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60648"/>
            <a:ext cx="78488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Доказать, что в неравнобедренном прямоугольном треугольнике биссектриса прямого угла делит пополам угол между медианой и высотой, проведенной из той же вершины.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email"/>
          <a:srcRect l="2619" t="4651" r="3081" b="6977"/>
          <a:stretch>
            <a:fillRect/>
          </a:stretch>
        </p:blipFill>
        <p:spPr bwMode="auto">
          <a:xfrm>
            <a:off x="4181640" y="1988840"/>
            <a:ext cx="4638831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9938" name="Object 4"/>
          <p:cNvGraphicFramePr>
            <a:graphicFrameLocks noChangeAspect="1"/>
          </p:cNvGraphicFramePr>
          <p:nvPr/>
        </p:nvGraphicFramePr>
        <p:xfrm>
          <a:off x="1691680" y="2060848"/>
          <a:ext cx="1055687" cy="528637"/>
        </p:xfrm>
        <a:graphic>
          <a:graphicData uri="http://schemas.openxmlformats.org/presentationml/2006/ole">
            <p:oleObj spid="_x0000_s39938" name="Формула" r:id="rId4" imgW="406080" imgH="203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15616" y="2492896"/>
            <a:ext cx="3528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как углы с взаимно перпендикулярными сторонами:</a:t>
            </a:r>
            <a:endParaRPr lang="ru-RU" sz="2800" b="1" i="1" dirty="0"/>
          </a:p>
        </p:txBody>
      </p:sp>
      <p:graphicFrame>
        <p:nvGraphicFramePr>
          <p:cNvPr id="39939" name="Object 4"/>
          <p:cNvGraphicFramePr>
            <a:graphicFrameLocks noChangeAspect="1"/>
          </p:cNvGraphicFramePr>
          <p:nvPr/>
        </p:nvGraphicFramePr>
        <p:xfrm>
          <a:off x="1043608" y="4437112"/>
          <a:ext cx="3530601" cy="528638"/>
        </p:xfrm>
        <a:graphic>
          <a:graphicData uri="http://schemas.openxmlformats.org/presentationml/2006/ole">
            <p:oleObj spid="_x0000_s39939" name="Формула" r:id="rId5" imgW="1358640" imgH="2030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15616" y="206084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1.</a:t>
            </a:r>
            <a:endParaRPr lang="ru-RU" sz="28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1115616" y="494116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2.</a:t>
            </a:r>
            <a:endParaRPr lang="ru-RU" sz="2800" b="1" i="1" dirty="0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651000" y="4868863"/>
          <a:ext cx="1738313" cy="844550"/>
        </p:xfrm>
        <a:graphic>
          <a:graphicData uri="http://schemas.openxmlformats.org/presentationml/2006/ole">
            <p:oleObj spid="_x0000_s39940" name="Формула" r:id="rId6" imgW="812520" imgH="393480" progId="Equation.3">
              <p:embed/>
            </p:oleObj>
          </a:graphicData>
        </a:graphic>
      </p:graphicFrame>
      <p:graphicFrame>
        <p:nvGraphicFramePr>
          <p:cNvPr id="39941" name="Object 4"/>
          <p:cNvGraphicFramePr>
            <a:graphicFrameLocks noChangeAspect="1"/>
          </p:cNvGraphicFramePr>
          <p:nvPr/>
        </p:nvGraphicFramePr>
        <p:xfrm>
          <a:off x="3487738" y="5073650"/>
          <a:ext cx="1519237" cy="434975"/>
        </p:xfrm>
        <a:graphic>
          <a:graphicData uri="http://schemas.openxmlformats.org/presentationml/2006/ole">
            <p:oleObj spid="_x0000_s39941" name="Формула" r:id="rId7" imgW="711000" imgH="203040" progId="Equation.3">
              <p:embed/>
            </p:oleObj>
          </a:graphicData>
        </a:graphic>
      </p:graphicFrame>
      <p:graphicFrame>
        <p:nvGraphicFramePr>
          <p:cNvPr id="39942" name="Object 4"/>
          <p:cNvGraphicFramePr>
            <a:graphicFrameLocks noChangeAspect="1"/>
          </p:cNvGraphicFramePr>
          <p:nvPr/>
        </p:nvGraphicFramePr>
        <p:xfrm>
          <a:off x="5114925" y="5013325"/>
          <a:ext cx="1120775" cy="528638"/>
        </p:xfrm>
        <a:graphic>
          <a:graphicData uri="http://schemas.openxmlformats.org/presentationml/2006/ole">
            <p:oleObj spid="_x0000_s39942" name="Формула" r:id="rId8" imgW="431640" imgH="203040" progId="Equation.3">
              <p:embed/>
            </p:oleObj>
          </a:graphicData>
        </a:graphic>
      </p:graphicFrame>
      <p:graphicFrame>
        <p:nvGraphicFramePr>
          <p:cNvPr id="39943" name="Object 4"/>
          <p:cNvGraphicFramePr>
            <a:graphicFrameLocks noChangeAspect="1"/>
          </p:cNvGraphicFramePr>
          <p:nvPr/>
        </p:nvGraphicFramePr>
        <p:xfrm>
          <a:off x="7197725" y="5062538"/>
          <a:ext cx="989013" cy="428625"/>
        </p:xfrm>
        <a:graphic>
          <a:graphicData uri="http://schemas.openxmlformats.org/presentationml/2006/ole">
            <p:oleObj spid="_x0000_s39943" name="Формула" r:id="rId9" imgW="380880" imgH="1648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15616" y="566124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3.</a:t>
            </a:r>
            <a:endParaRPr lang="ru-RU" sz="2800" b="1" i="1" dirty="0"/>
          </a:p>
        </p:txBody>
      </p:sp>
      <p:graphicFrame>
        <p:nvGraphicFramePr>
          <p:cNvPr id="39944" name="Object 4"/>
          <p:cNvGraphicFramePr>
            <a:graphicFrameLocks noChangeAspect="1"/>
          </p:cNvGraphicFramePr>
          <p:nvPr/>
        </p:nvGraphicFramePr>
        <p:xfrm>
          <a:off x="1475656" y="5733256"/>
          <a:ext cx="2852737" cy="434975"/>
        </p:xfrm>
        <a:graphic>
          <a:graphicData uri="http://schemas.openxmlformats.org/presentationml/2006/ole">
            <p:oleObj spid="_x0000_s39944" name="Формула" r:id="rId10" imgW="1333440" imgH="203040" progId="Equation.3">
              <p:embed/>
            </p:oleObj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1449388" y="6092825"/>
          <a:ext cx="2906712" cy="434975"/>
        </p:xfrm>
        <a:graphic>
          <a:graphicData uri="http://schemas.openxmlformats.org/presentationml/2006/ole">
            <p:oleObj spid="_x0000_s39945" name="Формула" r:id="rId11" imgW="1358640" imgH="203040" progId="Equation.3">
              <p:embed/>
            </p:oleObj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5549900" y="5976938"/>
          <a:ext cx="2390775" cy="379412"/>
        </p:xfrm>
        <a:graphic>
          <a:graphicData uri="http://schemas.openxmlformats.org/presentationml/2006/ole">
            <p:oleObj spid="_x0000_s39946" name="Формула" r:id="rId12" imgW="1117440" imgH="1774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092280" y="630932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 smtClean="0"/>
              <a:t>Доказано.</a:t>
            </a:r>
            <a:endParaRPr lang="ru-RU" sz="1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47664" y="1106741"/>
            <a:ext cx="73448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параллелограмме со сторонами </a:t>
            </a:r>
            <a:r>
              <a:rPr lang="ru-RU" sz="2800" b="1" i="1" dirty="0" smtClean="0"/>
              <a:t>а</a:t>
            </a:r>
            <a:r>
              <a:rPr lang="ru-RU" sz="2800" dirty="0" smtClean="0"/>
              <a:t> и </a:t>
            </a:r>
            <a:r>
              <a:rPr lang="en-US" sz="2800" b="1" i="1" dirty="0" smtClean="0"/>
              <a:t>b</a:t>
            </a:r>
            <a:r>
              <a:rPr lang="en-US" sz="2800" dirty="0" smtClean="0"/>
              <a:t> </a:t>
            </a:r>
            <a:r>
              <a:rPr lang="ru-RU" sz="2800" dirty="0" smtClean="0"/>
              <a:t>проведены биссектрисы внутренних углов. Найдите длины диагоналей четырехугольника, образованного в пересечении биссектрис.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6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2" name="Управляющая кнопка: настраиваемая 11">
            <a:hlinkClick r:id="rId3" action="ppaction://hlinksldjump" highlightClick="1"/>
          </p:cNvPr>
          <p:cNvSpPr/>
          <p:nvPr/>
        </p:nvSpPr>
        <p:spPr bwMode="auto">
          <a:xfrm>
            <a:off x="1115616" y="6093296"/>
            <a:ext cx="223224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4" cstate="email"/>
          <a:srcRect t="2539" r="2112" b="4234"/>
          <a:stretch>
            <a:fillRect/>
          </a:stretch>
        </p:blipFill>
        <p:spPr bwMode="auto">
          <a:xfrm>
            <a:off x="2915815" y="2924944"/>
            <a:ext cx="5755111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16632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АЕ</a:t>
            </a:r>
            <a:r>
              <a:rPr lang="ru-RU" sz="2800" dirty="0" smtClean="0"/>
              <a:t> - биссектриса угла </a:t>
            </a:r>
            <a:r>
              <a:rPr lang="ru-RU" sz="2800" b="1" i="1" dirty="0" smtClean="0"/>
              <a:t>А</a:t>
            </a:r>
            <a:r>
              <a:rPr lang="ru-RU" sz="2800" dirty="0" smtClean="0"/>
              <a:t>,</a:t>
            </a:r>
            <a:r>
              <a:rPr lang="ru-RU" sz="2800" b="1" i="1" dirty="0" smtClean="0"/>
              <a:t> </a:t>
            </a:r>
          </a:p>
          <a:p>
            <a:r>
              <a:rPr lang="ru-RU" sz="2800" b="1" i="1" dirty="0" smtClean="0"/>
              <a:t>ВР</a:t>
            </a:r>
            <a:r>
              <a:rPr lang="ru-RU" sz="2800" dirty="0" smtClean="0"/>
              <a:t> - биссектриса угла </a:t>
            </a:r>
            <a:r>
              <a:rPr lang="ru-RU" sz="2800" b="1" i="1" dirty="0" smtClean="0"/>
              <a:t>В</a:t>
            </a:r>
            <a:r>
              <a:rPr lang="ru-RU" sz="2800" dirty="0" smtClean="0"/>
              <a:t> 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email"/>
          <a:srcRect t="2539" r="2112" b="4234"/>
          <a:stretch>
            <a:fillRect/>
          </a:stretch>
        </p:blipFill>
        <p:spPr bwMode="auto">
          <a:xfrm>
            <a:off x="3995936" y="3861048"/>
            <a:ext cx="495207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87624" y="3326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1.</a:t>
            </a:r>
            <a:endParaRPr lang="ru-RU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85293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2.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4709462"/>
            <a:ext cx="39604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</a:t>
            </a:r>
            <a:r>
              <a:rPr lang="en-US" sz="2800" b="1" i="1" dirty="0" smtClean="0"/>
              <a:t>KLMN</a:t>
            </a:r>
            <a:r>
              <a:rPr lang="en-US" sz="2800" dirty="0" smtClean="0"/>
              <a:t> –</a:t>
            </a:r>
            <a:endParaRPr lang="ru-RU" sz="2800" dirty="0" smtClean="0"/>
          </a:p>
          <a:p>
            <a:r>
              <a:rPr lang="ru-RU" sz="2800" dirty="0" smtClean="0"/>
              <a:t>четырехугольник с </a:t>
            </a:r>
          </a:p>
          <a:p>
            <a:r>
              <a:rPr lang="ru-RU" sz="2800" dirty="0" smtClean="0"/>
              <a:t>прямыми углами, т.е.</a:t>
            </a:r>
          </a:p>
          <a:p>
            <a:r>
              <a:rPr lang="ru-RU" sz="2800" dirty="0" smtClean="0"/>
              <a:t> прямоугольник.</a:t>
            </a:r>
            <a:endParaRPr lang="ru-RU" sz="28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422108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3.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63688" y="90872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ym typeface="Symbol"/>
              </a:rPr>
              <a:t></a:t>
            </a:r>
            <a:r>
              <a:rPr lang="ru-RU" sz="2800" b="1" i="1" dirty="0" smtClean="0"/>
              <a:t>АВС+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en-US" sz="2800" b="1" i="1" dirty="0" smtClean="0">
                <a:sym typeface="Symbol"/>
              </a:rPr>
              <a:t>BAD=180°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619672" y="1340768"/>
            <a:ext cx="3602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ym typeface="Symbol"/>
              </a:rPr>
              <a:t>2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ru-RU" sz="2800" b="1" i="1" dirty="0" smtClean="0"/>
              <a:t>АВ</a:t>
            </a:r>
            <a:r>
              <a:rPr lang="en-US" sz="2800" b="1" i="1" dirty="0" smtClean="0"/>
              <a:t>P</a:t>
            </a:r>
            <a:r>
              <a:rPr lang="ru-RU" sz="2800" b="1" i="1" dirty="0" smtClean="0"/>
              <a:t>+</a:t>
            </a:r>
            <a:r>
              <a:rPr lang="en-US" sz="2800" b="1" i="1" dirty="0" smtClean="0"/>
              <a:t>2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en-US" sz="2800" b="1" i="1" dirty="0" smtClean="0">
                <a:sym typeface="Symbol"/>
              </a:rPr>
              <a:t>BAE=180°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691680" y="1700808"/>
            <a:ext cx="44768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>
                <a:sym typeface="Symbol"/>
              </a:rPr>
              <a:t>Значит,</a:t>
            </a:r>
            <a:r>
              <a:rPr lang="ru-RU" sz="2800" b="1" i="1" dirty="0" smtClean="0">
                <a:sym typeface="Symbol"/>
              </a:rPr>
              <a:t> </a:t>
            </a:r>
            <a:r>
              <a:rPr lang="ru-RU" sz="2800" b="1" i="1" dirty="0" smtClean="0"/>
              <a:t>АВ</a:t>
            </a:r>
            <a:r>
              <a:rPr lang="en-US" sz="2800" b="1" i="1" dirty="0" smtClean="0"/>
              <a:t>P</a:t>
            </a:r>
            <a:r>
              <a:rPr lang="ru-RU" sz="2800" b="1" i="1" dirty="0" smtClean="0"/>
              <a:t>+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en-US" sz="2800" b="1" i="1" dirty="0" smtClean="0">
                <a:sym typeface="Symbol"/>
              </a:rPr>
              <a:t>BAE=</a:t>
            </a:r>
            <a:r>
              <a:rPr lang="ru-RU" sz="2800" b="1" i="1" dirty="0" smtClean="0">
                <a:sym typeface="Symbol"/>
              </a:rPr>
              <a:t>9</a:t>
            </a:r>
            <a:r>
              <a:rPr lang="en-US" sz="2800" b="1" i="1" dirty="0" smtClean="0">
                <a:sym typeface="Symbol"/>
              </a:rPr>
              <a:t>0°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2060848"/>
            <a:ext cx="637193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>
                <a:sym typeface="Symbol"/>
              </a:rPr>
              <a:t></a:t>
            </a:r>
            <a:r>
              <a:rPr lang="ru-RU" sz="2800" i="1" dirty="0" smtClean="0"/>
              <a:t>ВКА</a:t>
            </a:r>
            <a:r>
              <a:rPr lang="en-US" sz="2800" i="1" dirty="0" smtClean="0">
                <a:sym typeface="Symbol"/>
              </a:rPr>
              <a:t>=</a:t>
            </a:r>
            <a:r>
              <a:rPr lang="ru-RU" sz="2800" i="1" dirty="0" smtClean="0">
                <a:sym typeface="Symbol"/>
              </a:rPr>
              <a:t>9</a:t>
            </a:r>
            <a:r>
              <a:rPr lang="en-US" sz="2800" i="1" dirty="0" smtClean="0">
                <a:sym typeface="Symbol"/>
              </a:rPr>
              <a:t>0°</a:t>
            </a:r>
            <a:r>
              <a:rPr lang="ru-RU" sz="2800" i="1" dirty="0" smtClean="0">
                <a:sym typeface="Symbol"/>
              </a:rPr>
              <a:t>, т.е. </a:t>
            </a:r>
            <a:r>
              <a:rPr lang="ru-RU" sz="2800" b="1" i="1" dirty="0" smtClean="0">
                <a:sym typeface="Symbol"/>
              </a:rPr>
              <a:t>биссектрисы АЕ и ВР </a:t>
            </a:r>
          </a:p>
          <a:p>
            <a:r>
              <a:rPr lang="ru-RU" sz="2800" b="1" i="1" dirty="0" smtClean="0">
                <a:sym typeface="Symbol"/>
              </a:rPr>
              <a:t>взаимно перпендикулярны</a:t>
            </a:r>
            <a:endParaRPr lang="en-US" sz="2800" b="1" i="1" dirty="0" smtClean="0">
              <a:sym typeface="Symbo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1640" y="2852936"/>
            <a:ext cx="7488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Докажите аналогично взаимную перпендикулярность биссектрис </a:t>
            </a:r>
            <a:r>
              <a:rPr lang="ru-RU" sz="2800" b="1" i="1" dirty="0" smtClean="0"/>
              <a:t>АЕ </a:t>
            </a:r>
            <a:r>
              <a:rPr lang="ru-RU" sz="2800" dirty="0" smtClean="0"/>
              <a:t>и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QD, BP </a:t>
            </a:r>
            <a:r>
              <a:rPr lang="ru-RU" sz="2800" dirty="0" smtClean="0"/>
              <a:t>и</a:t>
            </a:r>
            <a:r>
              <a:rPr lang="en-US" sz="2800" b="1" i="1" dirty="0" smtClean="0"/>
              <a:t> CF</a:t>
            </a:r>
            <a:r>
              <a:rPr lang="ru-RU" sz="2800" b="1" i="1" dirty="0" smtClean="0"/>
              <a:t>, </a:t>
            </a:r>
            <a:r>
              <a:rPr lang="en-US" sz="2800" b="1" i="1" dirty="0" smtClean="0"/>
              <a:t>CF</a:t>
            </a:r>
            <a:r>
              <a:rPr lang="ru-RU" sz="2800" dirty="0" smtClean="0"/>
              <a:t> и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QD</a:t>
            </a:r>
            <a:endParaRPr lang="ru-RU" sz="2800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03648" y="4221088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Вывод.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1124744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Рассмотрим  </a:t>
            </a:r>
            <a:r>
              <a:rPr lang="ru-RU" sz="2800" dirty="0" smtClean="0">
                <a:sym typeface="Symbol"/>
              </a:rPr>
              <a:t></a:t>
            </a:r>
            <a:r>
              <a:rPr lang="ru-RU" sz="2800" b="1" i="1" dirty="0" smtClean="0"/>
              <a:t>АВР.</a:t>
            </a:r>
            <a:endParaRPr lang="ru-RU" sz="2800" b="1" i="1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email"/>
          <a:srcRect t="2539" r="2112" b="4234"/>
          <a:stretch>
            <a:fillRect/>
          </a:stretch>
        </p:blipFill>
        <p:spPr bwMode="auto">
          <a:xfrm>
            <a:off x="4427984" y="3645024"/>
            <a:ext cx="4464496" cy="24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87624" y="3326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4.</a:t>
            </a:r>
            <a:endParaRPr lang="ru-RU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115616" y="105273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5.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691680" y="188640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Так как </a:t>
            </a:r>
            <a:r>
              <a:rPr lang="en-US" sz="2800" b="1" i="1" dirty="0" smtClean="0"/>
              <a:t>KLMN</a:t>
            </a:r>
            <a:r>
              <a:rPr lang="en-US" sz="2800" dirty="0" smtClean="0"/>
              <a:t> –</a:t>
            </a:r>
            <a:r>
              <a:rPr lang="ru-RU" sz="2800" dirty="0" smtClean="0"/>
              <a:t> прямоугольник, достаточно найти длину </a:t>
            </a:r>
            <a:r>
              <a:rPr lang="en-US" sz="2800" b="1" i="1" dirty="0" smtClean="0"/>
              <a:t>KM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115616" y="357301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7.</a:t>
            </a:r>
            <a:endParaRPr lang="ru-RU" sz="2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220072" y="6093296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KM</a:t>
            </a:r>
            <a:r>
              <a:rPr lang="ru-RU" sz="2800" b="1" i="1" dirty="0" smtClean="0"/>
              <a:t>=</a:t>
            </a:r>
            <a:r>
              <a:rPr lang="en-US" sz="2800" b="1" i="1" dirty="0" smtClean="0"/>
              <a:t>PD = AD-AP =a-b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691680" y="1556792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АК</a:t>
            </a:r>
            <a:r>
              <a:rPr lang="ru-RU" sz="2800" b="1" dirty="0" smtClean="0"/>
              <a:t> </a:t>
            </a:r>
            <a:r>
              <a:rPr lang="ru-RU" sz="2800" dirty="0" smtClean="0"/>
              <a:t>– биссектриса и высота, значит</a:t>
            </a:r>
            <a:r>
              <a:rPr lang="ru-RU" sz="2800" dirty="0" smtClean="0">
                <a:sym typeface="Symbol"/>
              </a:rPr>
              <a:t> </a:t>
            </a:r>
            <a:r>
              <a:rPr lang="ru-RU" sz="2800" b="1" i="1" dirty="0" smtClean="0"/>
              <a:t>АВР</a:t>
            </a:r>
            <a:r>
              <a:rPr lang="ru-RU" sz="2800" dirty="0" smtClean="0"/>
              <a:t> – равнобедренный и </a:t>
            </a:r>
            <a:r>
              <a:rPr lang="ru-RU" sz="2800" b="1" i="1" dirty="0" smtClean="0"/>
              <a:t>АК</a:t>
            </a:r>
            <a:r>
              <a:rPr lang="ru-RU" sz="2800" b="1" dirty="0" smtClean="0"/>
              <a:t> </a:t>
            </a:r>
            <a:r>
              <a:rPr lang="ru-RU" sz="2800" dirty="0" smtClean="0"/>
              <a:t>– медиана.</a:t>
            </a:r>
            <a:endParaRPr lang="ru-RU" sz="28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15616" y="249289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6.</a:t>
            </a:r>
            <a:endParaRPr lang="ru-RU" sz="28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63688" y="256490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АВ=А</a:t>
            </a:r>
            <a:r>
              <a:rPr lang="en-US" sz="2800" b="1" i="1" dirty="0" smtClean="0"/>
              <a:t>P = b</a:t>
            </a:r>
            <a:r>
              <a:rPr lang="ru-RU" sz="2800" b="1" i="1" dirty="0" smtClean="0"/>
              <a:t>,</a:t>
            </a:r>
            <a:endParaRPr lang="ru-RU" sz="28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79912" y="256490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К</a:t>
            </a:r>
            <a:r>
              <a:rPr lang="ru-RU" sz="2800" dirty="0" smtClean="0"/>
              <a:t> – середина </a:t>
            </a:r>
            <a:r>
              <a:rPr lang="ru-RU" sz="2800" b="1" i="1" dirty="0" smtClean="0"/>
              <a:t>ВР.</a:t>
            </a:r>
            <a:endParaRPr lang="ru-RU" sz="28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1763688" y="306896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Аналогично, </a:t>
            </a:r>
            <a:r>
              <a:rPr lang="ru-RU" sz="2800" b="1" i="1" dirty="0" smtClean="0"/>
              <a:t>М</a:t>
            </a:r>
            <a:r>
              <a:rPr lang="ru-RU" sz="2800" dirty="0" smtClean="0"/>
              <a:t> – середина </a:t>
            </a:r>
            <a:r>
              <a:rPr lang="en-US" sz="2800" b="1" i="1" dirty="0" smtClean="0"/>
              <a:t>QD</a:t>
            </a:r>
            <a:r>
              <a:rPr lang="ru-RU" sz="2800" b="1" i="1" dirty="0" smtClean="0"/>
              <a:t>.</a:t>
            </a:r>
            <a:endParaRPr lang="ru-RU" sz="2800" b="1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3573016"/>
            <a:ext cx="33843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КМ</a:t>
            </a:r>
            <a:r>
              <a:rPr lang="ru-RU" sz="2800" dirty="0" smtClean="0"/>
              <a:t> делит пополам отрезки </a:t>
            </a:r>
            <a:r>
              <a:rPr lang="en-US" sz="2800" b="1" i="1" dirty="0" smtClean="0"/>
              <a:t>BP</a:t>
            </a:r>
            <a:r>
              <a:rPr lang="ru-RU" sz="2800" dirty="0" smtClean="0"/>
              <a:t> и </a:t>
            </a:r>
            <a:r>
              <a:rPr lang="en-US" sz="2800" b="1" i="1" dirty="0" smtClean="0"/>
              <a:t>QD</a:t>
            </a:r>
            <a:r>
              <a:rPr lang="ru-RU" sz="2800" dirty="0" smtClean="0"/>
              <a:t>. Значит </a:t>
            </a:r>
            <a:r>
              <a:rPr lang="ru-RU" sz="2800" b="1" i="1" dirty="0" smtClean="0"/>
              <a:t>КМ</a:t>
            </a:r>
            <a:r>
              <a:rPr lang="ru-RU" sz="2800" dirty="0" smtClean="0"/>
              <a:t> - отрезок на средней линии параллелограмма, поэтому </a:t>
            </a:r>
            <a:r>
              <a:rPr lang="ru-RU" sz="2800" b="1" i="1" dirty="0" smtClean="0"/>
              <a:t>КМ</a:t>
            </a:r>
            <a:r>
              <a:rPr lang="ru-RU" sz="2800" b="1" dirty="0" smtClean="0">
                <a:sym typeface="Symbol"/>
              </a:rPr>
              <a:t></a:t>
            </a:r>
            <a:r>
              <a:rPr lang="en-US" sz="2800" b="1" i="1" dirty="0" smtClean="0">
                <a:sym typeface="Symbol"/>
              </a:rPr>
              <a:t>AD</a:t>
            </a:r>
            <a:r>
              <a:rPr lang="en-US" sz="2800" dirty="0" smtClean="0">
                <a:sym typeface="Symbol"/>
              </a:rPr>
              <a:t>.</a:t>
            </a:r>
            <a:endParaRPr lang="ru-RU" sz="2800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899592" y="607413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8.</a:t>
            </a:r>
            <a:endParaRPr lang="ru-RU" sz="2800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1187624" y="6093296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KMDP</a:t>
            </a:r>
            <a:r>
              <a:rPr lang="en-US" sz="2800" dirty="0" smtClean="0"/>
              <a:t> –</a:t>
            </a:r>
            <a:r>
              <a:rPr lang="ru-RU" sz="2800" dirty="0" smtClean="0"/>
              <a:t> параллелограмм,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email"/>
          <a:srcRect t="2539" r="2112" b="4234"/>
          <a:stretch>
            <a:fillRect/>
          </a:stretch>
        </p:blipFill>
        <p:spPr bwMode="auto">
          <a:xfrm>
            <a:off x="3995936" y="3861048"/>
            <a:ext cx="495207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763688" y="1685126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Биссектрисы углов, прилегающих к боковой стороне трапеции, пересекаются под прямым углом в точке, лежащей на средней линии трапеции.</a:t>
            </a:r>
            <a:endParaRPr lang="ru-RU" sz="2800" b="1" i="1" dirty="0"/>
          </a:p>
        </p:txBody>
      </p:sp>
      <p:pic>
        <p:nvPicPr>
          <p:cNvPr id="1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31850" y="1026120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WordArt 5"/>
          <p:cNvSpPr>
            <a:spLocks noChangeArrowheads="1" noChangeShapeType="1" noTextEdit="1"/>
          </p:cNvSpPr>
          <p:nvPr/>
        </p:nvSpPr>
        <p:spPr bwMode="auto">
          <a:xfrm>
            <a:off x="1619672" y="476672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Важный результат задачи 6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43041" y="3929066"/>
            <a:ext cx="3032459" cy="1774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5" cstate="email"/>
          <a:srcRect t="22561" r="45107" b="26481"/>
          <a:stretch>
            <a:fillRect/>
          </a:stretch>
        </p:blipFill>
        <p:spPr bwMode="auto">
          <a:xfrm>
            <a:off x="1650175" y="3410861"/>
            <a:ext cx="3312066" cy="2549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628800"/>
            <a:ext cx="7416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Основным методом составления уравнений в геометрических задачах является </a:t>
            </a:r>
            <a:r>
              <a:rPr lang="ru-RU" sz="2800" i="1" dirty="0" smtClean="0"/>
              <a:t>метод опорного элемента.</a:t>
            </a:r>
            <a:endParaRPr lang="ru-RU" sz="2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996952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Он заключается в том, что один и тот же элемент (сторона, угол, площадь, радиус и т.д.) выражается через известные и неизвестные величины двумя различными способами и полученные выражения приравниваются.</a:t>
            </a:r>
            <a:endParaRPr lang="ru-RU" sz="2800" dirty="0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331640" y="332656"/>
            <a:ext cx="6912768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Замечание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5157192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качестве опорного элемента часто выбирается площадь фигуры. Тогда говорят, что используется </a:t>
            </a:r>
            <a:r>
              <a:rPr lang="ru-RU" sz="2800" i="1" dirty="0" smtClean="0"/>
              <a:t>метод площадей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67419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827584" y="1029072"/>
            <a:ext cx="8077200" cy="959768"/>
          </a:xfrm>
        </p:spPr>
        <p:txBody>
          <a:bodyPr/>
          <a:lstStyle/>
          <a:p>
            <a:r>
              <a:rPr lang="ru-RU" sz="3200" dirty="0" smtClean="0"/>
              <a:t>О </a:t>
            </a:r>
            <a:r>
              <a:rPr lang="ru-RU" sz="3200" b="1" dirty="0" smtClean="0"/>
              <a:t>точках пересечения </a:t>
            </a:r>
            <a:r>
              <a:rPr lang="ru-RU" sz="3200" dirty="0" smtClean="0"/>
              <a:t>медиан, биссектрис, высот треугольника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2042845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Три биссектрисы треугольника пересекаются в одной точке.</a:t>
            </a:r>
            <a:endParaRPr lang="ru-RU" sz="2800" dirty="0"/>
          </a:p>
        </p:txBody>
      </p:sp>
      <p:pic>
        <p:nvPicPr>
          <p:cNvPr id="19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275431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1547664" y="3194973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Три высоты треугольника пересекаются в одной точке (ортоцентр треугольника).</a:t>
            </a:r>
            <a:endParaRPr lang="ru-RU" sz="2800" dirty="0"/>
          </a:p>
        </p:txBody>
      </p:sp>
      <p:pic>
        <p:nvPicPr>
          <p:cNvPr id="2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3978448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1619672" y="4421430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Три медианы треугольника пересекаются в одной точке (</a:t>
            </a:r>
            <a:r>
              <a:rPr lang="ru-RU" sz="2800" dirty="0" err="1" smtClean="0"/>
              <a:t>центроид</a:t>
            </a:r>
            <a:r>
              <a:rPr lang="ru-RU" sz="2800" dirty="0" smtClean="0"/>
              <a:t> треугольника) и делятся ею в отношении 2:1, считая от вершины.</a:t>
            </a:r>
            <a:endParaRPr lang="ru-RU" sz="2800" dirty="0"/>
          </a:p>
        </p:txBody>
      </p:sp>
      <p:sp>
        <p:nvSpPr>
          <p:cNvPr id="9" name="WordArt 5"/>
          <p:cNvSpPr>
            <a:spLocks noChangeArrowheads="1" noChangeShapeType="1" noTextEdit="1"/>
          </p:cNvSpPr>
          <p:nvPr/>
        </p:nvSpPr>
        <p:spPr bwMode="auto">
          <a:xfrm>
            <a:off x="1619672" y="404664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0" name="Управляющая кнопка: настраиваемая 9">
            <a:hlinkClick r:id="rId3" action="ppaction://hlinksldjump" highlightClick="1"/>
          </p:cNvPr>
          <p:cNvSpPr/>
          <p:nvPr/>
        </p:nvSpPr>
        <p:spPr bwMode="auto">
          <a:xfrm>
            <a:off x="1115616" y="6165304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4" grpId="0"/>
      <p:bldP spid="20" grpId="0"/>
      <p:bldP spid="22" grpId="0"/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47664" y="1106741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Стороны треугольника </a:t>
            </a:r>
            <a:r>
              <a:rPr lang="ru-RU" sz="2800" b="1" i="1" dirty="0" smtClean="0"/>
              <a:t>а,</a:t>
            </a:r>
            <a:r>
              <a:rPr lang="ru-RU" sz="2800" dirty="0" smtClean="0"/>
              <a:t> </a:t>
            </a:r>
            <a:r>
              <a:rPr lang="en-US" sz="2800" b="1" i="1" dirty="0" smtClean="0"/>
              <a:t>b</a:t>
            </a:r>
            <a:r>
              <a:rPr lang="ru-RU" sz="2800" b="1" i="1" dirty="0" smtClean="0"/>
              <a:t> </a:t>
            </a:r>
            <a:r>
              <a:rPr lang="ru-RU" sz="2800" dirty="0" smtClean="0"/>
              <a:t>и</a:t>
            </a:r>
            <a:r>
              <a:rPr lang="ru-RU" sz="2800" b="1" i="1" dirty="0" smtClean="0"/>
              <a:t> с</a:t>
            </a:r>
            <a:r>
              <a:rPr lang="ru-RU" sz="2800" dirty="0" smtClean="0"/>
              <a:t>. Вычислить высоту </a:t>
            </a:r>
            <a:r>
              <a:rPr lang="en-US" sz="2800" b="1" i="1" dirty="0" err="1" smtClean="0"/>
              <a:t>h</a:t>
            </a:r>
            <a:r>
              <a:rPr lang="en-US" sz="2800" b="1" i="1" baseline="-25000" dirty="0" err="1" smtClean="0"/>
              <a:t>c</a:t>
            </a:r>
            <a:r>
              <a:rPr lang="ru-RU" sz="2800" dirty="0" smtClean="0"/>
              <a:t>, проведенную к стороне </a:t>
            </a:r>
            <a:r>
              <a:rPr lang="ru-RU" sz="2800" b="1" i="1" dirty="0" smtClean="0"/>
              <a:t>с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7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1043608" y="2276872"/>
            <a:ext cx="4032448" cy="3558009"/>
            <a:chOff x="2051720" y="2276872"/>
            <a:chExt cx="4032448" cy="3558009"/>
          </a:xfrm>
        </p:grpSpPr>
        <p:cxnSp>
          <p:nvCxnSpPr>
            <p:cNvPr id="9" name="Прямая соединительная линия 8"/>
            <p:cNvCxnSpPr/>
            <p:nvPr/>
          </p:nvCxnSpPr>
          <p:spPr bwMode="auto">
            <a:xfrm flipV="1">
              <a:off x="2483768" y="2708920"/>
              <a:ext cx="2016224" cy="230425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 bwMode="auto">
            <a:xfrm>
              <a:off x="4499992" y="2708920"/>
              <a:ext cx="936104" cy="2376264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auto">
            <a:xfrm>
              <a:off x="2483768" y="5013176"/>
              <a:ext cx="2952328" cy="7200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auto">
            <a:xfrm>
              <a:off x="4499992" y="2708920"/>
              <a:ext cx="0" cy="237626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2051720" y="4983559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i="1" dirty="0" smtClean="0"/>
                <a:t>А</a:t>
              </a:r>
              <a:endParaRPr lang="ru-RU" b="1" i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211960" y="2276872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i="1" dirty="0" smtClean="0"/>
                <a:t>С</a:t>
              </a:r>
              <a:endParaRPr lang="ru-RU" b="1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508104" y="5055567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i="1" dirty="0" smtClean="0"/>
                <a:t>В</a:t>
              </a:r>
              <a:endParaRPr lang="ru-RU" b="1" i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31840" y="3356992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b</a:t>
              </a:r>
              <a:endParaRPr lang="ru-RU" b="1" i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32040" y="3501008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a</a:t>
              </a:r>
              <a:endParaRPr lang="ru-RU" b="1" i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07904" y="5373216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c</a:t>
              </a:r>
              <a:endParaRPr lang="ru-RU" b="1" i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95936" y="3789040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err="1" smtClean="0"/>
                <a:t>h</a:t>
              </a:r>
              <a:r>
                <a:rPr lang="en-US" b="1" i="1" baseline="-25000" dirty="0" err="1" smtClean="0"/>
                <a:t>c</a:t>
              </a:r>
              <a:endParaRPr lang="ru-RU" b="1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283968" y="5085184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i="1" dirty="0" smtClean="0"/>
                <a:t>Н</a:t>
              </a:r>
              <a:endParaRPr lang="ru-RU" b="1" i="1" dirty="0"/>
            </a:p>
          </p:txBody>
        </p:sp>
      </p:grp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115616" y="5805264"/>
          <a:ext cx="6984776" cy="844550"/>
        </p:xfrm>
        <a:graphic>
          <a:graphicData uri="http://schemas.openxmlformats.org/presentationml/2006/ole">
            <p:oleObj spid="_x0000_s41986" name="Формула" r:id="rId4" imgW="3035160" imgH="393480" progId="Equation.3">
              <p:embed/>
            </p:oleObj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5220072" y="2535287"/>
            <a:ext cx="3600400" cy="3155578"/>
            <a:chOff x="5220072" y="2535287"/>
            <a:chExt cx="3600400" cy="3155578"/>
          </a:xfrm>
        </p:grpSpPr>
        <p:sp>
          <p:nvSpPr>
            <p:cNvPr id="41" name="TextBox 40"/>
            <p:cNvSpPr txBox="1"/>
            <p:nvPr/>
          </p:nvSpPr>
          <p:spPr>
            <a:xfrm>
              <a:off x="8316416" y="515719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i="1" dirty="0" smtClean="0"/>
                <a:t>В</a:t>
              </a:r>
              <a:endParaRPr lang="ru-RU" b="1" i="1" dirty="0"/>
            </a:p>
          </p:txBody>
        </p:sp>
        <p:grpSp>
          <p:nvGrpSpPr>
            <p:cNvPr id="36" name="Группа 35"/>
            <p:cNvGrpSpPr/>
            <p:nvPr/>
          </p:nvGrpSpPr>
          <p:grpSpPr>
            <a:xfrm>
              <a:off x="5220072" y="2535287"/>
              <a:ext cx="3384376" cy="3155578"/>
              <a:chOff x="5220072" y="2535287"/>
              <a:chExt cx="3384376" cy="3155578"/>
            </a:xfrm>
          </p:grpSpPr>
          <p:cxnSp>
            <p:nvCxnSpPr>
              <p:cNvPr id="27" name="Прямая соединительная линия 26"/>
              <p:cNvCxnSpPr/>
              <p:nvPr/>
            </p:nvCxnSpPr>
            <p:spPr bwMode="auto">
              <a:xfrm>
                <a:off x="7308304" y="5157192"/>
                <a:ext cx="1296144" cy="0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 bwMode="auto">
              <a:xfrm flipH="1" flipV="1">
                <a:off x="5580112" y="2924944"/>
                <a:ext cx="1728192" cy="223224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 bwMode="auto">
              <a:xfrm flipH="1" flipV="1">
                <a:off x="5580112" y="2924944"/>
                <a:ext cx="3024336" cy="223224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 bwMode="auto">
              <a:xfrm>
                <a:off x="5580112" y="2924944"/>
                <a:ext cx="72008" cy="223224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Прямая соединительная линия 34"/>
              <p:cNvCxnSpPr/>
              <p:nvPr/>
            </p:nvCxnSpPr>
            <p:spPr bwMode="auto">
              <a:xfrm>
                <a:off x="5652120" y="5157192"/>
                <a:ext cx="1584176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9" name="TextBox 38"/>
              <p:cNvSpPr txBox="1"/>
              <p:nvPr/>
            </p:nvSpPr>
            <p:spPr>
              <a:xfrm>
                <a:off x="7164288" y="5229200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i="1" dirty="0" smtClean="0"/>
                  <a:t>А</a:t>
                </a:r>
                <a:endParaRPr lang="ru-RU" b="1" i="1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5436096" y="5157192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i="1" dirty="0" smtClean="0"/>
                  <a:t>Н</a:t>
                </a:r>
                <a:endParaRPr lang="ru-RU" b="1" i="1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364088" y="2535287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i="1" dirty="0" smtClean="0"/>
                  <a:t>С</a:t>
                </a:r>
                <a:endParaRPr lang="ru-RU" b="1" i="1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7164288" y="3717032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i="1" dirty="0" smtClean="0"/>
                  <a:t>а</a:t>
                </a:r>
                <a:endParaRPr lang="ru-RU" b="1" i="1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7740352" y="5085184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/>
                  <a:t>c</a:t>
                </a:r>
                <a:endParaRPr lang="ru-RU" b="1" i="1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300192" y="4005064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/>
                  <a:t>b</a:t>
                </a:r>
                <a:endParaRPr lang="ru-RU" b="1" i="1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228184" y="5013176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/>
                  <a:t>x</a:t>
                </a:r>
                <a:endParaRPr lang="ru-RU" b="1" i="1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220072" y="3831431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err="1" smtClean="0"/>
                  <a:t>h</a:t>
                </a:r>
                <a:r>
                  <a:rPr lang="en-US" b="1" i="1" baseline="-25000" dirty="0" err="1" smtClean="0"/>
                  <a:t>c</a:t>
                </a:r>
                <a:endParaRPr lang="ru-RU" b="1" i="1" dirty="0"/>
              </a:p>
            </p:txBody>
          </p:sp>
        </p:grpSp>
      </p:grpSp>
      <p:sp>
        <p:nvSpPr>
          <p:cNvPr id="49" name="TextBox 48"/>
          <p:cNvSpPr txBox="1"/>
          <p:nvPr/>
        </p:nvSpPr>
        <p:spPr>
          <a:xfrm>
            <a:off x="2483768" y="465313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x</a:t>
            </a:r>
            <a:endParaRPr lang="ru-RU" b="1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3635896" y="465313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c-x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49" grpId="0"/>
      <p:bldP spid="5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628800"/>
            <a:ext cx="7416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 в задаче требуется найти отношение каких-либо величин, то она решается методом введения вспомогательного параметра. 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996952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начале решения задачи какая-либо линейная величина принимается как известная. </a:t>
            </a:r>
          </a:p>
          <a:p>
            <a:r>
              <a:rPr lang="ru-RU" sz="2800" dirty="0" smtClean="0"/>
              <a:t>Обозначив ее буквой </a:t>
            </a:r>
            <a:r>
              <a:rPr lang="ru-RU" sz="2800" b="1" i="1" dirty="0" smtClean="0"/>
              <a:t>а,</a:t>
            </a:r>
            <a:r>
              <a:rPr lang="ru-RU" sz="2800" dirty="0" smtClean="0"/>
              <a:t> выражаем через нее те величины, отношение которых требуется найти.</a:t>
            </a:r>
          </a:p>
          <a:p>
            <a:r>
              <a:rPr lang="ru-RU" sz="2800" dirty="0" smtClean="0"/>
              <a:t>Тогда при составлении искомого отношения вспомогательный параметр </a:t>
            </a:r>
            <a:r>
              <a:rPr lang="ru-RU" sz="2800" b="1" i="1" dirty="0" smtClean="0"/>
              <a:t>а</a:t>
            </a:r>
            <a:r>
              <a:rPr lang="ru-RU" sz="2800" dirty="0" smtClean="0"/>
              <a:t> сократится.</a:t>
            </a:r>
            <a:endParaRPr lang="ru-RU" sz="2800" dirty="0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331640" y="332656"/>
            <a:ext cx="6912768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Замечание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47664" y="1106741"/>
            <a:ext cx="73448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треугольнике </a:t>
            </a:r>
            <a:r>
              <a:rPr lang="ru-RU" sz="2800" b="1" i="1" dirty="0" smtClean="0"/>
              <a:t>АВС</a:t>
            </a:r>
            <a:r>
              <a:rPr lang="ru-RU" sz="2800" dirty="0" smtClean="0"/>
              <a:t> стороны </a:t>
            </a:r>
            <a:r>
              <a:rPr lang="ru-RU" sz="2800" b="1" i="1" dirty="0" smtClean="0"/>
              <a:t>АВ</a:t>
            </a:r>
            <a:r>
              <a:rPr lang="ru-RU" sz="2800" dirty="0" smtClean="0"/>
              <a:t> и </a:t>
            </a:r>
            <a:r>
              <a:rPr lang="ru-RU" sz="2800" b="1" i="1" dirty="0" smtClean="0"/>
              <a:t>ВС</a:t>
            </a:r>
            <a:r>
              <a:rPr lang="en-US" sz="2800" dirty="0" smtClean="0"/>
              <a:t> </a:t>
            </a:r>
            <a:r>
              <a:rPr lang="ru-RU" sz="2800" dirty="0" smtClean="0"/>
              <a:t>равны, </a:t>
            </a:r>
            <a:r>
              <a:rPr lang="ru-RU" sz="2800" b="1" i="1" dirty="0" smtClean="0"/>
              <a:t>ВН</a:t>
            </a:r>
            <a:r>
              <a:rPr lang="ru-RU" sz="2800" dirty="0" smtClean="0"/>
              <a:t> высота. На стороне </a:t>
            </a:r>
            <a:r>
              <a:rPr lang="ru-RU" sz="2800" b="1" i="1" dirty="0" smtClean="0"/>
              <a:t>ВС</a:t>
            </a:r>
            <a:r>
              <a:rPr lang="ru-RU" sz="2800" dirty="0" smtClean="0"/>
              <a:t> взята точка</a:t>
            </a:r>
            <a:r>
              <a:rPr lang="en-US" sz="2800" dirty="0" smtClean="0"/>
              <a:t> </a:t>
            </a:r>
            <a:r>
              <a:rPr lang="en-US" sz="2800" b="1" i="1" dirty="0" smtClean="0"/>
              <a:t>D</a:t>
            </a:r>
            <a:r>
              <a:rPr lang="ru-RU" sz="2800" dirty="0" smtClean="0"/>
              <a:t> так, что </a:t>
            </a:r>
            <a:r>
              <a:rPr lang="en-US" sz="2800" b="1" i="1" dirty="0" smtClean="0"/>
              <a:t>BD:DC=1:4</a:t>
            </a:r>
            <a:r>
              <a:rPr lang="en-US" sz="2800" dirty="0" smtClean="0"/>
              <a:t>. </a:t>
            </a:r>
            <a:r>
              <a:rPr lang="ru-RU" sz="2800" dirty="0" smtClean="0"/>
              <a:t>Найдите в каком отношении отрезок </a:t>
            </a:r>
            <a:r>
              <a:rPr lang="en-US" sz="2800" b="1" i="1" dirty="0" smtClean="0"/>
              <a:t>AD</a:t>
            </a:r>
            <a:r>
              <a:rPr lang="ru-RU" sz="2800" b="1" i="1" dirty="0" smtClean="0"/>
              <a:t> </a:t>
            </a:r>
            <a:r>
              <a:rPr lang="ru-RU" sz="2800" dirty="0" smtClean="0"/>
              <a:t>делит высоту </a:t>
            </a:r>
            <a:r>
              <a:rPr lang="ru-RU" sz="2800" b="1" i="1" dirty="0" smtClean="0"/>
              <a:t>ВН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8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2636912"/>
            <a:ext cx="3876675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83757" y="2636912"/>
            <a:ext cx="3876675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547664" y="3068960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Пусть </a:t>
            </a:r>
            <a:r>
              <a:rPr lang="ru-RU" sz="2800" b="1" i="1" dirty="0" smtClean="0"/>
              <a:t>В</a:t>
            </a:r>
            <a:r>
              <a:rPr lang="en-US" sz="2800" b="1" i="1" dirty="0" smtClean="0"/>
              <a:t>D=a, </a:t>
            </a:r>
            <a:r>
              <a:rPr lang="ru-RU" sz="2800" dirty="0" smtClean="0"/>
              <a:t>тогда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547664" y="3573016"/>
            <a:ext cx="3810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D</a:t>
            </a:r>
            <a:r>
              <a:rPr lang="ru-RU" sz="2800" b="1" i="1" dirty="0" smtClean="0"/>
              <a:t>С</a:t>
            </a:r>
            <a:r>
              <a:rPr lang="en-US" sz="2800" b="1" i="1" dirty="0" smtClean="0"/>
              <a:t>=</a:t>
            </a:r>
            <a:r>
              <a:rPr lang="ru-RU" sz="2800" b="1" i="1" dirty="0" smtClean="0"/>
              <a:t>4</a:t>
            </a:r>
            <a:r>
              <a:rPr lang="en-US" sz="2800" b="1" i="1" dirty="0" smtClean="0"/>
              <a:t>a,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BC=A</a:t>
            </a:r>
            <a:r>
              <a:rPr lang="ru-RU" sz="2800" b="1" i="1" dirty="0" smtClean="0"/>
              <a:t>В=5а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19672" y="4077072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Проведем </a:t>
            </a:r>
            <a:r>
              <a:rPr lang="ru-RU" sz="2800" b="1" i="1" dirty="0" smtClean="0"/>
              <a:t>НК</a:t>
            </a:r>
            <a:r>
              <a:rPr lang="en-US" sz="2800" b="1" dirty="0" smtClean="0">
                <a:sym typeface="Symbol"/>
              </a:rPr>
              <a:t></a:t>
            </a:r>
            <a:r>
              <a:rPr lang="en-US" sz="2800" b="1" i="1" dirty="0" smtClean="0">
                <a:sym typeface="Symbol"/>
              </a:rPr>
              <a:t>A</a:t>
            </a:r>
            <a:r>
              <a:rPr lang="en-US" sz="2800" b="1" i="1" dirty="0" smtClean="0"/>
              <a:t>D, </a:t>
            </a:r>
            <a:r>
              <a:rPr lang="ru-RU" sz="2800" dirty="0" smtClean="0"/>
              <a:t>тогда</a:t>
            </a:r>
            <a:r>
              <a:rPr lang="en-US" sz="2800" dirty="0" smtClean="0"/>
              <a:t> </a:t>
            </a:r>
            <a:endParaRPr lang="ru-RU" sz="28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80" y="4869160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НК</a:t>
            </a:r>
            <a:r>
              <a:rPr lang="en-US" sz="2800" dirty="0" smtClean="0">
                <a:sym typeface="Symbol"/>
              </a:rPr>
              <a:t> – </a:t>
            </a:r>
            <a:r>
              <a:rPr lang="ru-RU" sz="2800" dirty="0" smtClean="0">
                <a:sym typeface="Symbol"/>
              </a:rPr>
              <a:t>средняя линия </a:t>
            </a:r>
            <a:r>
              <a:rPr lang="en-US" sz="2800" b="1" i="1" dirty="0" smtClean="0">
                <a:sym typeface="Symbol"/>
              </a:rPr>
              <a:t>A</a:t>
            </a:r>
            <a:r>
              <a:rPr lang="en-US" sz="2800" b="1" i="1" dirty="0" smtClean="0"/>
              <a:t>D</a:t>
            </a:r>
            <a:r>
              <a:rPr lang="ru-RU" sz="2800" b="1" i="1" dirty="0" smtClean="0"/>
              <a:t>С</a:t>
            </a:r>
            <a:r>
              <a:rPr lang="en-US" sz="2800" b="1" i="1" dirty="0" smtClean="0"/>
              <a:t>, </a:t>
            </a:r>
            <a:r>
              <a:rPr lang="ru-RU" sz="2800" dirty="0" smtClean="0"/>
              <a:t>то </a:t>
            </a:r>
            <a:r>
              <a:rPr lang="en-US" sz="2800" b="1" i="1" dirty="0" smtClean="0"/>
              <a:t>DK=KC=2a</a:t>
            </a:r>
            <a:r>
              <a:rPr lang="en-US" sz="2800" dirty="0" smtClean="0"/>
              <a:t> </a:t>
            </a:r>
            <a:endParaRPr lang="ru-RU" sz="28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86512" y="592933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H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188640"/>
            <a:ext cx="78488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треугольнике </a:t>
            </a:r>
            <a:r>
              <a:rPr lang="ru-RU" sz="2800" b="1" i="1" dirty="0" smtClean="0"/>
              <a:t>АВС</a:t>
            </a:r>
            <a:r>
              <a:rPr lang="ru-RU" sz="2800" dirty="0" smtClean="0"/>
              <a:t> стороны </a:t>
            </a:r>
            <a:r>
              <a:rPr lang="ru-RU" sz="2800" b="1" i="1" dirty="0" smtClean="0"/>
              <a:t>АВ</a:t>
            </a:r>
            <a:r>
              <a:rPr lang="ru-RU" sz="2800" dirty="0" smtClean="0"/>
              <a:t> и </a:t>
            </a:r>
            <a:r>
              <a:rPr lang="ru-RU" sz="2800" b="1" i="1" dirty="0" smtClean="0"/>
              <a:t>ВС</a:t>
            </a:r>
            <a:r>
              <a:rPr lang="en-US" sz="2800" dirty="0" smtClean="0"/>
              <a:t> </a:t>
            </a:r>
            <a:r>
              <a:rPr lang="ru-RU" sz="2800" dirty="0" smtClean="0"/>
              <a:t>равны, </a:t>
            </a:r>
            <a:r>
              <a:rPr lang="ru-RU" sz="2800" b="1" i="1" dirty="0" smtClean="0"/>
              <a:t>ВН</a:t>
            </a:r>
            <a:r>
              <a:rPr lang="ru-RU" sz="2800" dirty="0" smtClean="0"/>
              <a:t> высота. На стороне </a:t>
            </a:r>
            <a:r>
              <a:rPr lang="ru-RU" sz="2800" b="1" i="1" dirty="0" smtClean="0"/>
              <a:t>ВС</a:t>
            </a:r>
            <a:r>
              <a:rPr lang="ru-RU" sz="2800" dirty="0" smtClean="0"/>
              <a:t> взята точка</a:t>
            </a:r>
            <a:r>
              <a:rPr lang="en-US" sz="2800" dirty="0" smtClean="0"/>
              <a:t> </a:t>
            </a:r>
            <a:r>
              <a:rPr lang="en-US" sz="2800" b="1" i="1" dirty="0" smtClean="0"/>
              <a:t>D</a:t>
            </a:r>
            <a:r>
              <a:rPr lang="ru-RU" sz="2800" dirty="0" smtClean="0"/>
              <a:t> так, что </a:t>
            </a:r>
            <a:r>
              <a:rPr lang="en-US" sz="2800" b="1" i="1" dirty="0" smtClean="0"/>
              <a:t>BD:DC=1:4</a:t>
            </a:r>
            <a:r>
              <a:rPr lang="en-US" sz="2800" dirty="0" smtClean="0"/>
              <a:t>. </a:t>
            </a:r>
            <a:r>
              <a:rPr lang="ru-RU" sz="2800" dirty="0" smtClean="0"/>
              <a:t>Найдите в каком отношении отрезок </a:t>
            </a:r>
            <a:r>
              <a:rPr lang="en-US" sz="2800" b="1" i="1" dirty="0" smtClean="0"/>
              <a:t>AD</a:t>
            </a:r>
            <a:r>
              <a:rPr lang="ru-RU" sz="2800" b="1" i="1" dirty="0" smtClean="0"/>
              <a:t> </a:t>
            </a:r>
            <a:r>
              <a:rPr lang="ru-RU" sz="2800" dirty="0" smtClean="0"/>
              <a:t>делит высоту </a:t>
            </a:r>
            <a:r>
              <a:rPr lang="ru-RU" sz="2800" b="1" i="1" dirty="0" smtClean="0"/>
              <a:t>ВН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9992" y="2132856"/>
            <a:ext cx="3876675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15616" y="2204864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ym typeface="Symbol"/>
              </a:rPr>
              <a:t>В </a:t>
            </a:r>
            <a:r>
              <a:rPr lang="ru-RU" sz="2800" b="1" i="1" dirty="0" smtClean="0">
                <a:sym typeface="Symbol"/>
              </a:rPr>
              <a:t>ВНК</a:t>
            </a:r>
            <a:r>
              <a:rPr lang="en-US" sz="2800" b="1" i="1" dirty="0" smtClean="0"/>
              <a:t> </a:t>
            </a:r>
            <a:r>
              <a:rPr lang="ru-RU" sz="2800" dirty="0" smtClean="0"/>
              <a:t>по теореме Фалеса</a:t>
            </a:r>
            <a:endParaRPr lang="ru-RU" sz="2800" b="1" i="1" dirty="0"/>
          </a:p>
        </p:txBody>
      </p:sp>
      <p:graphicFrame>
        <p:nvGraphicFramePr>
          <p:cNvPr id="52225" name="Object 1"/>
          <p:cNvGraphicFramePr>
            <a:graphicFrameLocks noChangeAspect="1"/>
          </p:cNvGraphicFramePr>
          <p:nvPr/>
        </p:nvGraphicFramePr>
        <p:xfrm>
          <a:off x="1979712" y="2780928"/>
          <a:ext cx="1724025" cy="936873"/>
        </p:xfrm>
        <a:graphic>
          <a:graphicData uri="http://schemas.openxmlformats.org/presentationml/2006/ole">
            <p:oleObj spid="_x0000_s52225" name="Формула" r:id="rId4" imgW="749160" imgH="393480" progId="Equation.3">
              <p:embed/>
            </p:oleObj>
          </a:graphicData>
        </a:graphic>
      </p:graphicFrame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2051720" y="3716511"/>
          <a:ext cx="1490663" cy="936625"/>
        </p:xfrm>
        <a:graphic>
          <a:graphicData uri="http://schemas.openxmlformats.org/presentationml/2006/ole">
            <p:oleObj spid="_x0000_s52226" name="Формула" r:id="rId5" imgW="647640" imgH="393480" progId="Equation.3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2051720" y="4652615"/>
          <a:ext cx="1285875" cy="936625"/>
        </p:xfrm>
        <a:graphic>
          <a:graphicData uri="http://schemas.openxmlformats.org/presentationml/2006/ole">
            <p:oleObj spid="_x0000_s52227" name="Формула" r:id="rId6" imgW="558720" imgH="393480" progId="Equation.3">
              <p:embed/>
            </p:oleObj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2022475" y="5516563"/>
          <a:ext cx="1344613" cy="936625"/>
        </p:xfrm>
        <a:graphic>
          <a:graphicData uri="http://schemas.openxmlformats.org/presentationml/2006/ole">
            <p:oleObj spid="_x0000_s52228" name="Формула" r:id="rId7" imgW="5839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259632" y="1124744"/>
            <a:ext cx="770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треугольник со сторонами </a:t>
            </a:r>
            <a:r>
              <a:rPr lang="ru-RU" sz="2800" b="1" i="1" dirty="0" smtClean="0"/>
              <a:t>10, 17</a:t>
            </a:r>
            <a:r>
              <a:rPr lang="ru-RU" sz="2800" dirty="0" smtClean="0"/>
              <a:t> и </a:t>
            </a:r>
            <a:r>
              <a:rPr lang="ru-RU" sz="2800" b="1" i="1" dirty="0" smtClean="0"/>
              <a:t>21</a:t>
            </a:r>
            <a:r>
              <a:rPr lang="en-US" sz="2800" dirty="0" smtClean="0"/>
              <a:t> </a:t>
            </a:r>
            <a:r>
              <a:rPr lang="ru-RU" sz="2800" dirty="0" smtClean="0"/>
              <a:t>см, вписан прямоугольник так, что две его вершины находятся на одной стороне треугольника, а две вершины - на двух других сторонах треугольника.</a:t>
            </a:r>
            <a:r>
              <a:rPr lang="en-US" sz="2800" dirty="0" smtClean="0"/>
              <a:t> </a:t>
            </a:r>
            <a:r>
              <a:rPr lang="ru-RU" sz="2800" dirty="0" smtClean="0"/>
              <a:t>Найти стороны прямоугольника, если известно, что его периметр равен </a:t>
            </a:r>
            <a:r>
              <a:rPr lang="ru-RU" sz="2800" b="1" i="1" dirty="0" smtClean="0"/>
              <a:t>22,5 </a:t>
            </a:r>
            <a:r>
              <a:rPr lang="ru-RU" sz="2800" dirty="0" smtClean="0"/>
              <a:t>см.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9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35301" y="3692351"/>
            <a:ext cx="4929187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 bwMode="auto">
          <a:xfrm>
            <a:off x="323528" y="6309320"/>
            <a:ext cx="223224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616" y="3933056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Определим вид треугольника.</a:t>
            </a:r>
            <a:endParaRPr lang="ru-RU" sz="2800" b="1" i="1" dirty="0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1259632" y="4941168"/>
          <a:ext cx="2338388" cy="542925"/>
        </p:xfrm>
        <a:graphic>
          <a:graphicData uri="http://schemas.openxmlformats.org/presentationml/2006/ole">
            <p:oleObj spid="_x0000_s51201" name="Формула" r:id="rId6" imgW="1015920" imgH="2286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87624" y="5283205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Значит, треугольник тупоугольный.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6" grpId="0" animBg="1"/>
      <p:bldP spid="7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332656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 треугольник со сторонами </a:t>
            </a:r>
            <a:r>
              <a:rPr lang="ru-RU" sz="2000" b="1" i="1" dirty="0" smtClean="0"/>
              <a:t>10, 17</a:t>
            </a:r>
            <a:r>
              <a:rPr lang="ru-RU" sz="2000" dirty="0" smtClean="0"/>
              <a:t> и </a:t>
            </a:r>
            <a:r>
              <a:rPr lang="ru-RU" sz="2000" b="1" i="1" dirty="0" smtClean="0"/>
              <a:t>21</a:t>
            </a:r>
            <a:r>
              <a:rPr lang="en-US" sz="2000" dirty="0" smtClean="0"/>
              <a:t> </a:t>
            </a:r>
            <a:r>
              <a:rPr lang="ru-RU" sz="2000" dirty="0" smtClean="0"/>
              <a:t>см, вписан прямоугольник так, что две его вершины находятся на одной стороне треугольника, а две вершины - на двух других сторонах треугольника.</a:t>
            </a:r>
            <a:r>
              <a:rPr lang="en-US" sz="2000" dirty="0" smtClean="0"/>
              <a:t> </a:t>
            </a:r>
            <a:r>
              <a:rPr lang="ru-RU" sz="2000" dirty="0" smtClean="0"/>
              <a:t>Найти стороны прямоугольника, если известно, что его периметр равен </a:t>
            </a:r>
            <a:r>
              <a:rPr lang="ru-RU" sz="2000" b="1" i="1" dirty="0" smtClean="0"/>
              <a:t>22,5 </a:t>
            </a:r>
            <a:r>
              <a:rPr lang="ru-RU" sz="2000" dirty="0" smtClean="0"/>
              <a:t>см.</a:t>
            </a:r>
            <a:endParaRPr lang="ru-RU" sz="2000" b="1" i="1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63934" y="3284984"/>
            <a:ext cx="557256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87624" y="2060848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Тогда две вершины прямоугольника лежат на большей стороне треугольника.</a:t>
            </a:r>
            <a:endParaRPr lang="ru-RU" sz="2800" b="1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91880" y="3271478"/>
            <a:ext cx="5593892" cy="3541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187624" y="285293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Найдем высоту </a:t>
            </a:r>
            <a:r>
              <a:rPr lang="ru-RU" sz="2800" b="1" i="1" dirty="0" smtClean="0"/>
              <a:t>ВН</a:t>
            </a:r>
            <a:r>
              <a:rPr lang="ru-RU" sz="2800" dirty="0" smtClean="0"/>
              <a:t> как в задаче 7.</a:t>
            </a:r>
            <a:endParaRPr lang="ru-RU" sz="28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3429000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ВН=8 см</a:t>
            </a:r>
            <a:endParaRPr lang="ru-RU" sz="2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259632" y="3861048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Пусть </a:t>
            </a:r>
            <a:r>
              <a:rPr lang="ru-RU" sz="2800" b="1" i="1" dirty="0" smtClean="0"/>
              <a:t>Е</a:t>
            </a:r>
            <a:r>
              <a:rPr lang="en-US" sz="2800" b="1" i="1" dirty="0" smtClean="0"/>
              <a:t>D=</a:t>
            </a:r>
            <a:r>
              <a:rPr lang="ru-RU" sz="2800" b="1" i="1" dirty="0" err="1" smtClean="0"/>
              <a:t>х</a:t>
            </a:r>
            <a:r>
              <a:rPr lang="en-US" sz="2800" b="1" i="1" dirty="0" smtClean="0"/>
              <a:t>, </a:t>
            </a:r>
            <a:r>
              <a:rPr lang="ru-RU" sz="2800" dirty="0" smtClean="0"/>
              <a:t>тогда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4365104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EF=11,25-x,</a:t>
            </a:r>
            <a:r>
              <a:rPr lang="ru-RU" sz="2800" b="1" i="1" dirty="0" smtClean="0"/>
              <a:t> </a:t>
            </a:r>
            <a:endParaRPr lang="en-US" sz="2800" b="1" i="1" dirty="0" smtClean="0"/>
          </a:p>
          <a:p>
            <a:r>
              <a:rPr lang="ru-RU" sz="2800" b="1" i="1" dirty="0" smtClean="0"/>
              <a:t>ВР=</a:t>
            </a:r>
            <a:r>
              <a:rPr lang="en-US" sz="2800" b="1" i="1" dirty="0" smtClean="0"/>
              <a:t>8-x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76056" y="443711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332656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 треугольник со сторонами </a:t>
            </a:r>
            <a:r>
              <a:rPr lang="ru-RU" sz="2000" b="1" i="1" dirty="0" smtClean="0"/>
              <a:t>10, 17</a:t>
            </a:r>
            <a:r>
              <a:rPr lang="ru-RU" sz="2000" dirty="0" smtClean="0"/>
              <a:t> и </a:t>
            </a:r>
            <a:r>
              <a:rPr lang="ru-RU" sz="2000" b="1" i="1" dirty="0" smtClean="0"/>
              <a:t>21</a:t>
            </a:r>
            <a:r>
              <a:rPr lang="en-US" sz="2000" dirty="0" smtClean="0"/>
              <a:t> </a:t>
            </a:r>
            <a:r>
              <a:rPr lang="ru-RU" sz="2000" dirty="0" smtClean="0"/>
              <a:t>см, вписан прямоугольник так, что две его вершины находятся на одной стороне треугольника, а две вершины - на двух других сторонах треугольника.</a:t>
            </a:r>
            <a:r>
              <a:rPr lang="en-US" sz="2000" dirty="0" smtClean="0"/>
              <a:t> </a:t>
            </a:r>
            <a:r>
              <a:rPr lang="ru-RU" sz="2000" dirty="0" smtClean="0"/>
              <a:t>Найти стороны прямоугольника, если известно, что его периметр равен </a:t>
            </a:r>
            <a:r>
              <a:rPr lang="ru-RU" sz="2000" b="1" i="1" dirty="0" smtClean="0"/>
              <a:t>22,5 </a:t>
            </a:r>
            <a:r>
              <a:rPr lang="ru-RU" sz="2000" dirty="0" smtClean="0"/>
              <a:t>см.</a:t>
            </a:r>
            <a:endParaRPr lang="ru-RU" sz="2000" b="1" i="1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63934" y="3284984"/>
            <a:ext cx="557256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115616" y="2060848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ym typeface="Symbol"/>
              </a:rPr>
              <a:t></a:t>
            </a:r>
            <a:r>
              <a:rPr lang="ru-RU" sz="2800" b="1" i="1" dirty="0" smtClean="0"/>
              <a:t>В</a:t>
            </a:r>
            <a:r>
              <a:rPr lang="en-US" sz="2800" b="1" i="1" dirty="0" smtClean="0"/>
              <a:t>EF</a:t>
            </a:r>
            <a:r>
              <a:rPr lang="en-US" sz="2800" b="1" i="1" dirty="0" smtClean="0">
                <a:sym typeface="Symbol"/>
              </a:rPr>
              <a:t></a:t>
            </a:r>
            <a:r>
              <a:rPr lang="en-US" sz="2800" b="1" i="1" dirty="0" smtClean="0"/>
              <a:t>ABC</a:t>
            </a:r>
            <a:r>
              <a:rPr lang="ru-RU" sz="2800" dirty="0" smtClean="0"/>
              <a:t> 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4365104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x=6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76056" y="443711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</a:t>
            </a:r>
            <a:endParaRPr lang="ru-RU" b="1" i="1" dirty="0"/>
          </a:p>
        </p:txBody>
      </p:sp>
      <p:sp>
        <p:nvSpPr>
          <p:cNvPr id="12" name="Управляющая кнопка: настраиваемая 11">
            <a:hlinkClick r:id="rId4" action="ppaction://hlinksldjump" highlightClick="1"/>
          </p:cNvPr>
          <p:cNvSpPr/>
          <p:nvPr/>
        </p:nvSpPr>
        <p:spPr bwMode="auto">
          <a:xfrm>
            <a:off x="899592" y="6093296"/>
            <a:ext cx="223224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Нужный факт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390650" y="2565400"/>
          <a:ext cx="1606550" cy="936625"/>
        </p:xfrm>
        <a:graphic>
          <a:graphicData uri="http://schemas.openxmlformats.org/presentationml/2006/ole">
            <p:oleObj spid="_x0000_s55298" name="Формула" r:id="rId5" imgW="698400" imgH="393480" progId="Equation.3">
              <p:embed/>
            </p:oleObj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995363" y="3500438"/>
          <a:ext cx="2424112" cy="936625"/>
        </p:xfrm>
        <a:graphic>
          <a:graphicData uri="http://schemas.openxmlformats.org/presentationml/2006/ole">
            <p:oleObj spid="_x0000_s55299" name="Формула" r:id="rId6" imgW="1054080" imgH="39348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115616" y="4941168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Ответ: стороны</a:t>
            </a:r>
          </a:p>
          <a:p>
            <a:r>
              <a:rPr lang="ru-RU" sz="2800" b="1" i="1" dirty="0" smtClean="0"/>
              <a:t> </a:t>
            </a:r>
            <a:r>
              <a:rPr lang="en-US" sz="2800" b="1" i="1" dirty="0" smtClean="0"/>
              <a:t>6</a:t>
            </a:r>
            <a:r>
              <a:rPr lang="ru-RU" sz="2800" b="1" i="1" dirty="0" smtClean="0"/>
              <a:t> см и 5,25 см</a:t>
            </a:r>
            <a:endParaRPr lang="en-US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76470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03648" y="1124744"/>
            <a:ext cx="7704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треугольнике </a:t>
            </a:r>
            <a:r>
              <a:rPr lang="ru-RU" sz="2800" b="1" i="1" dirty="0" smtClean="0"/>
              <a:t>АВС </a:t>
            </a:r>
            <a:r>
              <a:rPr lang="ru-RU" sz="2800" dirty="0" smtClean="0"/>
              <a:t>известно, что угол</a:t>
            </a:r>
            <a:r>
              <a:rPr lang="ru-RU" sz="2800" b="1" i="1" dirty="0" smtClean="0"/>
              <a:t> А </a:t>
            </a:r>
            <a:r>
              <a:rPr lang="ru-RU" sz="2800" dirty="0" smtClean="0"/>
              <a:t>в два раза больше угла </a:t>
            </a:r>
            <a:r>
              <a:rPr lang="ru-RU" sz="2800" b="1" i="1" dirty="0" smtClean="0"/>
              <a:t>С</a:t>
            </a:r>
            <a:r>
              <a:rPr lang="ru-RU" sz="2800" dirty="0" smtClean="0"/>
              <a:t>, сторона </a:t>
            </a:r>
            <a:r>
              <a:rPr lang="ru-RU" sz="2800" b="1" i="1" dirty="0" smtClean="0"/>
              <a:t>ВС</a:t>
            </a:r>
            <a:r>
              <a:rPr lang="en-US" sz="2800" dirty="0" smtClean="0"/>
              <a:t> </a:t>
            </a:r>
            <a:r>
              <a:rPr lang="ru-RU" sz="2800" dirty="0" smtClean="0"/>
              <a:t>на </a:t>
            </a:r>
            <a:r>
              <a:rPr lang="ru-RU" sz="2800" b="1" i="1" dirty="0" smtClean="0"/>
              <a:t>2</a:t>
            </a:r>
            <a:r>
              <a:rPr lang="ru-RU" sz="2800" dirty="0" smtClean="0"/>
              <a:t> см больше стороны </a:t>
            </a:r>
            <a:r>
              <a:rPr lang="ru-RU" sz="2800" b="1" i="1" dirty="0" smtClean="0"/>
              <a:t>АВ</a:t>
            </a:r>
            <a:r>
              <a:rPr lang="ru-RU" sz="2800" dirty="0" smtClean="0"/>
              <a:t>, а </a:t>
            </a:r>
            <a:r>
              <a:rPr lang="ru-RU" sz="2800" b="1" i="1" dirty="0" smtClean="0"/>
              <a:t>АС=5 </a:t>
            </a:r>
            <a:r>
              <a:rPr lang="ru-RU" sz="2800" dirty="0" smtClean="0"/>
              <a:t>см. Найти </a:t>
            </a:r>
            <a:r>
              <a:rPr lang="ru-RU" sz="2800" b="1" i="1" dirty="0" smtClean="0"/>
              <a:t>АВ</a:t>
            </a:r>
            <a:r>
              <a:rPr lang="ru-RU" sz="2800" dirty="0" smtClean="0"/>
              <a:t> и </a:t>
            </a:r>
            <a:r>
              <a:rPr lang="ru-RU" sz="2800" b="1" i="1" dirty="0" smtClean="0"/>
              <a:t>ВС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608512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Задача 10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email"/>
          <a:srcRect t="2072" r="1327"/>
          <a:stretch>
            <a:fillRect/>
          </a:stretch>
        </p:blipFill>
        <p:spPr bwMode="auto">
          <a:xfrm>
            <a:off x="1475656" y="3212976"/>
            <a:ext cx="440381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11960" y="3789040"/>
            <a:ext cx="4695304" cy="263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187624" y="2617748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Проведем биссектрису </a:t>
            </a:r>
            <a:r>
              <a:rPr lang="en-US" sz="2800" b="1" i="1" dirty="0" smtClean="0"/>
              <a:t>AD</a:t>
            </a:r>
            <a:r>
              <a:rPr lang="ru-RU" sz="2800" dirty="0" smtClean="0"/>
              <a:t> угла </a:t>
            </a:r>
            <a:r>
              <a:rPr lang="ru-RU" sz="2800" b="1" i="1" dirty="0" smtClean="0"/>
              <a:t>А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331640" y="321297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Тогда  </a:t>
            </a:r>
            <a:r>
              <a:rPr lang="ru-RU" sz="2800" dirty="0" smtClean="0">
                <a:sym typeface="Symbol"/>
              </a:rPr>
              <a:t></a:t>
            </a:r>
            <a:r>
              <a:rPr lang="ru-RU" sz="2800" b="1" i="1" dirty="0" smtClean="0"/>
              <a:t>ВА</a:t>
            </a:r>
            <a:r>
              <a:rPr lang="en-US" sz="2800" b="1" i="1" dirty="0" smtClean="0"/>
              <a:t>D</a:t>
            </a:r>
            <a:r>
              <a:rPr lang="ru-RU" sz="2800" b="1" i="1" dirty="0" smtClean="0"/>
              <a:t>=</a:t>
            </a:r>
            <a:r>
              <a:rPr lang="ru-RU" sz="2800" b="1" i="1" dirty="0" smtClean="0">
                <a:sym typeface="Symbol"/>
              </a:rPr>
              <a:t></a:t>
            </a:r>
            <a:r>
              <a:rPr lang="en-US" sz="2800" b="1" i="1" dirty="0" smtClean="0">
                <a:sym typeface="Symbol"/>
              </a:rPr>
              <a:t>DAC=</a:t>
            </a:r>
            <a:r>
              <a:rPr lang="ru-RU" sz="2800" b="1" i="1" dirty="0" smtClean="0"/>
              <a:t>А</a:t>
            </a:r>
            <a:r>
              <a:rPr lang="en-US" sz="2800" b="1" i="1" dirty="0" smtClean="0"/>
              <a:t>CB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8585" y="3842668"/>
            <a:ext cx="4531887" cy="253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1259632" y="3861048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ym typeface="Symbol"/>
              </a:rPr>
              <a:t></a:t>
            </a:r>
            <a:r>
              <a:rPr lang="en-US" sz="2800" b="1" i="1" dirty="0" smtClean="0">
                <a:sym typeface="Symbol"/>
              </a:rPr>
              <a:t>DAC</a:t>
            </a:r>
            <a:r>
              <a:rPr lang="en-US" sz="2800" dirty="0" smtClean="0">
                <a:sym typeface="Symbol"/>
              </a:rPr>
              <a:t> – </a:t>
            </a:r>
            <a:r>
              <a:rPr lang="ru-RU" sz="2800" dirty="0" smtClean="0">
                <a:sym typeface="Symbol"/>
              </a:rPr>
              <a:t>равнобедренный, </a:t>
            </a:r>
            <a:endParaRPr lang="en-US" sz="2800" dirty="0" smtClean="0">
              <a:sym typeface="Symbol"/>
            </a:endParaRPr>
          </a:p>
          <a:p>
            <a:r>
              <a:rPr lang="ru-RU" sz="2800" b="1" i="1" dirty="0" smtClean="0"/>
              <a:t>А</a:t>
            </a:r>
            <a:r>
              <a:rPr lang="en-US" sz="2800" b="1" i="1" dirty="0" smtClean="0"/>
              <a:t>D=DC</a:t>
            </a:r>
            <a:r>
              <a:rPr lang="ru-RU" sz="2800" dirty="0" smtClean="0"/>
              <a:t>.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7" grpId="0"/>
      <p:bldP spid="9" grpId="0"/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18864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треугольнике </a:t>
            </a:r>
            <a:r>
              <a:rPr lang="ru-RU" b="1" i="1" dirty="0" smtClean="0"/>
              <a:t>АВС </a:t>
            </a:r>
            <a:r>
              <a:rPr lang="ru-RU" dirty="0" smtClean="0"/>
              <a:t>известно, что угол</a:t>
            </a:r>
            <a:r>
              <a:rPr lang="ru-RU" b="1" i="1" dirty="0" smtClean="0"/>
              <a:t> А </a:t>
            </a:r>
            <a:r>
              <a:rPr lang="ru-RU" dirty="0" smtClean="0"/>
              <a:t>в два раза больше угла </a:t>
            </a:r>
            <a:r>
              <a:rPr lang="ru-RU" b="1" i="1" dirty="0" smtClean="0"/>
              <a:t>С</a:t>
            </a:r>
            <a:r>
              <a:rPr lang="ru-RU" dirty="0" smtClean="0"/>
              <a:t>, сторона </a:t>
            </a:r>
            <a:r>
              <a:rPr lang="ru-RU" b="1" i="1" dirty="0" smtClean="0"/>
              <a:t>ВС</a:t>
            </a:r>
            <a:r>
              <a:rPr lang="en-US" dirty="0" smtClean="0"/>
              <a:t> </a:t>
            </a:r>
            <a:r>
              <a:rPr lang="ru-RU" dirty="0" smtClean="0"/>
              <a:t>на </a:t>
            </a:r>
            <a:r>
              <a:rPr lang="ru-RU" b="1" i="1" dirty="0" smtClean="0"/>
              <a:t>2</a:t>
            </a:r>
            <a:r>
              <a:rPr lang="ru-RU" dirty="0" smtClean="0"/>
              <a:t> см больше стороны </a:t>
            </a:r>
            <a:r>
              <a:rPr lang="ru-RU" b="1" i="1" dirty="0" smtClean="0"/>
              <a:t>АВ</a:t>
            </a:r>
            <a:r>
              <a:rPr lang="ru-RU" dirty="0" smtClean="0"/>
              <a:t>, а </a:t>
            </a:r>
            <a:r>
              <a:rPr lang="ru-RU" b="1" i="1" dirty="0" smtClean="0"/>
              <a:t>АС=5 </a:t>
            </a:r>
            <a:r>
              <a:rPr lang="ru-RU" dirty="0" smtClean="0"/>
              <a:t>см. Найти </a:t>
            </a:r>
            <a:r>
              <a:rPr lang="ru-RU" b="1" i="1" dirty="0" smtClean="0"/>
              <a:t>АВ</a:t>
            </a:r>
            <a:r>
              <a:rPr lang="ru-RU" dirty="0" smtClean="0"/>
              <a:t> и </a:t>
            </a:r>
            <a:r>
              <a:rPr lang="ru-RU" b="1" i="1" dirty="0" smtClean="0"/>
              <a:t>ВС</a:t>
            </a:r>
            <a:r>
              <a:rPr lang="ru-RU" dirty="0" smtClean="0"/>
              <a:t>.</a:t>
            </a:r>
            <a:endParaRPr lang="ru-RU" b="1" i="1" dirty="0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39952" y="1700808"/>
            <a:ext cx="4531887" cy="253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331640" y="1916832"/>
          <a:ext cx="2281238" cy="839788"/>
        </p:xfrm>
        <a:graphic>
          <a:graphicData uri="http://schemas.openxmlformats.org/presentationml/2006/ole">
            <p:oleObj spid="_x0000_s47106" name="Формула" r:id="rId4" imgW="1066680" imgH="393480" progId="Equation.3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187624" y="2924944"/>
          <a:ext cx="2825750" cy="839788"/>
        </p:xfrm>
        <a:graphic>
          <a:graphicData uri="http://schemas.openxmlformats.org/presentationml/2006/ole">
            <p:oleObj spid="_x0000_s47107" name="Формула" r:id="rId5" imgW="1320480" imgH="393480" progId="Equation.3">
              <p:embed/>
            </p:oleObj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259632" y="3861048"/>
          <a:ext cx="1982788" cy="1787525"/>
        </p:xfrm>
        <a:graphic>
          <a:graphicData uri="http://schemas.openxmlformats.org/presentationml/2006/ole">
            <p:oleObj spid="_x0000_s47108" name="Формула" r:id="rId6" imgW="927000" imgH="838080" progId="Equation.3">
              <p:embed/>
            </p:oleObj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259632" y="5622627"/>
          <a:ext cx="2444750" cy="974725"/>
        </p:xfrm>
        <a:graphic>
          <a:graphicData uri="http://schemas.openxmlformats.org/presentationml/2006/ole">
            <p:oleObj spid="_x0000_s47109" name="Формула" r:id="rId7" imgW="1143000" imgH="457200" progId="Equation.3">
              <p:embed/>
            </p:oleObj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3995936" y="4365104"/>
          <a:ext cx="1711325" cy="433387"/>
        </p:xfrm>
        <a:graphic>
          <a:graphicData uri="http://schemas.openxmlformats.org/presentationml/2006/ole">
            <p:oleObj spid="_x0000_s47110" name="Формула" r:id="rId8" imgW="799920" imgH="203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71600" y="1340768"/>
            <a:ext cx="81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</a:t>
            </a:r>
            <a:r>
              <a:rPr lang="en-US" sz="2800" dirty="0" smtClean="0"/>
              <a:t>.</a:t>
            </a:r>
            <a:r>
              <a:rPr lang="ru-RU" sz="2800" dirty="0" smtClean="0"/>
              <a:t>к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/>
              </a:rPr>
              <a:t></a:t>
            </a:r>
            <a:r>
              <a:rPr lang="ru-RU" sz="2800" b="1" i="1" dirty="0" smtClean="0"/>
              <a:t>ВА</a:t>
            </a:r>
            <a:r>
              <a:rPr lang="en-US" sz="2800" b="1" i="1" dirty="0" smtClean="0"/>
              <a:t>D</a:t>
            </a:r>
            <a:r>
              <a:rPr lang="ru-RU" sz="2800" b="1" i="1" dirty="0" smtClean="0"/>
              <a:t>=</a:t>
            </a:r>
            <a:r>
              <a:rPr lang="ru-RU" sz="2800" b="1" i="1" dirty="0" smtClean="0">
                <a:sym typeface="Symbol"/>
              </a:rPr>
              <a:t>ВС</a:t>
            </a:r>
            <a:r>
              <a:rPr lang="en-US" sz="2800" b="1" i="1" dirty="0" smtClean="0">
                <a:sym typeface="Symbol"/>
              </a:rPr>
              <a:t>A</a:t>
            </a:r>
            <a:r>
              <a:rPr lang="ru-RU" sz="2800" b="1" i="1" dirty="0" smtClean="0">
                <a:sym typeface="Symbol"/>
              </a:rPr>
              <a:t>, </a:t>
            </a:r>
            <a:r>
              <a:rPr lang="en-US" sz="2800" b="1" i="1" dirty="0" smtClean="0">
                <a:sym typeface="Symbol"/>
              </a:rPr>
              <a:t></a:t>
            </a:r>
            <a:r>
              <a:rPr lang="en-US" sz="2800" b="1" i="1" dirty="0" smtClean="0"/>
              <a:t>B</a:t>
            </a:r>
            <a:r>
              <a:rPr lang="ru-RU" sz="2800" dirty="0" smtClean="0"/>
              <a:t> – общий, то </a:t>
            </a:r>
            <a:r>
              <a:rPr lang="ru-RU" sz="2800" dirty="0" smtClean="0">
                <a:sym typeface="Symbol"/>
              </a:rPr>
              <a:t></a:t>
            </a:r>
            <a:r>
              <a:rPr lang="ru-RU" sz="2800" b="1" i="1" dirty="0" smtClean="0"/>
              <a:t>АВ</a:t>
            </a:r>
            <a:r>
              <a:rPr lang="en-US" sz="2800" b="1" i="1" dirty="0" smtClean="0"/>
              <a:t>D</a:t>
            </a:r>
            <a:r>
              <a:rPr lang="en-US" sz="2800" b="1" i="1" dirty="0" smtClean="0">
                <a:sym typeface="Symbol"/>
              </a:rPr>
              <a:t></a:t>
            </a:r>
            <a:r>
              <a:rPr lang="en-US" sz="2800" b="1" i="1" dirty="0" smtClean="0"/>
              <a:t>ABC</a:t>
            </a:r>
            <a:r>
              <a:rPr lang="ru-RU" sz="2800" dirty="0" smtClean="0"/>
              <a:t> </a:t>
            </a:r>
            <a:endParaRPr lang="ru-RU" sz="2800" b="1" i="1" dirty="0" smtClean="0"/>
          </a:p>
        </p:txBody>
      </p:sp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3995936" y="4725144"/>
          <a:ext cx="950912" cy="839787"/>
        </p:xfrm>
        <a:graphic>
          <a:graphicData uri="http://schemas.openxmlformats.org/presentationml/2006/ole">
            <p:oleObj spid="_x0000_s47111" name="Формула" r:id="rId9" imgW="444240" imgH="393480" progId="Equation.3">
              <p:embed/>
            </p:oleObj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3923928" y="5301208"/>
          <a:ext cx="1331913" cy="935037"/>
        </p:xfrm>
        <a:graphic>
          <a:graphicData uri="http://schemas.openxmlformats.org/presentationml/2006/ole">
            <p:oleObj spid="_x0000_s47112" name="Формула" r:id="rId10" imgW="622080" imgH="393480" progId="Equation.3">
              <p:embed/>
            </p:oleObj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211960" y="6165304"/>
          <a:ext cx="760413" cy="422275"/>
        </p:xfrm>
        <a:graphic>
          <a:graphicData uri="http://schemas.openxmlformats.org/presentationml/2006/ole">
            <p:oleObj spid="_x0000_s47113" name="Формула" r:id="rId11" imgW="355320" imgH="177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08104" y="5589240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Ответ: АВ=4 см,   </a:t>
            </a:r>
            <a:br>
              <a:rPr lang="ru-RU" sz="2800" b="1" i="1" dirty="0" smtClean="0"/>
            </a:br>
            <a:r>
              <a:rPr lang="ru-RU" sz="2800" b="1" i="1" dirty="0" smtClean="0"/>
              <a:t>               ВС=6 см</a:t>
            </a:r>
            <a:endParaRPr lang="en-US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187624" y="2420888"/>
            <a:ext cx="7560840" cy="158417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Спасибо за внимание!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458168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827584" y="903059"/>
            <a:ext cx="8077200" cy="959768"/>
          </a:xfrm>
        </p:spPr>
        <p:txBody>
          <a:bodyPr/>
          <a:lstStyle/>
          <a:p>
            <a:r>
              <a:rPr lang="ru-RU" sz="3200" dirty="0" smtClean="0"/>
              <a:t>Свойства </a:t>
            </a:r>
            <a:r>
              <a:rPr lang="ru-RU" sz="3200" b="1" dirty="0" smtClean="0"/>
              <a:t>средней линии </a:t>
            </a:r>
            <a:r>
              <a:rPr lang="ru-RU" sz="3200" dirty="0" smtClean="0"/>
              <a:t>трапеции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63688" y="1844824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Средняя линия параллельна основаниям трапеции.</a:t>
            </a:r>
            <a:endParaRPr lang="ru-RU" sz="2800" dirty="0"/>
          </a:p>
        </p:txBody>
      </p:sp>
      <p:pic>
        <p:nvPicPr>
          <p:cNvPr id="19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2538288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376242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1619672" y="4060229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Средняя линия (и только она) делит пополам любой отрезок, заключенный между основаниями трапеции.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691680" y="2996952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Средняя линия равна полусумме оснований трапеции.</a:t>
            </a:r>
            <a:endParaRPr lang="ru-RU" sz="2800" dirty="0"/>
          </a:p>
        </p:txBody>
      </p:sp>
      <p:pic>
        <p:nvPicPr>
          <p:cNvPr id="10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527459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691680" y="5473005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Эти теоремы справедливы и для средней линии треугольника.</a:t>
            </a:r>
            <a:endParaRPr lang="ru-RU" sz="2800" i="1" dirty="0"/>
          </a:p>
        </p:txBody>
      </p:sp>
      <p:sp>
        <p:nvSpPr>
          <p:cNvPr id="12" name="WordArt 5"/>
          <p:cNvSpPr>
            <a:spLocks noChangeArrowheads="1" noChangeShapeType="1" noTextEdit="1"/>
          </p:cNvSpPr>
          <p:nvPr/>
        </p:nvSpPr>
        <p:spPr bwMode="auto">
          <a:xfrm>
            <a:off x="1619672" y="404664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3" name="Управляющая кнопка: настраиваемая 12">
            <a:hlinkClick r:id="rId3" action="ppaction://hlinksldjump" highlightClick="1"/>
          </p:cNvPr>
          <p:cNvSpPr/>
          <p:nvPr/>
        </p:nvSpPr>
        <p:spPr bwMode="auto">
          <a:xfrm>
            <a:off x="899592" y="6353944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4" grpId="0"/>
      <p:bldP spid="22" grpId="0"/>
      <p:bldP spid="9" grpId="0"/>
      <p:bldP spid="11" grpId="0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203423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827584" y="1124744"/>
            <a:ext cx="8077200" cy="959768"/>
          </a:xfrm>
        </p:spPr>
        <p:txBody>
          <a:bodyPr/>
          <a:lstStyle/>
          <a:p>
            <a:r>
              <a:rPr lang="ru-RU" sz="3200" dirty="0" smtClean="0"/>
              <a:t>Свойство </a:t>
            </a:r>
            <a:r>
              <a:rPr lang="ru-RU" sz="3200" b="1" dirty="0" smtClean="0"/>
              <a:t>медианы </a:t>
            </a:r>
            <a:br>
              <a:rPr lang="ru-RU" sz="3200" b="1" dirty="0" smtClean="0"/>
            </a:br>
            <a:r>
              <a:rPr lang="ru-RU" sz="3200" dirty="0" smtClean="0"/>
              <a:t>в прямоугольном треугольнике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2402885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прямоугольном треугольнике медиана, проведенная к гипотенузе, равна ее половине.</a:t>
            </a:r>
            <a:endParaRPr lang="ru-RU" sz="2800" dirty="0"/>
          </a:p>
        </p:txBody>
      </p:sp>
      <p:pic>
        <p:nvPicPr>
          <p:cNvPr id="21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3978448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1619672" y="4564285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 в треугольнике одна из медиан равна половине стороны, к которой она проведена, то этот треугольник прямоугольный.</a:t>
            </a:r>
            <a:endParaRPr lang="ru-RU" sz="2800" dirty="0"/>
          </a:p>
        </p:txBody>
      </p:sp>
      <p:sp>
        <p:nvSpPr>
          <p:cNvPr id="12" name="Заголовок 21"/>
          <p:cNvSpPr txBox="1">
            <a:spLocks/>
          </p:cNvSpPr>
          <p:nvPr/>
        </p:nvSpPr>
        <p:spPr bwMode="auto">
          <a:xfrm>
            <a:off x="1066800" y="3405336"/>
            <a:ext cx="8077200" cy="95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Обратная</a:t>
            </a:r>
            <a:r>
              <a:rPr kumimoji="0" lang="ru-RU" sz="32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теорема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619672" y="404664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9" name="Управляющая кнопка: настраиваемая 8">
            <a:hlinkClick r:id="rId3" action="ppaction://hlinksldjump" highlightClick="1"/>
          </p:cNvPr>
          <p:cNvSpPr/>
          <p:nvPr/>
        </p:nvSpPr>
        <p:spPr bwMode="auto">
          <a:xfrm>
            <a:off x="1115616" y="6093296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 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4" grpId="0"/>
      <p:bldP spid="22" grpId="0"/>
      <p:bldP spid="12" grpId="0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124214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1907704" y="957064"/>
            <a:ext cx="6997080" cy="959768"/>
          </a:xfrm>
        </p:spPr>
        <p:txBody>
          <a:bodyPr/>
          <a:lstStyle/>
          <a:p>
            <a:r>
              <a:rPr lang="ru-RU" sz="3200" dirty="0" smtClean="0"/>
              <a:t>Свойство </a:t>
            </a:r>
            <a:r>
              <a:rPr lang="ru-RU" sz="3200" b="1" dirty="0" smtClean="0"/>
              <a:t>биссектрисы </a:t>
            </a:r>
            <a:br>
              <a:rPr lang="ru-RU" sz="3200" b="1" dirty="0" smtClean="0"/>
            </a:br>
            <a:r>
              <a:rPr lang="ru-RU" sz="3200" dirty="0" smtClean="0"/>
              <a:t>внутреннего угла треугольника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7624" y="1973158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Биссектриса внутреннего угла треугольника делит сторону, к которой она проведена, на части, пропорциональные прилежащим сторонам.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31640" y="3212976"/>
            <a:ext cx="4521200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940152" y="3356992"/>
          <a:ext cx="2383233" cy="1368152"/>
        </p:xfrm>
        <a:graphic>
          <a:graphicData uri="http://schemas.openxmlformats.org/presentationml/2006/ole">
            <p:oleObj spid="_x0000_s1027" name="Формула" r:id="rId5" imgW="68580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228184" y="5013177"/>
          <a:ext cx="2168401" cy="1244449"/>
        </p:xfrm>
        <a:graphic>
          <a:graphicData uri="http://schemas.openxmlformats.org/presentationml/2006/ole">
            <p:oleObj spid="_x0000_s1028" name="Формула" r:id="rId6" imgW="685800" imgH="393480" progId="Equation.3">
              <p:embed/>
            </p:oleObj>
          </a:graphicData>
        </a:graphic>
      </p:graphicFrame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403648" y="332656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4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1196752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827584" y="1029072"/>
            <a:ext cx="8077200" cy="959768"/>
          </a:xfrm>
        </p:spPr>
        <p:txBody>
          <a:bodyPr/>
          <a:lstStyle/>
          <a:p>
            <a:r>
              <a:rPr lang="ru-RU" sz="3200" dirty="0" smtClean="0"/>
              <a:t>Метрические соотношения</a:t>
            </a: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в прямоугольном треугольнике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796136" y="2074491"/>
          <a:ext cx="2605087" cy="706437"/>
        </p:xfrm>
        <a:graphic>
          <a:graphicData uri="http://schemas.openxmlformats.org/presentationml/2006/ole">
            <p:oleObj spid="_x0000_s2050" name="Формула" r:id="rId4" imgW="74916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084168" y="2667000"/>
          <a:ext cx="2089150" cy="762000"/>
        </p:xfrm>
        <a:graphic>
          <a:graphicData uri="http://schemas.openxmlformats.org/presentationml/2006/ole">
            <p:oleObj spid="_x0000_s2051" name="Формула" r:id="rId5" imgW="660240" imgH="241200" progId="Equation.3">
              <p:embed/>
            </p:oleObj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31640" y="2641253"/>
            <a:ext cx="4941887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053" name="Object 4"/>
          <p:cNvGraphicFramePr>
            <a:graphicFrameLocks noChangeAspect="1"/>
          </p:cNvGraphicFramePr>
          <p:nvPr/>
        </p:nvGraphicFramePr>
        <p:xfrm>
          <a:off x="6307138" y="3387080"/>
          <a:ext cx="1928812" cy="762000"/>
        </p:xfrm>
        <a:graphic>
          <a:graphicData uri="http://schemas.openxmlformats.org/presentationml/2006/ole">
            <p:oleObj spid="_x0000_s2053" name="Формула" r:id="rId7" imgW="609480" imgH="241200" progId="Equation.3">
              <p:embed/>
            </p:oleObj>
          </a:graphicData>
        </a:graphic>
      </p:graphicFrame>
      <p:graphicFrame>
        <p:nvGraphicFramePr>
          <p:cNvPr id="2054" name="Object 4"/>
          <p:cNvGraphicFramePr>
            <a:graphicFrameLocks noChangeAspect="1"/>
          </p:cNvGraphicFramePr>
          <p:nvPr/>
        </p:nvGraphicFramePr>
        <p:xfrm>
          <a:off x="6462713" y="4251176"/>
          <a:ext cx="1889125" cy="762000"/>
        </p:xfrm>
        <a:graphic>
          <a:graphicData uri="http://schemas.openxmlformats.org/presentationml/2006/ole">
            <p:oleObj spid="_x0000_s2054" name="Формула" r:id="rId8" imgW="596880" imgH="241200" progId="Equation.3">
              <p:embed/>
            </p:oleObj>
          </a:graphicData>
        </a:graphic>
      </p:graphicFrame>
      <p:graphicFrame>
        <p:nvGraphicFramePr>
          <p:cNvPr id="2055" name="Object 4"/>
          <p:cNvGraphicFramePr>
            <a:graphicFrameLocks noChangeAspect="1"/>
          </p:cNvGraphicFramePr>
          <p:nvPr/>
        </p:nvGraphicFramePr>
        <p:xfrm>
          <a:off x="6572250" y="5066308"/>
          <a:ext cx="1687513" cy="1243012"/>
        </p:xfrm>
        <a:graphic>
          <a:graphicData uri="http://schemas.openxmlformats.org/presentationml/2006/ole">
            <p:oleObj spid="_x0000_s2055" name="Формула" r:id="rId9" imgW="533160" imgH="393480" progId="Equation.3">
              <p:embed/>
            </p:oleObj>
          </a:graphicData>
        </a:graphic>
      </p:graphicFrame>
      <p:sp>
        <p:nvSpPr>
          <p:cNvPr id="10" name="WordArt 5"/>
          <p:cNvSpPr>
            <a:spLocks noChangeArrowheads="1" noChangeShapeType="1" noTextEdit="1"/>
          </p:cNvSpPr>
          <p:nvPr/>
        </p:nvSpPr>
        <p:spPr bwMode="auto">
          <a:xfrm>
            <a:off x="1547664" y="404664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24214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827584" y="957064"/>
            <a:ext cx="8077200" cy="959768"/>
          </a:xfrm>
        </p:spPr>
        <p:txBody>
          <a:bodyPr/>
          <a:lstStyle/>
          <a:p>
            <a:r>
              <a:rPr lang="ru-RU" sz="3200" dirty="0" smtClean="0"/>
              <a:t>Определение </a:t>
            </a:r>
            <a:r>
              <a:rPr lang="ru-RU" sz="3200" b="1" dirty="0" smtClean="0"/>
              <a:t>вида </a:t>
            </a:r>
            <a:r>
              <a:rPr lang="ru-RU" sz="3200" dirty="0" smtClean="0"/>
              <a:t>треугольника </a:t>
            </a:r>
            <a:br>
              <a:rPr lang="ru-RU" sz="3200" dirty="0" smtClean="0"/>
            </a:br>
            <a:r>
              <a:rPr lang="ru-RU" sz="3200" dirty="0" smtClean="0"/>
              <a:t>по его сторонам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7624" y="1973158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Пусть </a:t>
            </a:r>
            <a:r>
              <a:rPr lang="ru-RU" sz="2800" b="1" i="1" dirty="0" smtClean="0"/>
              <a:t>а, </a:t>
            </a:r>
            <a:r>
              <a:rPr lang="en-US" sz="2800" b="1" i="1" dirty="0" smtClean="0"/>
              <a:t>b</a:t>
            </a:r>
            <a:r>
              <a:rPr lang="ru-RU" sz="2800" b="1" i="1" dirty="0" smtClean="0"/>
              <a:t> </a:t>
            </a:r>
            <a:r>
              <a:rPr lang="ru-RU" sz="2800" dirty="0" smtClean="0"/>
              <a:t>и </a:t>
            </a:r>
            <a:r>
              <a:rPr lang="ru-RU" sz="2800" b="1" i="1" dirty="0" smtClean="0"/>
              <a:t>с</a:t>
            </a:r>
            <a:r>
              <a:rPr lang="ru-RU" sz="2800" dirty="0" smtClean="0"/>
              <a:t> – стороны треугольника, причем </a:t>
            </a:r>
            <a:r>
              <a:rPr lang="ru-RU" sz="2800" b="1" i="1" dirty="0" smtClean="0"/>
              <a:t>с</a:t>
            </a:r>
            <a:r>
              <a:rPr lang="ru-RU" sz="2800" dirty="0" smtClean="0"/>
              <a:t> - наибольшая сторона, тогда</a:t>
            </a:r>
            <a:endParaRPr lang="ru-RU" sz="2800" dirty="0"/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403648" y="332656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1259632" y="3645024"/>
            <a:ext cx="3168352" cy="2395428"/>
            <a:chOff x="1547664" y="3861048"/>
            <a:chExt cx="3168352" cy="2395428"/>
          </a:xfrm>
        </p:grpSpPr>
        <p:cxnSp>
          <p:nvCxnSpPr>
            <p:cNvPr id="13" name="Прямая соединительная линия 12"/>
            <p:cNvCxnSpPr/>
            <p:nvPr/>
          </p:nvCxnSpPr>
          <p:spPr bwMode="auto">
            <a:xfrm>
              <a:off x="2483768" y="3861048"/>
              <a:ext cx="2232248" cy="187220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auto">
            <a:xfrm>
              <a:off x="1547664" y="5733256"/>
              <a:ext cx="316835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4" name="Группа 23"/>
            <p:cNvGrpSpPr/>
            <p:nvPr/>
          </p:nvGrpSpPr>
          <p:grpSpPr>
            <a:xfrm>
              <a:off x="1547664" y="3861048"/>
              <a:ext cx="2448272" cy="2395428"/>
              <a:chOff x="1547664" y="3861048"/>
              <a:chExt cx="2448272" cy="2395428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 bwMode="auto">
              <a:xfrm flipV="1">
                <a:off x="1547664" y="3861048"/>
                <a:ext cx="936104" cy="187220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2699792" y="5733256"/>
                <a:ext cx="4320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/>
                  <a:t>с</a:t>
                </a:r>
                <a:endParaRPr lang="ru-RU" sz="2800" b="1" i="1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63888" y="4293096"/>
                <a:ext cx="4320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 smtClean="0"/>
                  <a:t>b</a:t>
                </a:r>
                <a:endParaRPr lang="ru-RU" sz="2800" b="1" i="1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619672" y="4437112"/>
                <a:ext cx="4320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/>
                  <a:t>а</a:t>
                </a:r>
                <a:endParaRPr lang="ru-RU" sz="2800" b="1" i="1" dirty="0"/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4283968" y="2996952"/>
            <a:ext cx="4464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с²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&lt;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а²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+</a:t>
            </a:r>
            <a:r>
              <a:rPr lang="en-US" sz="2800" b="1" i="1" dirty="0" smtClean="0"/>
              <a:t> b</a:t>
            </a:r>
            <a:r>
              <a:rPr lang="ru-RU" sz="2800" b="1" i="1" dirty="0" smtClean="0"/>
              <a:t>²</a:t>
            </a:r>
            <a:r>
              <a:rPr lang="en-US" sz="2800" b="1" i="1" dirty="0" smtClean="0"/>
              <a:t>, </a:t>
            </a:r>
            <a:r>
              <a:rPr lang="ru-RU" sz="2800" dirty="0" smtClean="0"/>
              <a:t>то </a:t>
            </a:r>
          </a:p>
          <a:p>
            <a:r>
              <a:rPr lang="ru-RU" sz="2800" dirty="0" smtClean="0"/>
              <a:t>треугольник остроугольный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355976" y="4077072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с²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=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а²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+</a:t>
            </a:r>
            <a:r>
              <a:rPr lang="en-US" sz="2800" b="1" i="1" dirty="0" smtClean="0"/>
              <a:t> b</a:t>
            </a:r>
            <a:r>
              <a:rPr lang="ru-RU" sz="2800" b="1" i="1" dirty="0" smtClean="0"/>
              <a:t>²</a:t>
            </a:r>
            <a:r>
              <a:rPr lang="en-US" sz="2800" b="1" i="1" dirty="0" smtClean="0"/>
              <a:t>, </a:t>
            </a:r>
            <a:r>
              <a:rPr lang="ru-RU" sz="2800" dirty="0" smtClean="0"/>
              <a:t>то </a:t>
            </a:r>
          </a:p>
          <a:p>
            <a:r>
              <a:rPr lang="ru-RU" sz="2800" dirty="0" smtClean="0"/>
              <a:t>треугольник прямоугольный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355976" y="5589240"/>
            <a:ext cx="4464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с²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&gt;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а²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+</a:t>
            </a:r>
            <a:r>
              <a:rPr lang="en-US" sz="2800" b="1" i="1" dirty="0" smtClean="0"/>
              <a:t> b</a:t>
            </a:r>
            <a:r>
              <a:rPr lang="ru-RU" sz="2800" b="1" i="1" dirty="0" smtClean="0"/>
              <a:t>²</a:t>
            </a:r>
            <a:r>
              <a:rPr lang="en-US" sz="2800" b="1" i="1" dirty="0" smtClean="0"/>
              <a:t>, </a:t>
            </a:r>
            <a:r>
              <a:rPr lang="ru-RU" sz="2800" dirty="0" smtClean="0"/>
              <a:t>то </a:t>
            </a:r>
          </a:p>
          <a:p>
            <a:r>
              <a:rPr lang="ru-RU" sz="2800" dirty="0" smtClean="0"/>
              <a:t>треугольник тупоугольный</a:t>
            </a:r>
            <a:endParaRPr lang="ru-RU" sz="2800" dirty="0"/>
          </a:p>
        </p:txBody>
      </p:sp>
      <p:sp>
        <p:nvSpPr>
          <p:cNvPr id="23" name="Управляющая кнопка: настраиваемая 22">
            <a:hlinkClick r:id="rId3" action="ppaction://hlinksldjump" highlightClick="1"/>
          </p:cNvPr>
          <p:cNvSpPr/>
          <p:nvPr/>
        </p:nvSpPr>
        <p:spPr bwMode="auto">
          <a:xfrm>
            <a:off x="1115616" y="6165304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9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4" grpId="0"/>
      <p:bldP spid="8" grpId="0" animBg="1"/>
      <p:bldP spid="20" grpId="0"/>
      <p:bldP spid="21" grpId="0"/>
      <p:bldP spid="22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BUT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810" y="404664"/>
            <a:ext cx="731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21"/>
          <p:cNvSpPr>
            <a:spLocks noGrp="1"/>
          </p:cNvSpPr>
          <p:nvPr>
            <p:ph type="title"/>
          </p:nvPr>
        </p:nvSpPr>
        <p:spPr>
          <a:xfrm>
            <a:off x="971600" y="1556792"/>
            <a:ext cx="7848872" cy="1152128"/>
          </a:xfrm>
        </p:spPr>
        <p:txBody>
          <a:bodyPr/>
          <a:lstStyle/>
          <a:p>
            <a:pPr algn="just"/>
            <a:r>
              <a:rPr lang="ru-RU" sz="2800" dirty="0" smtClean="0"/>
              <a:t>Сумма квадратов диагоналей параллелограмма равна сумме квадратов всех его сторон: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572000" y="2708920"/>
          <a:ext cx="4238625" cy="795337"/>
        </p:xfrm>
        <a:graphic>
          <a:graphicData uri="http://schemas.openxmlformats.org/presentationml/2006/ole">
            <p:oleObj spid="_x0000_s22530" name="Формула" r:id="rId4" imgW="1218960" imgH="228600" progId="Equation.3">
              <p:embed/>
            </p:oleObj>
          </a:graphicData>
        </a:graphic>
      </p:graphicFrame>
      <p:sp>
        <p:nvSpPr>
          <p:cNvPr id="10" name="WordArt 5"/>
          <p:cNvSpPr>
            <a:spLocks noChangeArrowheads="1" noChangeShapeType="1" noTextEdit="1"/>
          </p:cNvSpPr>
          <p:nvPr/>
        </p:nvSpPr>
        <p:spPr bwMode="auto">
          <a:xfrm>
            <a:off x="1547664" y="332656"/>
            <a:ext cx="6912768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hlink"/>
                </a:solidFill>
                <a:latin typeface="Impact"/>
              </a:rPr>
              <a:t>Полезные факты и теоремы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hlink"/>
              </a:solidFill>
              <a:latin typeface="Impact"/>
            </a:endParaRPr>
          </a:p>
        </p:txBody>
      </p:sp>
      <p:sp>
        <p:nvSpPr>
          <p:cNvPr id="11" name="Заголовок 21"/>
          <p:cNvSpPr txBox="1">
            <a:spLocks/>
          </p:cNvSpPr>
          <p:nvPr/>
        </p:nvSpPr>
        <p:spPr bwMode="auto">
          <a:xfrm>
            <a:off x="827584" y="764704"/>
            <a:ext cx="83164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Метрические соотношения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параллелограмме</a:t>
            </a:r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5" cstate="email"/>
          <a:srcRect l="1942" t="3450" r="1942" b="4841"/>
          <a:stretch>
            <a:fillRect/>
          </a:stretch>
        </p:blipFill>
        <p:spPr bwMode="auto">
          <a:xfrm>
            <a:off x="2771800" y="3481368"/>
            <a:ext cx="5688632" cy="3102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 bwMode="auto">
          <a:xfrm>
            <a:off x="1115616" y="6165304"/>
            <a:ext cx="1512168" cy="504056"/>
          </a:xfrm>
          <a:prstGeom prst="actionButtonBlan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Задача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3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10" grpId="0" animBg="1"/>
      <p:bldP spid="11" grpId="0"/>
      <p:bldP spid="8" grpId="0" animBg="1"/>
    </p:bldLst>
  </p:timing>
</p:sld>
</file>

<file path=ppt/theme/theme1.xml><?xml version="1.0" encoding="utf-8"?>
<a:theme xmlns:a="http://schemas.openxmlformats.org/drawingml/2006/main" name="Тетрадь">
  <a:themeElements>
    <a:clrScheme name="Тетрадь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Designs\Тетрадь.pot</Template>
  <TotalTime>1806</TotalTime>
  <Words>1652</Words>
  <Application>Microsoft Office PowerPoint</Application>
  <PresentationFormat>Экран (4:3)</PresentationFormat>
  <Paragraphs>219</Paragraphs>
  <Slides>39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1" baseType="lpstr">
      <vt:lpstr>Тетрадь</vt:lpstr>
      <vt:lpstr>Формула</vt:lpstr>
      <vt:lpstr>Слайд 1</vt:lpstr>
      <vt:lpstr>О равенстве углов со взаимно перпендикулярными сторонами</vt:lpstr>
      <vt:lpstr>О точках пересечения медиан, биссектрис, высот треугольника</vt:lpstr>
      <vt:lpstr>Свойства средней линии трапеции</vt:lpstr>
      <vt:lpstr>Свойство медианы  в прямоугольном треугольнике</vt:lpstr>
      <vt:lpstr>Свойство биссектрисы  внутреннего угла треугольника</vt:lpstr>
      <vt:lpstr>Метрические соотношения  в прямоугольном треугольнике</vt:lpstr>
      <vt:lpstr>Определение вида треугольника  по его сторонам</vt:lpstr>
      <vt:lpstr>Сумма квадратов диагоналей параллелограмма равна сумме квадратов всех его сторон:</vt:lpstr>
      <vt:lpstr>Если два треугольника подобны, то любой линейный элемент (или сумма линейных элементов) одного треугольника относится к соответствующему линейному элементу (или сумме соответствующих линейных элементов) другого треугольника как соответственные стороны.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Действия с алгебраическими дробями:</dc:title>
  <dc:creator>teacher</dc:creator>
  <cp:lastModifiedBy>re</cp:lastModifiedBy>
  <cp:revision>171</cp:revision>
  <dcterms:created xsi:type="dcterms:W3CDTF">2003-01-24T06:43:15Z</dcterms:created>
  <dcterms:modified xsi:type="dcterms:W3CDTF">2015-04-12T15:51:22Z</dcterms:modified>
</cp:coreProperties>
</file>