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62" r:id="rId13"/>
    <p:sldId id="271" r:id="rId14"/>
    <p:sldId id="272" r:id="rId15"/>
    <p:sldId id="273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&#1056;&#1072;&#1073;&#1086;&#1090;&#1072;%20&#1056;&#1077;&#1074;&#1072;&#1079;&#1086;&#1074;&#1086;&#1081;\&#1092;&#1077;&#1089;&#1090;&#1080;&#1074;&#1072;&#1083;&#1100;\2612\656978\pril\&#1043;&#1072;&#1083;&#1080;&#1083;&#1077;&#1086;.%20&#1069;&#1082;&#1089;&#1087;&#1077;&#1088;&#1080;&#1084;&#1077;&#1085;&#1090;.%20&#1044;&#1080;&#1092;&#1092;&#1091;&#1079;&#1080;&#1103;.mp4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files.school-collection.edu.ru/dlrstore/669b0443-e921-11dc-95ff-0800200c9a66/index_listing.html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files.school-collection.edu.ru/dlrstore/1296573f-c00a-48ff-ba24-da69a64e10d4/8_43.swf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83968" y="6237312"/>
            <a:ext cx="460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Логинова Светлана Викторовна.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 smtClean="0"/>
              <a:t>«Диффузия в газах, жидкостях и твёрдых телах».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МКОУ Василёвская ООШ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359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2 группа- Диффузия протекает в веществах находящихся в любом агрегатном состоянии</a:t>
            </a:r>
          </a:p>
          <a:p>
            <a:r>
              <a:rPr lang="ru-RU" dirty="0" smtClean="0"/>
              <a:t>3 группа-Скорость диффузии увеличивается с ростом температуры, так как молекулы взаимодействующих тел начинают двигаться быстрее. Это утверждение справедливо для веществ находящихся в любом агрегатном состоянии</a:t>
            </a:r>
            <a:r>
              <a:rPr lang="ru-RU" i="1" dirty="0" smtClean="0"/>
              <a:t>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Наиболее быстро диффузия происходит в газах, медленнее в жидкостях и  медленнее всего в твёрдых телах.</a:t>
            </a:r>
            <a:r>
              <a:rPr lang="ru-RU" b="1" i="1" dirty="0" smtClean="0"/>
              <a:t>  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farm2.staticflickr.com/1225/1296169270_76a8805ecf_z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01787" y="3068961"/>
            <a:ext cx="5940425" cy="3162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алилео. Эксперимент. Диффузия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1043609" y="980728"/>
            <a:ext cx="7896876" cy="489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Решение качественных задач (обсудите в группах)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1 Какое физическое явление используется при засолке рыбы, овощей, варке варенья?</a:t>
            </a:r>
          </a:p>
          <a:p>
            <a:r>
              <a:rPr lang="ru-RU" dirty="0" smtClean="0"/>
              <a:t>2 Для чего при холодной сварке некоторых деталей соединяемые поверхности, укладываются внахлестку и подвергаются сильному сжатию?.</a:t>
            </a:r>
          </a:p>
          <a:p>
            <a:r>
              <a:rPr lang="ru-RU" dirty="0" smtClean="0"/>
              <a:t>3. С какой целью при транспортировке и хранении листы технического и оконного стекла перестилают бумагой?</a:t>
            </a:r>
          </a:p>
          <a:p>
            <a:r>
              <a:rPr lang="ru-RU" dirty="0" smtClean="0"/>
              <a:t> 4. Почему при паянии место соединения деталей нагревают до температуры плавления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http://files.school-collection.edu.ru/dlrstore/669b0443-e921-11dc-95ff-0800200c9a66/index_listing.html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Составьте </a:t>
            </a:r>
            <a:r>
              <a:rPr lang="ru-RU" dirty="0" err="1" smtClean="0"/>
              <a:t>синквейн</a:t>
            </a:r>
            <a:r>
              <a:rPr lang="ru-RU" dirty="0" smtClean="0"/>
              <a:t> по теме диффузия</a:t>
            </a:r>
          </a:p>
          <a:p>
            <a:r>
              <a:rPr lang="ru-RU" dirty="0" smtClean="0"/>
              <a:t>1.Одно </a:t>
            </a:r>
            <a:r>
              <a:rPr lang="ru-RU" dirty="0" err="1" smtClean="0"/>
              <a:t>слово-обоначение</a:t>
            </a:r>
            <a:r>
              <a:rPr lang="ru-RU" dirty="0" smtClean="0"/>
              <a:t> темы (.Сущ.)</a:t>
            </a:r>
          </a:p>
          <a:p>
            <a:r>
              <a:rPr lang="ru-RU" dirty="0" smtClean="0"/>
              <a:t>2.Два слова(прил.) –описание темы.</a:t>
            </a:r>
          </a:p>
          <a:p>
            <a:r>
              <a:rPr lang="ru-RU" dirty="0" smtClean="0"/>
              <a:t>3.Три слова (глаг.)-описание действия в рамках данной темы.</a:t>
            </a:r>
          </a:p>
          <a:p>
            <a:r>
              <a:rPr lang="ru-RU" dirty="0" smtClean="0"/>
              <a:t>4.Фраза из четырёх слов, выражающая отношение к теме.(разные части речи).</a:t>
            </a:r>
          </a:p>
          <a:p>
            <a:r>
              <a:rPr lang="ru-RU" dirty="0" smtClean="0"/>
              <a:t>5.Одно слово- синоним темы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Спасибо за работу на уроке.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755576" y="1399426"/>
            <a:ext cx="727280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 урока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kumimoji="0" lang="ru-RU" sz="4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Диффузия в газах, жидкостях и твёрдых телах</a:t>
            </a:r>
            <a:r>
              <a:rPr kumimoji="0" lang="ru-RU" sz="4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».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изучить явление диффузии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43610" y="332656"/>
          <a:ext cx="7848870" cy="5877198"/>
        </p:xfrm>
        <a:graphic>
          <a:graphicData uri="http://schemas.openxmlformats.org/drawingml/2006/table">
            <a:tbl>
              <a:tblPr/>
              <a:tblGrid>
                <a:gridCol w="648070"/>
                <a:gridCol w="634918"/>
                <a:gridCol w="352428"/>
                <a:gridCol w="236790"/>
                <a:gridCol w="576064"/>
                <a:gridCol w="792088"/>
                <a:gridCol w="360040"/>
                <a:gridCol w="576064"/>
                <a:gridCol w="578141"/>
                <a:gridCol w="377350"/>
                <a:gridCol w="484669"/>
                <a:gridCol w="504056"/>
                <a:gridCol w="504056"/>
                <a:gridCol w="576064"/>
                <a:gridCol w="165935"/>
                <a:gridCol w="482137"/>
              </a:tblGrid>
              <a:tr h="759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Times New Roman"/>
                          <a:cs typeface="Times New Roman"/>
                        </a:rPr>
                        <a:t>1.</a:t>
                      </a:r>
                      <a:r>
                        <a:rPr lang="ru-RU" sz="3600" dirty="0" smtClean="0">
                          <a:latin typeface="Calibri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Times New Roman"/>
                          <a:cs typeface="Times New Roman"/>
                        </a:rPr>
                        <a:t>т</a:t>
                      </a: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Times New Roman"/>
                          <a:cs typeface="Times New Roman"/>
                        </a:rPr>
                        <a:t>о</a:t>
                      </a: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Times New Roman"/>
                          <a:cs typeface="Times New Roman"/>
                        </a:rPr>
                        <a:t>м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366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Times New Roman"/>
                          <a:cs typeface="Times New Roman"/>
                        </a:rPr>
                        <a:t>2.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Times New Roman"/>
                          <a:cs typeface="Times New Roman"/>
                        </a:rPr>
                        <a:t>о</a:t>
                      </a: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59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Times New Roman"/>
                          <a:cs typeface="Times New Roman"/>
                        </a:rPr>
                        <a:t>3.</a:t>
                      </a:r>
                      <a:r>
                        <a:rPr lang="ru-RU" sz="3600" dirty="0" smtClean="0">
                          <a:latin typeface="Calibri"/>
                          <a:ea typeface="Times New Roman"/>
                          <a:cs typeface="Times New Roman"/>
                        </a:rPr>
                        <a:t>л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Times New Roman"/>
                          <a:cs typeface="Times New Roman"/>
                        </a:rPr>
                        <a:t>ё</a:t>
                      </a: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 smtClean="0">
                          <a:latin typeface="Calibri"/>
                          <a:ea typeface="Times New Roman"/>
                          <a:cs typeface="Times New Roman"/>
                        </a:rPr>
                        <a:t>д</a:t>
                      </a: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178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ru-RU" sz="3600" dirty="0" smtClean="0">
                          <a:latin typeface="Calibri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Calibri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Calibri"/>
                          <a:ea typeface="Times New Roman"/>
                          <a:cs typeface="Times New Roman"/>
                        </a:rPr>
                        <a:t>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Calibri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Calibri"/>
                          <a:ea typeface="Times New Roman"/>
                          <a:cs typeface="Times New Roman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Calibri"/>
                          <a:ea typeface="Times New Roman"/>
                          <a:cs typeface="Times New Roman"/>
                        </a:rPr>
                        <a:t>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Calibri"/>
                          <a:ea typeface="Times New Roman"/>
                          <a:cs typeface="Times New Roman"/>
                        </a:rPr>
                        <a:t>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Calibri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59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Times New Roman"/>
                          <a:cs typeface="Times New Roman"/>
                        </a:rPr>
                        <a:t>5.</a:t>
                      </a:r>
                      <a:r>
                        <a:rPr lang="ru-RU" sz="3600" dirty="0" smtClean="0">
                          <a:latin typeface="Calibri"/>
                          <a:ea typeface="Times New Roman"/>
                          <a:cs typeface="Times New Roman"/>
                        </a:rPr>
                        <a:t>Д</a:t>
                      </a: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Calibri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Calibri"/>
                          <a:ea typeface="Times New Roman"/>
                          <a:cs typeface="Times New Roman"/>
                        </a:rPr>
                        <a:t>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Calibri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Calibri"/>
                          <a:ea typeface="Times New Roman"/>
                          <a:cs typeface="Times New Roman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>
                          <a:latin typeface="Calibri"/>
                          <a:ea typeface="Times New Roman"/>
                          <a:cs typeface="Times New Roman"/>
                        </a:rPr>
                        <a:t>р</a:t>
                      </a: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Calibri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Calibri"/>
                          <a:ea typeface="Times New Roman"/>
                          <a:cs typeface="Times New Roman"/>
                        </a:rPr>
                        <a:t>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59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Times New Roman"/>
                          <a:cs typeface="Times New Roman"/>
                        </a:rPr>
                        <a:t>6.</a:t>
                      </a:r>
                      <a:r>
                        <a:rPr lang="ru-RU" sz="3600" dirty="0" smtClean="0">
                          <a:latin typeface="Calibri"/>
                          <a:ea typeface="Times New Roman"/>
                          <a:cs typeface="Times New Roman"/>
                        </a:rPr>
                        <a:t>д</a:t>
                      </a: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Calibri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>
                          <a:latin typeface="Calibri"/>
                          <a:ea typeface="Times New Roman"/>
                          <a:cs typeface="Times New Roman"/>
                        </a:rPr>
                        <a:t>ф</a:t>
                      </a: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>
                          <a:latin typeface="Calibri"/>
                          <a:ea typeface="Times New Roman"/>
                          <a:cs typeface="Times New Roman"/>
                        </a:rPr>
                        <a:t>ф</a:t>
                      </a: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Calibri"/>
                          <a:ea typeface="Times New Roman"/>
                          <a:cs typeface="Times New Roman"/>
                        </a:rPr>
                        <a:t>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>
                          <a:latin typeface="Calibri"/>
                          <a:ea typeface="Times New Roman"/>
                          <a:cs typeface="Times New Roman"/>
                        </a:rPr>
                        <a:t>з</a:t>
                      </a: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Calibri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Calibri"/>
                          <a:ea typeface="Times New Roman"/>
                          <a:cs typeface="Times New Roman"/>
                        </a:rPr>
                        <a:t>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59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ru-RU" sz="3600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Times New Roman"/>
                          <a:cs typeface="Times New Roman"/>
                        </a:rPr>
                        <a:t>7.</a:t>
                      </a:r>
                      <a:r>
                        <a:rPr lang="ru-RU" sz="3600" dirty="0" smtClean="0">
                          <a:latin typeface="Calibri"/>
                          <a:ea typeface="Times New Roman"/>
                          <a:cs typeface="Times New Roman"/>
                        </a:rPr>
                        <a:t>Л</a:t>
                      </a: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latin typeface="Calibri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Calibri"/>
                          <a:ea typeface="Times New Roman"/>
                          <a:cs typeface="Times New Roman"/>
                        </a:rPr>
                        <a:t>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Calibri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>
                          <a:latin typeface="Calibri"/>
                          <a:ea typeface="Times New Roman"/>
                          <a:cs typeface="Times New Roman"/>
                        </a:rPr>
                        <a:t>н</a:t>
                      </a: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Calibri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Calibri"/>
                          <a:ea typeface="Times New Roman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Calibri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Calibri"/>
                          <a:ea typeface="Times New Roman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882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ru-RU" sz="3600"/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Times New Roman"/>
                          <a:cs typeface="Times New Roman"/>
                        </a:rPr>
                        <a:t>8.</a:t>
                      </a:r>
                      <a:r>
                        <a:rPr lang="ru-RU" sz="3600" dirty="0" smtClean="0">
                          <a:latin typeface="Calibri"/>
                          <a:ea typeface="Times New Roman"/>
                          <a:cs typeface="Times New Roman"/>
                        </a:rPr>
                        <a:t>н</a:t>
                      </a: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latin typeface="Calibri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latin typeface="Calibri"/>
                          <a:ea typeface="Times New Roman"/>
                          <a:cs typeface="Times New Roman"/>
                        </a:rPr>
                        <a:t>б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Calibri"/>
                          <a:ea typeface="Times New Roman"/>
                          <a:cs typeface="Times New Roman"/>
                        </a:rPr>
                        <a:t>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>
                          <a:latin typeface="Calibri"/>
                          <a:ea typeface="Times New Roman"/>
                          <a:cs typeface="Times New Roman"/>
                        </a:rPr>
                        <a:t>ю</a:t>
                      </a: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>
                          <a:latin typeface="Calibri"/>
                          <a:ea typeface="Times New Roman"/>
                          <a:cs typeface="Times New Roman"/>
                        </a:rPr>
                        <a:t>д</a:t>
                      </a: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Calibri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>
                          <a:latin typeface="Calibri"/>
                          <a:ea typeface="Times New Roman"/>
                          <a:cs typeface="Times New Roman"/>
                        </a:rPr>
                        <a:t>н</a:t>
                      </a: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Calibri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Calibri"/>
                          <a:ea typeface="Times New Roman"/>
                          <a:cs typeface="Times New Roman"/>
                        </a:rPr>
                        <a:t>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 rot="10800000" flipV="1">
            <a:off x="971600" y="1195299"/>
            <a:ext cx="7848872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План изучения явлений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Внешние признаки явлений (признаки, по которым обнаруживается явление).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Условия, при которых протекает (происходит) явление.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Сущность явления, механизм его протекания (объяснение явления на основе современных научных теорий).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Определение явления.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 Связь данного явления с другими (или фактора, от которых зависит протекание явления).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 Использование явления на практике.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группам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 </a:t>
            </a:r>
            <a:r>
              <a:rPr lang="ru-RU" dirty="0" smtClean="0"/>
              <a:t>группа- </a:t>
            </a:r>
          </a:p>
          <a:p>
            <a:pPr>
              <a:buNone/>
            </a:pPr>
            <a:r>
              <a:rPr lang="ru-RU" dirty="0" smtClean="0"/>
              <a:t>Дать определение явления диффузии, через просмотр слайда</a:t>
            </a:r>
          </a:p>
          <a:p>
            <a:pPr>
              <a:buNone/>
            </a:pPr>
            <a:r>
              <a:rPr lang="ru-RU" u="sng" dirty="0" smtClean="0"/>
              <a:t> </a:t>
            </a:r>
            <a:r>
              <a:rPr lang="ru-RU" u="sng" dirty="0" smtClean="0">
                <a:hlinkClick r:id="rId2"/>
              </a:rPr>
              <a:t>http://files.school-collection.edu.ru/dlrstore/1296573f-c00a-48ff-ba24-da69a64e10d4/8_43.swf</a:t>
            </a:r>
            <a:r>
              <a:rPr lang="ru-RU" u="sng" dirty="0" smtClean="0"/>
              <a:t> </a:t>
            </a:r>
          </a:p>
          <a:p>
            <a:pPr lvl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http://files.school-collection.edu.ru/dlrstore/1296573f-c00a-48ff-ba24-da69a64e10d4/8_43.swf</a:t>
            </a: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2 группа- ответы на вопросы</a:t>
            </a:r>
            <a:r>
              <a:rPr lang="en-US" dirty="0" smtClean="0"/>
              <a:t>:</a:t>
            </a:r>
          </a:p>
          <a:p>
            <a:r>
              <a:rPr lang="ru-RU" b="1" dirty="0" smtClean="0"/>
              <a:t>А возможна  ли   диффузия в жидкостях?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Проделаем опыт</a:t>
            </a:r>
            <a:endParaRPr lang="en-US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tumanovati.volsklicei.ru/images/pic6.bmp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03648" y="3645024"/>
            <a:ext cx="698477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А возможна  ли   диффузия в твердых телах? (стр.29 учебник)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tumanovati.volsklicei.ru/images/pic8.bmp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03648" y="2722418"/>
            <a:ext cx="6480720" cy="3514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 </a:t>
            </a:r>
            <a:r>
              <a:rPr lang="ru-RU" dirty="0" smtClean="0"/>
              <a:t>группа – определить </a:t>
            </a:r>
            <a:r>
              <a:rPr lang="ru-RU" b="1" u="sng" dirty="0" smtClean="0"/>
              <a:t>зависимость диффузии от температуры вещества.</a:t>
            </a:r>
          </a:p>
          <a:p>
            <a:r>
              <a:rPr lang="ru-RU" dirty="0" smtClean="0"/>
              <a:t>Налейте в один стакан холодной воды, в другой — теплой. Опустите в каждый из них несколько кристалликов марганцовки. Объясните наблюдаемое явление. Объясните процесс протекания диффузии в жидкостях.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 из  работы групп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 </a:t>
            </a:r>
            <a:r>
              <a:rPr lang="ru-RU" dirty="0" smtClean="0"/>
              <a:t>группа- Диффузия – это явление , при котором происходит взаимное проникновение молекул одного вещества между молекулами другого. </a:t>
            </a:r>
          </a:p>
          <a:p>
            <a:pPr>
              <a:buNone/>
            </a:pPr>
            <a:r>
              <a:rPr lang="ru-RU" dirty="0" smtClean="0"/>
              <a:t>             -Причина диффузии - беспорядочное движение молекул. 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471</Words>
  <Application>Microsoft Office PowerPoint</Application>
  <PresentationFormat>Экран (4:3)</PresentationFormat>
  <Paragraphs>97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«Диффузия в газах, жидкостях и твёрдых телах». </vt:lpstr>
      <vt:lpstr>Слайд 2</vt:lpstr>
      <vt:lpstr>Слайд 3</vt:lpstr>
      <vt:lpstr>Слайд 4</vt:lpstr>
      <vt:lpstr>Задание группам:</vt:lpstr>
      <vt:lpstr>Слайд 6</vt:lpstr>
      <vt:lpstr>Слайд 7</vt:lpstr>
      <vt:lpstr>Слайд 8</vt:lpstr>
      <vt:lpstr>Выводы из  работы групп:</vt:lpstr>
      <vt:lpstr>Слайд 10</vt:lpstr>
      <vt:lpstr>Слайд 11</vt:lpstr>
      <vt:lpstr>Слайд 12</vt:lpstr>
      <vt:lpstr>Решение качественных задач (обсудите в группах)</vt:lpstr>
      <vt:lpstr>тест</vt:lpstr>
      <vt:lpstr>Рефлексия.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re</cp:lastModifiedBy>
  <cp:revision>21</cp:revision>
  <dcterms:created xsi:type="dcterms:W3CDTF">2012-08-04T13:03:27Z</dcterms:created>
  <dcterms:modified xsi:type="dcterms:W3CDTF">2015-04-09T21:15:08Z</dcterms:modified>
</cp:coreProperties>
</file>