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  <p:sldId id="267" r:id="rId15"/>
    <p:sldId id="270" r:id="rId16"/>
    <p:sldId id="271" r:id="rId17"/>
    <p:sldId id="282" r:id="rId18"/>
    <p:sldId id="272" r:id="rId19"/>
    <p:sldId id="279" r:id="rId20"/>
    <p:sldId id="277" r:id="rId21"/>
    <p:sldId id="278" r:id="rId22"/>
    <p:sldId id="27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03C5"/>
    <a:srgbClr val="14067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188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C6B1C-7A03-4EB7-BC4E-DC60EEEB0049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2CFD0-3893-48B6-8ECB-6EA8973A5B8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EAD921-45A1-43BC-B1F6-9AC4CA59DDC7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B9310E-69FF-4F2E-A6BB-B92A62FDE524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2CFD0-3893-48B6-8ECB-6EA8973A5B8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2CFD0-3893-48B6-8ECB-6EA8973A5B87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2CFD0-3893-48B6-8ECB-6EA8973A5B87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2CFD0-3893-48B6-8ECB-6EA8973A5B87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2CFD0-3893-48B6-8ECB-6EA8973A5B87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2CFD0-3893-48B6-8ECB-6EA8973A5B87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AD576-A20C-48B6-90CB-2FEE0E4EF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11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5" Type="http://schemas.openxmlformats.org/officeDocument/2006/relationships/hyperlink" Target="calc.exe" TargetMode="External"/><Relationship Id="rId4" Type="http://schemas.openxmlformats.org/officeDocument/2006/relationships/slide" Target="slide16.xml"/><Relationship Id="rId9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5.xml"/><Relationship Id="rId7" Type="http://schemas.openxmlformats.org/officeDocument/2006/relationships/slide" Target="slide22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calc.exe" TargetMode="External"/><Relationship Id="rId5" Type="http://schemas.openxmlformats.org/officeDocument/2006/relationships/slide" Target="slide16.xml"/><Relationship Id="rId10" Type="http://schemas.openxmlformats.org/officeDocument/2006/relationships/slide" Target="slide1.xml"/><Relationship Id="rId4" Type="http://schemas.openxmlformats.org/officeDocument/2006/relationships/slide" Target="slide11.xml"/><Relationship Id="rId9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13" Type="http://schemas.openxmlformats.org/officeDocument/2006/relationships/slide" Target="slide4.xml"/><Relationship Id="rId3" Type="http://schemas.openxmlformats.org/officeDocument/2006/relationships/slide" Target="slide13.xml"/><Relationship Id="rId7" Type="http://schemas.openxmlformats.org/officeDocument/2006/relationships/slide" Target="slide15.xml"/><Relationship Id="rId12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8.xml"/><Relationship Id="rId11" Type="http://schemas.openxmlformats.org/officeDocument/2006/relationships/slide" Target="slide22.xml"/><Relationship Id="rId5" Type="http://schemas.openxmlformats.org/officeDocument/2006/relationships/slide" Target="slide14.xml"/><Relationship Id="rId15" Type="http://schemas.openxmlformats.org/officeDocument/2006/relationships/image" Target="../media/image2.wmf"/><Relationship Id="rId10" Type="http://schemas.openxmlformats.org/officeDocument/2006/relationships/hyperlink" Target="calc.exe" TargetMode="External"/><Relationship Id="rId4" Type="http://schemas.openxmlformats.org/officeDocument/2006/relationships/slide" Target="slide16.xml"/><Relationship Id="rId9" Type="http://schemas.openxmlformats.org/officeDocument/2006/relationships/slide" Target="slide11.xml"/><Relationship Id="rId14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6.xml"/><Relationship Id="rId7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Relationship Id="rId9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6.xml"/><Relationship Id="rId7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6.xml"/><Relationship Id="rId7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Relationship Id="rId9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6.xml"/><Relationship Id="rId7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Relationship Id="rId9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hyperlink" Target="&#1055;&#1088;&#1080;&#1083;&#1086;&#1078;&#1077;&#1085;&#1080;&#1077;%202..xlsx" TargetMode="External"/><Relationship Id="rId3" Type="http://schemas.openxmlformats.org/officeDocument/2006/relationships/slide" Target="slide11.xml"/><Relationship Id="rId7" Type="http://schemas.openxmlformats.org/officeDocument/2006/relationships/slide" Target="slide3.xml"/><Relationship Id="rId12" Type="http://schemas.openxmlformats.org/officeDocument/2006/relationships/slide" Target="slide1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2.xml"/><Relationship Id="rId11" Type="http://schemas.openxmlformats.org/officeDocument/2006/relationships/slide" Target="slide20.xml"/><Relationship Id="rId5" Type="http://schemas.openxmlformats.org/officeDocument/2006/relationships/hyperlink" Target="calc.exe" TargetMode="External"/><Relationship Id="rId15" Type="http://schemas.openxmlformats.org/officeDocument/2006/relationships/hyperlink" Target="&#1055;&#1088;&#1080;&#1083;&#1086;&#1078;&#1077;&#1085;&#1080;&#1077;%203..docx" TargetMode="External"/><Relationship Id="rId10" Type="http://schemas.openxmlformats.org/officeDocument/2006/relationships/slide" Target="slide21.xml"/><Relationship Id="rId4" Type="http://schemas.openxmlformats.org/officeDocument/2006/relationships/slide" Target="slide16.xml"/><Relationship Id="rId9" Type="http://schemas.openxmlformats.org/officeDocument/2006/relationships/slide" Target="slide1.xml"/><Relationship Id="rId14" Type="http://schemas.openxmlformats.org/officeDocument/2006/relationships/hyperlink" Target="&#1055;&#1088;&#1080;&#1083;&#1086;&#1078;&#1077;&#1085;&#1080;&#1077;%201..xlsx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2.wmf"/><Relationship Id="rId3" Type="http://schemas.openxmlformats.org/officeDocument/2006/relationships/slide" Target="slide11.xml"/><Relationship Id="rId7" Type="http://schemas.openxmlformats.org/officeDocument/2006/relationships/slide" Target="slide3.xml"/><Relationship Id="rId12" Type="http://schemas.openxmlformats.org/officeDocument/2006/relationships/slide" Target="slide1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2.xml"/><Relationship Id="rId11" Type="http://schemas.openxmlformats.org/officeDocument/2006/relationships/slide" Target="slide21.xml"/><Relationship Id="rId5" Type="http://schemas.openxmlformats.org/officeDocument/2006/relationships/hyperlink" Target="calc.exe" TargetMode="External"/><Relationship Id="rId10" Type="http://schemas.openxmlformats.org/officeDocument/2006/relationships/slide" Target="slide20.xml"/><Relationship Id="rId4" Type="http://schemas.openxmlformats.org/officeDocument/2006/relationships/slide" Target="slide16.xml"/><Relationship Id="rId9" Type="http://schemas.openxmlformats.org/officeDocument/2006/relationships/slide" Target="slide1.xml"/><Relationship Id="rId1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11.xml"/><Relationship Id="rId7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2.xml"/><Relationship Id="rId5" Type="http://schemas.openxmlformats.org/officeDocument/2006/relationships/hyperlink" Target="calc.exe" TargetMode="External"/><Relationship Id="rId4" Type="http://schemas.openxmlformats.org/officeDocument/2006/relationships/slide" Target="slide16.xml"/><Relationship Id="rId9" Type="http://schemas.openxmlformats.org/officeDocument/2006/relationships/slide" Target="slide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slide" Target="slide11.xml"/><Relationship Id="rId7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22.xml"/><Relationship Id="rId5" Type="http://schemas.openxmlformats.org/officeDocument/2006/relationships/hyperlink" Target="calc.exe" TargetMode="External"/><Relationship Id="rId10" Type="http://schemas.openxmlformats.org/officeDocument/2006/relationships/slide" Target="slide17.xml"/><Relationship Id="rId4" Type="http://schemas.openxmlformats.org/officeDocument/2006/relationships/slide" Target="slide16.xml"/><Relationship Id="rId9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16.xml"/><Relationship Id="rId7" Type="http://schemas.openxmlformats.org/officeDocument/2006/relationships/slide" Target="slide3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6.xml"/><Relationship Id="rId7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Relationship Id="rId9" Type="http://schemas.openxmlformats.org/officeDocument/2006/relationships/slide" Target="slide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7" Type="http://schemas.openxmlformats.org/officeDocument/2006/relationships/slide" Target="slide1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hyperlink" Target="calc.exe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1.xml"/><Relationship Id="rId7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hyperlink" Target="calc.exe" TargetMode="External"/><Relationship Id="rId4" Type="http://schemas.openxmlformats.org/officeDocument/2006/relationships/slide" Target="slide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8.xml"/><Relationship Id="rId3" Type="http://schemas.openxmlformats.org/officeDocument/2006/relationships/slide" Target="slide16.xml"/><Relationship Id="rId7" Type="http://schemas.openxmlformats.org/officeDocument/2006/relationships/slide" Target="slide1.xml"/><Relationship Id="rId12" Type="http://schemas.openxmlformats.org/officeDocument/2006/relationships/slide" Target="slide9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slide" Target="slide7.xml"/><Relationship Id="rId5" Type="http://schemas.openxmlformats.org/officeDocument/2006/relationships/slide" Target="slide22.xml"/><Relationship Id="rId10" Type="http://schemas.openxmlformats.org/officeDocument/2006/relationships/slide" Target="slide6.xml"/><Relationship Id="rId4" Type="http://schemas.openxmlformats.org/officeDocument/2006/relationships/hyperlink" Target="calc.exe" TargetMode="External"/><Relationship Id="rId9" Type="http://schemas.openxmlformats.org/officeDocument/2006/relationships/slide" Target="slide5.xml"/><Relationship Id="rId14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11.xml"/><Relationship Id="rId7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2.xml"/><Relationship Id="rId5" Type="http://schemas.openxmlformats.org/officeDocument/2006/relationships/hyperlink" Target="calc.exe" TargetMode="External"/><Relationship Id="rId4" Type="http://schemas.openxmlformats.org/officeDocument/2006/relationships/slide" Target="slide16.xml"/><Relationship Id="rId9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6.xml"/><Relationship Id="rId7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2.xml"/><Relationship Id="rId7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6.xml"/><Relationship Id="rId7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slide" Target="slide16.xml"/><Relationship Id="rId7" Type="http://schemas.openxmlformats.org/officeDocument/2006/relationships/slide" Target="slide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22.xml"/><Relationship Id="rId4" Type="http://schemas.openxmlformats.org/officeDocument/2006/relationships/hyperlink" Target="calc.ex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92083" y="1092168"/>
            <a:ext cx="8178913" cy="4052943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38100">
            <a:solidFill>
              <a:srgbClr val="2803C5"/>
            </a:solidFill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Решение треугольников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57213" y="5254650"/>
            <a:ext cx="7448652" cy="1314468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spcBef>
                <a:spcPts val="0"/>
              </a:spcBef>
            </a:pPr>
            <a:endParaRPr lang="ru-RU" sz="2000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AutoShape 80">
            <a:hlinkClick r:id="rId3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3079" name="AutoShape 81">
            <a:hlinkClick r:id="rId4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3080" name="AutoShape 82">
            <a:hlinkClick r:id="rId5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3081" name="AutoShape 83">
            <a:hlinkClick r:id="rId6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3082" name="AutoShape 8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sym typeface="Webdings" pitchFamily="18" charset="2"/>
              </a:rPr>
              <a:t></a:t>
            </a:r>
            <a:endParaRPr lang="ru-RU" b="1" dirty="0">
              <a:solidFill>
                <a:schemeClr val="accent1"/>
              </a:solidFill>
              <a:sym typeface="Webdings" pitchFamily="18" charset="2"/>
            </a:endParaRPr>
          </a:p>
        </p:txBody>
      </p:sp>
      <p:sp>
        <p:nvSpPr>
          <p:cNvPr id="3083" name="AutoShape 86">
            <a:hlinkClick r:id="rId8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3084" name="AutoShape 87"/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3085" name="AutoShape 88">
            <a:hlinkClick r:id="rId9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1778756" y="3830643"/>
            <a:ext cx="5586489" cy="803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Пособие по геометрии</a:t>
            </a:r>
            <a:r>
              <a:rPr kumimoji="0" lang="ru-RU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для учащихся 9 класса </a:t>
            </a:r>
            <a:endParaRPr kumimoji="0" lang="ru-RU" sz="4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31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Что значит «решить треугольник»?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544" y="1055655"/>
            <a:ext cx="3429000" cy="3352800"/>
          </a:xfr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14067C"/>
            </a:solidFill>
          </a:ln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Решить треугольник – значит найти все его элементы</a:t>
            </a:r>
          </a:p>
        </p:txBody>
      </p:sp>
      <p:sp>
        <p:nvSpPr>
          <p:cNvPr id="12292" name="Rectangle 12"/>
          <p:cNvSpPr>
            <a:spLocks noChangeArrowheads="1"/>
          </p:cNvSpPr>
          <p:nvPr/>
        </p:nvSpPr>
        <p:spPr bwMode="auto">
          <a:xfrm>
            <a:off x="482544" y="4853007"/>
            <a:ext cx="8361477" cy="1295400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14067C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того, чтобы решить треугольник, необходимо задать </a:t>
            </a:r>
            <a:r>
              <a:rPr lang="ru-RU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 tooltip="возможные варианты данных"/>
              </a:rPr>
              <a:t>тройку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3" action="ppaction://hlinksldjump" tooltip="возможные варианты данных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элементов, определяющих данный треугольник</a:t>
            </a:r>
          </a:p>
        </p:txBody>
      </p:sp>
      <p:sp>
        <p:nvSpPr>
          <p:cNvPr id="12293" name="AutoShape 42"/>
          <p:cNvSpPr>
            <a:spLocks noChangeArrowheads="1"/>
          </p:cNvSpPr>
          <p:nvPr/>
        </p:nvSpPr>
        <p:spPr bwMode="auto">
          <a:xfrm>
            <a:off x="4845050" y="1866900"/>
            <a:ext cx="3013075" cy="2301875"/>
          </a:xfrm>
          <a:prstGeom prst="triangle">
            <a:avLst>
              <a:gd name="adj" fmla="val 3081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14067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Tahoma" pitchFamily="34" charset="0"/>
            </a:endParaRPr>
          </a:p>
        </p:txBody>
      </p:sp>
      <p:sp>
        <p:nvSpPr>
          <p:cNvPr id="12294" name="Text Box 43"/>
          <p:cNvSpPr txBox="1">
            <a:spLocks noChangeArrowheads="1"/>
          </p:cNvSpPr>
          <p:nvPr/>
        </p:nvSpPr>
        <p:spPr bwMode="auto">
          <a:xfrm>
            <a:off x="6705600" y="2438400"/>
            <a:ext cx="273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00"/>
                </a:solidFill>
              </a:rPr>
              <a:t>а</a:t>
            </a:r>
          </a:p>
        </p:txBody>
      </p:sp>
      <p:sp>
        <p:nvSpPr>
          <p:cNvPr id="12295" name="Text Box 44"/>
          <p:cNvSpPr txBox="1">
            <a:spLocks noChangeArrowheads="1"/>
          </p:cNvSpPr>
          <p:nvPr/>
        </p:nvSpPr>
        <p:spPr bwMode="auto">
          <a:xfrm>
            <a:off x="5002213" y="2493963"/>
            <a:ext cx="234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12296" name="Text Box 45"/>
          <p:cNvSpPr txBox="1">
            <a:spLocks noChangeArrowheads="1"/>
          </p:cNvSpPr>
          <p:nvPr/>
        </p:nvSpPr>
        <p:spPr bwMode="auto">
          <a:xfrm>
            <a:off x="6019800" y="41148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00"/>
                </a:solidFill>
              </a:rPr>
              <a:t>с</a:t>
            </a:r>
          </a:p>
        </p:txBody>
      </p:sp>
      <p:sp>
        <p:nvSpPr>
          <p:cNvPr id="12297" name="Text Box 46"/>
          <p:cNvSpPr txBox="1">
            <a:spLocks noChangeArrowheads="1"/>
          </p:cNvSpPr>
          <p:nvPr/>
        </p:nvSpPr>
        <p:spPr bwMode="auto">
          <a:xfrm>
            <a:off x="5589588" y="1447800"/>
            <a:ext cx="350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00"/>
                </a:solidFill>
              </a:rPr>
              <a:t>С</a:t>
            </a:r>
          </a:p>
        </p:txBody>
      </p:sp>
      <p:sp>
        <p:nvSpPr>
          <p:cNvPr id="12298" name="Text Box 47"/>
          <p:cNvSpPr txBox="1">
            <a:spLocks noChangeArrowheads="1"/>
          </p:cNvSpPr>
          <p:nvPr/>
        </p:nvSpPr>
        <p:spPr bwMode="auto">
          <a:xfrm>
            <a:off x="4395788" y="40386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00"/>
                </a:solidFill>
              </a:rPr>
              <a:t>А</a:t>
            </a:r>
          </a:p>
        </p:txBody>
      </p:sp>
      <p:sp>
        <p:nvSpPr>
          <p:cNvPr id="12299" name="Text Box 48"/>
          <p:cNvSpPr txBox="1">
            <a:spLocks noChangeArrowheads="1"/>
          </p:cNvSpPr>
          <p:nvPr/>
        </p:nvSpPr>
        <p:spPr bwMode="auto">
          <a:xfrm>
            <a:off x="7896225" y="3959225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000000"/>
                </a:solidFill>
              </a:rPr>
              <a:t>В</a:t>
            </a:r>
          </a:p>
        </p:txBody>
      </p:sp>
      <p:sp>
        <p:nvSpPr>
          <p:cNvPr id="12300" name="Arc 49"/>
          <p:cNvSpPr>
            <a:spLocks/>
          </p:cNvSpPr>
          <p:nvPr/>
        </p:nvSpPr>
        <p:spPr bwMode="auto">
          <a:xfrm>
            <a:off x="5041900" y="3749675"/>
            <a:ext cx="155575" cy="419100"/>
          </a:xfrm>
          <a:custGeom>
            <a:avLst/>
            <a:gdLst>
              <a:gd name="T0" fmla="*/ 0 w 21600"/>
              <a:gd name="T1" fmla="*/ 0 h 21600"/>
              <a:gd name="T2" fmla="*/ 8070713 w 21600"/>
              <a:gd name="T3" fmla="*/ 157777627 h 21600"/>
              <a:gd name="T4" fmla="*/ 0 w 21600"/>
              <a:gd name="T5" fmla="*/ 15777762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b="1" i="1">
              <a:solidFill>
                <a:srgbClr val="000000"/>
              </a:solidFill>
            </a:endParaRPr>
          </a:p>
        </p:txBody>
      </p:sp>
      <p:sp>
        <p:nvSpPr>
          <p:cNvPr id="12301" name="Arc 50"/>
          <p:cNvSpPr>
            <a:spLocks/>
          </p:cNvSpPr>
          <p:nvPr/>
        </p:nvSpPr>
        <p:spPr bwMode="auto">
          <a:xfrm flipH="1">
            <a:off x="7388225" y="3802063"/>
            <a:ext cx="157163" cy="366712"/>
          </a:xfrm>
          <a:custGeom>
            <a:avLst/>
            <a:gdLst>
              <a:gd name="T0" fmla="*/ 0 w 21600"/>
              <a:gd name="T1" fmla="*/ 0 h 21600"/>
              <a:gd name="T2" fmla="*/ 8320384 w 21600"/>
              <a:gd name="T3" fmla="*/ 105698210 h 21600"/>
              <a:gd name="T4" fmla="*/ 0 w 21600"/>
              <a:gd name="T5" fmla="*/ 10569821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2302" name="Arc 51"/>
          <p:cNvSpPr>
            <a:spLocks/>
          </p:cNvSpPr>
          <p:nvPr/>
        </p:nvSpPr>
        <p:spPr bwMode="auto">
          <a:xfrm rot="13388665" flipH="1">
            <a:off x="5745163" y="1971675"/>
            <a:ext cx="157162" cy="260350"/>
          </a:xfrm>
          <a:custGeom>
            <a:avLst/>
            <a:gdLst>
              <a:gd name="T0" fmla="*/ 0 w 21600"/>
              <a:gd name="T1" fmla="*/ 0 h 21600"/>
              <a:gd name="T2" fmla="*/ 8320230 w 21600"/>
              <a:gd name="T3" fmla="*/ 37823791 h 21600"/>
              <a:gd name="T4" fmla="*/ 0 w 21600"/>
              <a:gd name="T5" fmla="*/ 3782379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3" name="Arc 52"/>
          <p:cNvSpPr>
            <a:spLocks/>
          </p:cNvSpPr>
          <p:nvPr/>
        </p:nvSpPr>
        <p:spPr bwMode="auto">
          <a:xfrm rot="-7421404">
            <a:off x="7215981" y="3698082"/>
            <a:ext cx="307975" cy="427038"/>
          </a:xfrm>
          <a:custGeom>
            <a:avLst/>
            <a:gdLst>
              <a:gd name="T0" fmla="*/ 6858242 w 21203"/>
              <a:gd name="T1" fmla="*/ 0 h 21484"/>
              <a:gd name="T2" fmla="*/ 64975802 w 21203"/>
              <a:gd name="T3" fmla="*/ 136325928 h 21484"/>
              <a:gd name="T4" fmla="*/ 0 w 21203"/>
              <a:gd name="T5" fmla="*/ 168720975 h 21484"/>
              <a:gd name="T6" fmla="*/ 0 60000 65536"/>
              <a:gd name="T7" fmla="*/ 0 60000 65536"/>
              <a:gd name="T8" fmla="*/ 0 60000 65536"/>
              <a:gd name="T9" fmla="*/ 0 w 21203"/>
              <a:gd name="T10" fmla="*/ 0 h 21484"/>
              <a:gd name="T11" fmla="*/ 21203 w 21203"/>
              <a:gd name="T12" fmla="*/ 21484 h 214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03" h="21484" fill="none" extrusionOk="0">
                <a:moveTo>
                  <a:pt x="2237" y="0"/>
                </a:moveTo>
                <a:cubicBezTo>
                  <a:pt x="11689" y="984"/>
                  <a:pt x="19387" y="8031"/>
                  <a:pt x="21202" y="17359"/>
                </a:cubicBezTo>
              </a:path>
              <a:path w="21203" h="21484" stroke="0" extrusionOk="0">
                <a:moveTo>
                  <a:pt x="2237" y="0"/>
                </a:moveTo>
                <a:cubicBezTo>
                  <a:pt x="11689" y="984"/>
                  <a:pt x="19387" y="8031"/>
                  <a:pt x="21202" y="17359"/>
                </a:cubicBezTo>
                <a:lnTo>
                  <a:pt x="0" y="21484"/>
                </a:lnTo>
                <a:close/>
              </a:path>
            </a:pathLst>
          </a:custGeom>
          <a:noFill/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4" name="Arc 53"/>
          <p:cNvSpPr>
            <a:spLocks/>
          </p:cNvSpPr>
          <p:nvPr/>
        </p:nvSpPr>
        <p:spPr bwMode="auto">
          <a:xfrm flipH="1">
            <a:off x="7388225" y="3802063"/>
            <a:ext cx="157163" cy="366712"/>
          </a:xfrm>
          <a:custGeom>
            <a:avLst/>
            <a:gdLst>
              <a:gd name="T0" fmla="*/ 0 w 21600"/>
              <a:gd name="T1" fmla="*/ 0 h 21600"/>
              <a:gd name="T2" fmla="*/ 8320384 w 21600"/>
              <a:gd name="T3" fmla="*/ 105698210 h 21600"/>
              <a:gd name="T4" fmla="*/ 0 w 21600"/>
              <a:gd name="T5" fmla="*/ 10569821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2305" name="Arc 54"/>
          <p:cNvSpPr>
            <a:spLocks/>
          </p:cNvSpPr>
          <p:nvPr/>
        </p:nvSpPr>
        <p:spPr bwMode="auto">
          <a:xfrm flipH="1">
            <a:off x="7388225" y="3802063"/>
            <a:ext cx="157163" cy="366712"/>
          </a:xfrm>
          <a:custGeom>
            <a:avLst/>
            <a:gdLst>
              <a:gd name="T0" fmla="*/ 0 w 21600"/>
              <a:gd name="T1" fmla="*/ 0 h 21600"/>
              <a:gd name="T2" fmla="*/ 8320384 w 21600"/>
              <a:gd name="T3" fmla="*/ 105698210 h 21600"/>
              <a:gd name="T4" fmla="*/ 0 w 21600"/>
              <a:gd name="T5" fmla="*/ 10569821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2306" name="Arc 55"/>
          <p:cNvSpPr>
            <a:spLocks/>
          </p:cNvSpPr>
          <p:nvPr/>
        </p:nvSpPr>
        <p:spPr bwMode="auto">
          <a:xfrm rot="13388665" flipH="1">
            <a:off x="5748338" y="1971675"/>
            <a:ext cx="155575" cy="254000"/>
          </a:xfrm>
          <a:custGeom>
            <a:avLst/>
            <a:gdLst>
              <a:gd name="T0" fmla="*/ 2078958 w 21600"/>
              <a:gd name="T1" fmla="*/ 0 h 20871"/>
              <a:gd name="T2" fmla="*/ 8070713 w 21600"/>
              <a:gd name="T3" fmla="*/ 37619624 h 20871"/>
              <a:gd name="T4" fmla="*/ 0 w 21600"/>
              <a:gd name="T5" fmla="*/ 37619624 h 20871"/>
              <a:gd name="T6" fmla="*/ 0 60000 65536"/>
              <a:gd name="T7" fmla="*/ 0 60000 65536"/>
              <a:gd name="T8" fmla="*/ 0 60000 65536"/>
              <a:gd name="T9" fmla="*/ 0 w 21600"/>
              <a:gd name="T10" fmla="*/ 0 h 20871"/>
              <a:gd name="T11" fmla="*/ 21600 w 21600"/>
              <a:gd name="T12" fmla="*/ 20871 h 2087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871" fill="none" extrusionOk="0">
                <a:moveTo>
                  <a:pt x="5564" y="-1"/>
                </a:moveTo>
                <a:cubicBezTo>
                  <a:pt x="15020" y="2520"/>
                  <a:pt x="21600" y="11084"/>
                  <a:pt x="21600" y="20871"/>
                </a:cubicBezTo>
              </a:path>
              <a:path w="21600" h="20871" stroke="0" extrusionOk="0">
                <a:moveTo>
                  <a:pt x="5564" y="-1"/>
                </a:moveTo>
                <a:cubicBezTo>
                  <a:pt x="15020" y="2520"/>
                  <a:pt x="21600" y="11084"/>
                  <a:pt x="21600" y="20871"/>
                </a:cubicBezTo>
                <a:lnTo>
                  <a:pt x="0" y="20871"/>
                </a:lnTo>
                <a:close/>
              </a:path>
            </a:pathLst>
          </a:custGeom>
          <a:noFill/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7" name="Arc 56"/>
          <p:cNvSpPr>
            <a:spLocks/>
          </p:cNvSpPr>
          <p:nvPr/>
        </p:nvSpPr>
        <p:spPr bwMode="auto">
          <a:xfrm rot="14344414" flipH="1">
            <a:off x="5731669" y="2015331"/>
            <a:ext cx="209550" cy="376238"/>
          </a:xfrm>
          <a:custGeom>
            <a:avLst/>
            <a:gdLst>
              <a:gd name="T0" fmla="*/ 1321213 w 21600"/>
              <a:gd name="T1" fmla="*/ 0 h 23229"/>
              <a:gd name="T2" fmla="*/ 19662812 w 21600"/>
              <a:gd name="T3" fmla="*/ 98702214 h 23229"/>
              <a:gd name="T4" fmla="*/ 0 w 21600"/>
              <a:gd name="T5" fmla="*/ 91572337 h 23229"/>
              <a:gd name="T6" fmla="*/ 0 60000 65536"/>
              <a:gd name="T7" fmla="*/ 0 60000 65536"/>
              <a:gd name="T8" fmla="*/ 0 60000 65536"/>
              <a:gd name="T9" fmla="*/ 0 w 21600"/>
              <a:gd name="T10" fmla="*/ 0 h 23229"/>
              <a:gd name="T11" fmla="*/ 21600 w 21600"/>
              <a:gd name="T12" fmla="*/ 23229 h 2322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229" fill="none" extrusionOk="0">
                <a:moveTo>
                  <a:pt x="1447" y="-1"/>
                </a:moveTo>
                <a:cubicBezTo>
                  <a:pt x="12789" y="761"/>
                  <a:pt x="21600" y="10183"/>
                  <a:pt x="21600" y="21551"/>
                </a:cubicBezTo>
                <a:cubicBezTo>
                  <a:pt x="21600" y="22110"/>
                  <a:pt x="21578" y="22670"/>
                  <a:pt x="21534" y="23228"/>
                </a:cubicBezTo>
              </a:path>
              <a:path w="21600" h="23229" stroke="0" extrusionOk="0">
                <a:moveTo>
                  <a:pt x="1447" y="-1"/>
                </a:moveTo>
                <a:cubicBezTo>
                  <a:pt x="12789" y="761"/>
                  <a:pt x="21600" y="10183"/>
                  <a:pt x="21600" y="21551"/>
                </a:cubicBezTo>
                <a:cubicBezTo>
                  <a:pt x="21600" y="22110"/>
                  <a:pt x="21578" y="22670"/>
                  <a:pt x="21534" y="23228"/>
                </a:cubicBezTo>
                <a:lnTo>
                  <a:pt x="0" y="21551"/>
                </a:lnTo>
                <a:close/>
              </a:path>
            </a:pathLst>
          </a:custGeom>
          <a:noFill/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8" name="Arc 57"/>
          <p:cNvSpPr>
            <a:spLocks/>
          </p:cNvSpPr>
          <p:nvPr/>
        </p:nvSpPr>
        <p:spPr bwMode="auto">
          <a:xfrm rot="4579785">
            <a:off x="5778500" y="1957388"/>
            <a:ext cx="52388" cy="195262"/>
          </a:xfrm>
          <a:custGeom>
            <a:avLst/>
            <a:gdLst>
              <a:gd name="T0" fmla="*/ 30596 w 22552"/>
              <a:gd name="T1" fmla="*/ 0 h 43149"/>
              <a:gd name="T2" fmla="*/ 0 w 22552"/>
              <a:gd name="T3" fmla="*/ 3996687 h 43149"/>
              <a:gd name="T4" fmla="*/ 11931 w 22552"/>
              <a:gd name="T5" fmla="*/ 1996963 h 43149"/>
              <a:gd name="T6" fmla="*/ 0 60000 65536"/>
              <a:gd name="T7" fmla="*/ 0 60000 65536"/>
              <a:gd name="T8" fmla="*/ 0 60000 65536"/>
              <a:gd name="T9" fmla="*/ 0 w 22552"/>
              <a:gd name="T10" fmla="*/ 0 h 43149"/>
              <a:gd name="T11" fmla="*/ 22552 w 22552"/>
              <a:gd name="T12" fmla="*/ 43149 h 431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52" h="43149" fill="none" extrusionOk="0">
                <a:moveTo>
                  <a:pt x="2440" y="0"/>
                </a:moveTo>
                <a:cubicBezTo>
                  <a:pt x="13765" y="782"/>
                  <a:pt x="22552" y="10197"/>
                  <a:pt x="22552" y="21549"/>
                </a:cubicBezTo>
                <a:cubicBezTo>
                  <a:pt x="22552" y="33478"/>
                  <a:pt x="12881" y="43149"/>
                  <a:pt x="952" y="43149"/>
                </a:cubicBezTo>
                <a:cubicBezTo>
                  <a:pt x="634" y="43149"/>
                  <a:pt x="317" y="43142"/>
                  <a:pt x="-1" y="43128"/>
                </a:cubicBezTo>
              </a:path>
              <a:path w="22552" h="43149" stroke="0" extrusionOk="0">
                <a:moveTo>
                  <a:pt x="2440" y="0"/>
                </a:moveTo>
                <a:cubicBezTo>
                  <a:pt x="13765" y="782"/>
                  <a:pt x="22552" y="10197"/>
                  <a:pt x="22552" y="21549"/>
                </a:cubicBezTo>
                <a:cubicBezTo>
                  <a:pt x="22552" y="33478"/>
                  <a:pt x="12881" y="43149"/>
                  <a:pt x="952" y="43149"/>
                </a:cubicBezTo>
                <a:cubicBezTo>
                  <a:pt x="634" y="43149"/>
                  <a:pt x="317" y="43142"/>
                  <a:pt x="-1" y="43128"/>
                </a:cubicBezTo>
                <a:lnTo>
                  <a:pt x="952" y="21549"/>
                </a:lnTo>
                <a:close/>
              </a:path>
            </a:pathLst>
          </a:custGeom>
          <a:noFill/>
          <a:ln w="9525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9" name="Text Box 60"/>
          <p:cNvSpPr txBox="1">
            <a:spLocks noChangeArrowheads="1"/>
          </p:cNvSpPr>
          <p:nvPr/>
        </p:nvSpPr>
        <p:spPr bwMode="auto">
          <a:xfrm>
            <a:off x="5707063" y="2273300"/>
            <a:ext cx="350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i="1">
                <a:solidFill>
                  <a:srgbClr val="000000"/>
                </a:solidFill>
                <a:cs typeface="Times New Roman" pitchFamily="18" charset="0"/>
              </a:rPr>
              <a:t>γ</a:t>
            </a:r>
          </a:p>
        </p:txBody>
      </p:sp>
      <p:sp>
        <p:nvSpPr>
          <p:cNvPr id="12310" name="Text Box 61"/>
          <p:cNvSpPr txBox="1">
            <a:spLocks noChangeArrowheads="1"/>
          </p:cNvSpPr>
          <p:nvPr/>
        </p:nvSpPr>
        <p:spPr bwMode="auto">
          <a:xfrm>
            <a:off x="4083050" y="1752600"/>
            <a:ext cx="9779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/>
              <a:t>Три стороны</a:t>
            </a:r>
            <a:r>
              <a:rPr lang="ru-RU" sz="1400" b="1">
                <a:latin typeface="Tahoma" pitchFamily="34" charset="0"/>
              </a:rPr>
              <a:t> </a:t>
            </a:r>
            <a:r>
              <a:rPr lang="ru-RU" sz="2400" b="1" i="1"/>
              <a:t>а</a:t>
            </a:r>
            <a:r>
              <a:rPr lang="ru-RU" sz="2400" b="1" i="1">
                <a:latin typeface="Tahoma" pitchFamily="34" charset="0"/>
              </a:rPr>
              <a:t>, </a:t>
            </a:r>
            <a:r>
              <a:rPr lang="ru-RU" sz="2400" b="1" i="1"/>
              <a:t>в</a:t>
            </a:r>
            <a:r>
              <a:rPr lang="ru-RU" sz="2400" b="1" i="1">
                <a:latin typeface="Tahoma" pitchFamily="34" charset="0"/>
              </a:rPr>
              <a:t>,</a:t>
            </a:r>
            <a:r>
              <a:rPr lang="ru-RU" sz="2400" b="1" i="1"/>
              <a:t> с</a:t>
            </a:r>
          </a:p>
        </p:txBody>
      </p:sp>
      <p:sp>
        <p:nvSpPr>
          <p:cNvPr id="12311" name="Text Box 62"/>
          <p:cNvSpPr txBox="1">
            <a:spLocks noChangeArrowheads="1"/>
          </p:cNvSpPr>
          <p:nvPr/>
        </p:nvSpPr>
        <p:spPr bwMode="auto">
          <a:xfrm>
            <a:off x="7239000" y="1752600"/>
            <a:ext cx="14478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b="1"/>
              <a:t>Три угла</a:t>
            </a:r>
          </a:p>
          <a:p>
            <a:pPr>
              <a:spcBef>
                <a:spcPct val="50000"/>
              </a:spcBef>
            </a:pPr>
            <a:r>
              <a:rPr lang="el-GR" sz="2400" b="1" i="1">
                <a:cs typeface="Times New Roman" pitchFamily="18" charset="0"/>
              </a:rPr>
              <a:t>α</a:t>
            </a:r>
            <a:r>
              <a:rPr lang="ru-RU" sz="2400" b="1" i="1">
                <a:cs typeface="Times New Roman" pitchFamily="18" charset="0"/>
              </a:rPr>
              <a:t>, </a:t>
            </a:r>
            <a:r>
              <a:rPr lang="el-GR" sz="2400" b="1" i="1">
                <a:cs typeface="Times New Roman" pitchFamily="18" charset="0"/>
              </a:rPr>
              <a:t>β</a:t>
            </a:r>
            <a:r>
              <a:rPr lang="ru-RU" sz="2400" b="1" i="1">
                <a:cs typeface="Times New Roman" pitchFamily="18" charset="0"/>
              </a:rPr>
              <a:t> , </a:t>
            </a:r>
            <a:r>
              <a:rPr lang="el-GR" sz="2400" b="1" i="1">
                <a:cs typeface="Times New Roman" pitchFamily="18" charset="0"/>
              </a:rPr>
              <a:t>γ</a:t>
            </a:r>
          </a:p>
        </p:txBody>
      </p:sp>
      <p:sp>
        <p:nvSpPr>
          <p:cNvPr id="12312" name="Rectangle 67"/>
          <p:cNvSpPr>
            <a:spLocks noChangeArrowheads="1"/>
          </p:cNvSpPr>
          <p:nvPr/>
        </p:nvSpPr>
        <p:spPr bwMode="auto">
          <a:xfrm>
            <a:off x="6858000" y="3584575"/>
            <a:ext cx="33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b="1" i="1">
                <a:solidFill>
                  <a:srgbClr val="000000"/>
                </a:solidFill>
              </a:rPr>
              <a:t>β</a:t>
            </a:r>
            <a:endParaRPr lang="ru-RU" sz="2400" b="1" i="1">
              <a:solidFill>
                <a:srgbClr val="000000"/>
              </a:solidFill>
            </a:endParaRPr>
          </a:p>
        </p:txBody>
      </p:sp>
      <p:sp>
        <p:nvSpPr>
          <p:cNvPr id="12313" name="Text Box 68"/>
          <p:cNvSpPr txBox="1">
            <a:spLocks noChangeArrowheads="1"/>
          </p:cNvSpPr>
          <p:nvPr/>
        </p:nvSpPr>
        <p:spPr bwMode="auto">
          <a:xfrm>
            <a:off x="5257800" y="3581400"/>
            <a:ext cx="350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 b="1" i="1">
                <a:solidFill>
                  <a:srgbClr val="000000"/>
                </a:solidFill>
                <a:cs typeface="Times New Roman" pitchFamily="18" charset="0"/>
              </a:rPr>
              <a:t>α</a:t>
            </a:r>
          </a:p>
        </p:txBody>
      </p:sp>
      <p:sp>
        <p:nvSpPr>
          <p:cNvPr id="12314" name="AutoShape 86">
            <a:hlinkClick r:id="rId4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2315" name="AutoShape 87">
            <a:hlinkClick r:id="rId5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2316" name="AutoShape 88">
            <a:hlinkClick r:id="rId6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2317" name="AutoShape 89">
            <a:hlinkClick r:id="rId7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2318" name="AutoShape 91">
            <a:hlinkClick r:id="rId8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2319" name="AutoShape 92">
            <a:hlinkClick r:id="rId8" action="ppaction://hlinksldjump" tooltip="Возврат в меню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2320" name="AutoShape 93">
            <a:hlinkClick r:id="rId9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2321" name="AutoShape 94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13"/>
          <p:cNvSpPr>
            <a:spLocks noGrp="1" noChangeArrowheads="1"/>
          </p:cNvSpPr>
          <p:nvPr>
            <p:ph sz="quarter" idx="2"/>
          </p:nvPr>
        </p:nvSpPr>
        <p:spPr>
          <a:xfrm>
            <a:off x="4535487" y="800064"/>
            <a:ext cx="4038600" cy="2263806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  <a:tileRect r="-100000" b="-100000"/>
          </a:gradFill>
          <a:ln w="38100">
            <a:solidFill>
              <a:srgbClr val="2803C5"/>
            </a:solidFill>
          </a:ln>
        </p:spPr>
        <p:txBody>
          <a:bodyPr anchor="ctr"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2. По двум сторонам и углу между ними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Дано: 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a, b, </a:t>
            </a:r>
            <a:r>
              <a:rPr lang="el-GR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γ</a:t>
            </a:r>
            <a:endParaRPr lang="ru-RU" sz="2400" b="1" i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Найти: 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c, </a:t>
            </a:r>
            <a:r>
              <a:rPr lang="el-GR" sz="2400" b="1" i="1" dirty="0" smtClean="0">
                <a:solidFill>
                  <a:srgbClr val="000000"/>
                </a:solidFill>
                <a:latin typeface="Times New Roman" pitchFamily="18" charset="0"/>
              </a:rPr>
              <a:t>α, </a:t>
            </a:r>
            <a:r>
              <a:rPr lang="el-GR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β</a:t>
            </a:r>
            <a:endParaRPr lang="ru-RU" sz="2400" b="1" i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hlinkClick r:id="rId3" action="ppaction://hlinksldjump"/>
              </a:rPr>
              <a:t>Решение в общем виде</a:t>
            </a:r>
            <a:endParaRPr lang="el-GR" sz="2400" b="1" i="1" dirty="0" smtClean="0">
              <a:solidFill>
                <a:srgbClr val="000000"/>
              </a:solidFill>
              <a:effectLst/>
              <a:latin typeface="Times New Roman" pitchFamily="18" charset="0"/>
              <a:cs typeface="Tahoma" pitchFamily="34" charset="0"/>
              <a:hlinkClick r:id="rId4" action="ppaction://hlinksldjump"/>
            </a:endParaRPr>
          </a:p>
        </p:txBody>
      </p:sp>
      <p:sp>
        <p:nvSpPr>
          <p:cNvPr id="13316" name="Rectangle 14"/>
          <p:cNvSpPr>
            <a:spLocks noGrp="1" noChangeArrowheads="1"/>
          </p:cNvSpPr>
          <p:nvPr>
            <p:ph sz="quarter" idx="3"/>
          </p:nvPr>
        </p:nvSpPr>
        <p:spPr>
          <a:xfrm>
            <a:off x="299979" y="3246435"/>
            <a:ext cx="4038600" cy="2811501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  <a:tileRect r="-100000" b="-100000"/>
          </a:gradFill>
          <a:ln w="38100">
            <a:solidFill>
              <a:srgbClr val="2803C5"/>
            </a:solidFill>
          </a:ln>
        </p:spPr>
        <p:txBody>
          <a:bodyPr anchor="ctr"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3. По двум сторонам и углу,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</a:rPr>
              <a:t>п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ротиволежащему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одной из них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Дано: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a</a:t>
            </a:r>
            <a:r>
              <a:rPr lang="ru-RU" sz="2400" b="1" i="1" dirty="0" smtClean="0">
                <a:solidFill>
                  <a:srgbClr val="000000"/>
                </a:solidFill>
                <a:latin typeface="Times New Roman" pitchFamily="18" charset="0"/>
              </a:rPr>
              <a:t>,</a:t>
            </a:r>
            <a:r>
              <a:rPr lang="en-US" sz="2400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ru-RU" sz="2400" b="1" i="1" dirty="0" smtClean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l-GR" sz="2400" b="1" i="1" dirty="0" smtClean="0">
                <a:solidFill>
                  <a:srgbClr val="000000"/>
                </a:solidFill>
                <a:latin typeface="Times New Roman" pitchFamily="18" charset="0"/>
              </a:rPr>
              <a:t>α</a:t>
            </a:r>
            <a:endParaRPr lang="ru-RU" sz="2400" b="1" i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Найти: 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с, </a:t>
            </a:r>
            <a:r>
              <a:rPr lang="el-GR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β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, </a:t>
            </a:r>
            <a:r>
              <a:rPr lang="el-GR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γ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hlinkClick r:id="rId5" action="ppaction://hlinksldjump"/>
              </a:rPr>
              <a:t>Решение в общем виде</a:t>
            </a:r>
            <a:endParaRPr lang="el-GR" sz="2400" b="1" dirty="0" smtClean="0">
              <a:solidFill>
                <a:srgbClr val="000000"/>
              </a:solidFill>
              <a:effectLst/>
              <a:latin typeface="Times New Roman" pitchFamily="18" charset="0"/>
              <a:cs typeface="Tahoma" pitchFamily="34" charset="0"/>
              <a:hlinkClick r:id="rId6" action="ppaction://hlinksldjump"/>
            </a:endParaRPr>
          </a:p>
        </p:txBody>
      </p:sp>
      <p:sp>
        <p:nvSpPr>
          <p:cNvPr id="13317" name="Rectangle 15"/>
          <p:cNvSpPr>
            <a:spLocks noGrp="1" noChangeArrowheads="1"/>
          </p:cNvSpPr>
          <p:nvPr>
            <p:ph sz="quarter" idx="4"/>
          </p:nvPr>
        </p:nvSpPr>
        <p:spPr>
          <a:xfrm>
            <a:off x="4535487" y="3246435"/>
            <a:ext cx="4038600" cy="2811501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  <a:tileRect r="-100000" b="-100000"/>
          </a:gradFill>
          <a:ln w="38100">
            <a:solidFill>
              <a:srgbClr val="2803C5"/>
            </a:solidFill>
          </a:ln>
        </p:spPr>
        <p:txBody>
          <a:bodyPr anchor="ctr"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4. По трем сторонам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Дано: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a, b, c</a:t>
            </a:r>
            <a:endParaRPr lang="ru-RU" sz="2400" b="1" i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Найти:</a:t>
            </a:r>
            <a:r>
              <a:rPr lang="el-GR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α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, </a:t>
            </a:r>
            <a:r>
              <a:rPr lang="el-GR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β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, </a:t>
            </a:r>
            <a:r>
              <a:rPr lang="el-GR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γ</a:t>
            </a:r>
            <a:endParaRPr lang="ru-RU" sz="2400" b="1" i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hlinkClick r:id="rId7" action="ppaction://hlinksldjump"/>
              </a:rPr>
              <a:t>Решение в общем виде</a:t>
            </a:r>
            <a:endParaRPr lang="ru-RU" sz="2400" b="1" dirty="0" smtClean="0">
              <a:solidFill>
                <a:srgbClr val="000000"/>
              </a:solidFill>
              <a:effectLst/>
              <a:latin typeface="Times New Roman" pitchFamily="18" charset="0"/>
              <a:hlinkClick r:id="rId6" action="ppaction://hlinksldjump"/>
            </a:endParaRPr>
          </a:p>
        </p:txBody>
      </p:sp>
      <p:sp>
        <p:nvSpPr>
          <p:cNvPr id="29713" name="Rectangle 17"/>
          <p:cNvSpPr>
            <a:spLocks noGrp="1" noChangeArrowheads="1"/>
          </p:cNvSpPr>
          <p:nvPr>
            <p:ph sz="quarter" idx="1"/>
          </p:nvPr>
        </p:nvSpPr>
        <p:spPr>
          <a:xfrm>
            <a:off x="299979" y="800064"/>
            <a:ext cx="4038600" cy="2263806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  <a:tileRect r="-100000" b="-100000"/>
          </a:gradFill>
          <a:ln w="38100">
            <a:solidFill>
              <a:srgbClr val="2803C5"/>
            </a:solidFill>
          </a:ln>
        </p:spPr>
        <p:txBody>
          <a:bodyPr anchor="ctr"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1. По стороне и двум углам</a:t>
            </a:r>
          </a:p>
          <a:p>
            <a:pPr>
              <a:buNone/>
              <a:defRPr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Дано: </a:t>
            </a:r>
            <a:r>
              <a:rPr lang="en-US" sz="2400" b="1" i="1" dirty="0" smtClean="0">
                <a:solidFill>
                  <a:srgbClr val="000000"/>
                </a:solidFill>
                <a:latin typeface="Times New Roman" pitchFamily="18" charset="0"/>
              </a:rPr>
              <a:t>a, </a:t>
            </a:r>
            <a:r>
              <a:rPr lang="el-GR" sz="2400" b="1" i="1" dirty="0" smtClean="0">
                <a:solidFill>
                  <a:srgbClr val="000000"/>
                </a:solidFill>
                <a:latin typeface="Times New Roman" pitchFamily="18" charset="0"/>
              </a:rPr>
              <a:t>α</a:t>
            </a:r>
            <a:r>
              <a:rPr lang="ru-RU" sz="2400" b="1" i="1" dirty="0" smtClean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l-GR" sz="24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400" b="1" i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Найти: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b,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c</a:t>
            </a:r>
            <a:r>
              <a:rPr lang="en-US" sz="2400" b="1" i="1" dirty="0" smtClean="0">
                <a:solidFill>
                  <a:srgbClr val="000000"/>
                </a:solidFill>
                <a:latin typeface="Times New Roman" pitchFamily="18" charset="0"/>
              </a:rPr>
              <a:t>,</a:t>
            </a:r>
            <a:r>
              <a:rPr lang="ru-RU" sz="2400" b="1" i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l-GR" sz="2400" b="1" i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endParaRPr lang="ru-RU" sz="2400" b="1" i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hlinkClick r:id="rId8" action="ppaction://hlinksldjump"/>
              </a:rPr>
              <a:t>Решение в общем виде</a:t>
            </a:r>
            <a:r>
              <a:rPr lang="ru-RU" sz="2400" b="1" dirty="0" smtClean="0">
                <a:latin typeface="Times New Roman" pitchFamily="18" charset="0"/>
                <a:hlinkClick r:id="rId8" action="ppaction://hlinksldjump"/>
              </a:rPr>
              <a:t> </a:t>
            </a:r>
            <a:endParaRPr lang="ru-RU" sz="2400" b="1" dirty="0" smtClean="0">
              <a:latin typeface="Times New Roman" pitchFamily="18" charset="0"/>
              <a:hlinkClick r:id="rId7" action="ppaction://hlinksldjump"/>
            </a:endParaRPr>
          </a:p>
        </p:txBody>
      </p:sp>
      <p:sp>
        <p:nvSpPr>
          <p:cNvPr id="13319" name="AutoShape 35">
            <a:hlinkClick r:id="rId9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3320" name="AutoShape 36">
            <a:hlinkClick r:id="rId4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3321" name="AutoShape 37">
            <a:hlinkClick r:id="rId10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3322" name="AutoShape 38">
            <a:hlinkClick r:id="rId11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3323" name="AutoShape 40">
            <a:hlinkClick r:id="rId12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3324" name="AutoShape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3325" name="AutoShape 42">
            <a:hlinkClick r:id="rId13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3326" name="AutoShape 43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15" name="Управляющая кнопка: настраиваемая 14">
            <a:hlinkClick r:id="rId6" action="ppaction://hlinksldjump" highlightClick="1"/>
          </p:cNvPr>
          <p:cNvSpPr/>
          <p:nvPr/>
        </p:nvSpPr>
        <p:spPr>
          <a:xfrm>
            <a:off x="3038454" y="6386554"/>
            <a:ext cx="574680" cy="292104"/>
          </a:xfrm>
          <a:prstGeom prst="actionButtonBlank">
            <a:avLst/>
          </a:prstGeom>
          <a:blipFill>
            <a:blip r:embed="rId15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3001941" y="6167475"/>
            <a:ext cx="2786082" cy="50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- </a:t>
            </a:r>
            <a:r>
              <a:rPr kumimoji="0" lang="ru-RU" sz="2800" i="0" u="none" strike="noStrike" kern="1200" cap="none" spc="0" normalizeH="0" noProof="0" dirty="0" smtClean="0">
                <a:ln>
                  <a:noFill/>
                </a:ln>
                <a:solidFill>
                  <a:srgbClr val="2803C5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  <a:hlinkClick r:id="rId6" action="ppaction://hlinksldjump"/>
              </a:rPr>
              <a:t>рисунок</a:t>
            </a:r>
            <a:endParaRPr kumimoji="0" lang="ru-RU" sz="2800" i="0" u="none" strike="noStrike" kern="1200" cap="none" spc="0" normalizeH="0" noProof="0" dirty="0" smtClean="0">
              <a:ln>
                <a:noFill/>
              </a:ln>
              <a:solidFill>
                <a:srgbClr val="2803C5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446031" y="179343"/>
            <a:ext cx="8229600" cy="76677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Типы задач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404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1. Решение в общем виде</a:t>
            </a:r>
          </a:p>
        </p:txBody>
      </p:sp>
      <p:sp>
        <p:nvSpPr>
          <p:cNvPr id="16389" name="AutoShape 28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6390" name="AutoShape 29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6391" name="AutoShape 30">
            <a:hlinkClick r:id="rId4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6392" name="AutoShape 31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6393" name="AutoShape 33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6394" name="AutoShape 34">
            <a:hlinkClick r:id="rId6" action="ppaction://hlinksldjump" tooltip="Возврат в типы задач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6395" name="AutoShape 35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6396" name="AutoShape 36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pic>
        <p:nvPicPr>
          <p:cNvPr id="16" name="Рисунок 15"/>
          <p:cNvPicPr/>
          <p:nvPr/>
        </p:nvPicPr>
        <p:blipFill>
          <a:blip r:embed="rId9"/>
          <a:srcRect l="3933" t="22338" r="1864" b="16284"/>
          <a:stretch>
            <a:fillRect/>
          </a:stretch>
        </p:blipFill>
        <p:spPr bwMode="auto">
          <a:xfrm>
            <a:off x="1395369" y="1311246"/>
            <a:ext cx="6243723" cy="2884527"/>
          </a:xfrm>
          <a:prstGeom prst="rect">
            <a:avLst/>
          </a:prstGeom>
          <a:noFill/>
          <a:ln w="38100">
            <a:solidFill>
              <a:srgbClr val="2803C5"/>
            </a:solidFill>
            <a:miter lim="800000"/>
            <a:headEnd/>
            <a:tailEnd/>
          </a:ln>
        </p:spPr>
      </p:pic>
      <p:sp>
        <p:nvSpPr>
          <p:cNvPr id="17" name="Стрелка углом вверх 16">
            <a:hlinkClick r:id="rId2" action="ppaction://hlinksldjump" tooltip="Обратно"/>
          </p:cNvPr>
          <p:cNvSpPr/>
          <p:nvPr/>
        </p:nvSpPr>
        <p:spPr>
          <a:xfrm>
            <a:off x="8501058" y="6000768"/>
            <a:ext cx="642942" cy="428628"/>
          </a:xfrm>
          <a:prstGeom prst="bentUpArrow">
            <a:avLst>
              <a:gd name="adj1" fmla="val 42415"/>
              <a:gd name="adj2" fmla="val 33708"/>
              <a:gd name="adj3" fmla="val 30805"/>
            </a:avLst>
          </a:prstGeom>
          <a:solidFill>
            <a:srgbClr val="1406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AutoShape 27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5366" name="AutoShape 28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5367" name="AutoShape 29">
            <a:hlinkClick r:id="rId4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5368" name="AutoShape 30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5369" name="AutoShape 32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5370" name="AutoShape 33">
            <a:hlinkClick r:id="rId6" action="ppaction://hlinksldjump" tooltip="Возврат в типы задач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5371" name="AutoShape 34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5372" name="AutoShape 35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404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2. Решение в общем виде</a:t>
            </a:r>
          </a:p>
        </p:txBody>
      </p:sp>
      <p:pic>
        <p:nvPicPr>
          <p:cNvPr id="16" name="Рисунок 15"/>
          <p:cNvPicPr/>
          <p:nvPr/>
        </p:nvPicPr>
        <p:blipFill>
          <a:blip r:embed="rId9"/>
          <a:srcRect l="8310" t="22964" r="8081" b="13535"/>
          <a:stretch>
            <a:fillRect/>
          </a:stretch>
        </p:blipFill>
        <p:spPr bwMode="auto">
          <a:xfrm>
            <a:off x="1650960" y="1384272"/>
            <a:ext cx="5878593" cy="3395708"/>
          </a:xfrm>
          <a:prstGeom prst="rect">
            <a:avLst/>
          </a:prstGeom>
          <a:noFill/>
          <a:ln w="38100">
            <a:solidFill>
              <a:srgbClr val="2803C5"/>
            </a:solidFill>
            <a:miter lim="800000"/>
            <a:headEnd/>
            <a:tailEnd/>
          </a:ln>
        </p:spPr>
      </p:pic>
      <p:sp>
        <p:nvSpPr>
          <p:cNvPr id="17" name="Стрелка углом вверх 16">
            <a:hlinkClick r:id="rId2" action="ppaction://hlinksldjump" tooltip="Обратно"/>
          </p:cNvPr>
          <p:cNvSpPr/>
          <p:nvPr/>
        </p:nvSpPr>
        <p:spPr>
          <a:xfrm>
            <a:off x="8501058" y="6000768"/>
            <a:ext cx="642942" cy="428628"/>
          </a:xfrm>
          <a:prstGeom prst="bentUpArrow">
            <a:avLst>
              <a:gd name="adj1" fmla="val 42415"/>
              <a:gd name="adj2" fmla="val 33708"/>
              <a:gd name="adj3" fmla="val 30805"/>
            </a:avLst>
          </a:prstGeom>
          <a:solidFill>
            <a:srgbClr val="1406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AutoShape 30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4342" name="AutoShape 31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4343" name="AutoShape 32">
            <a:hlinkClick r:id="rId4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4344" name="AutoShape 33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4345" name="AutoShape 35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4346" name="AutoShape 36">
            <a:hlinkClick r:id="rId6" action="ppaction://hlinksldjump" tooltip="возврат в типы задач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4347" name="AutoShape 37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4348" name="AutoShape 3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404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3. Решение в общем виде</a:t>
            </a:r>
          </a:p>
        </p:txBody>
      </p:sp>
      <p:pic>
        <p:nvPicPr>
          <p:cNvPr id="12" name="Рисунок 11"/>
          <p:cNvPicPr/>
          <p:nvPr/>
        </p:nvPicPr>
        <p:blipFill>
          <a:blip r:embed="rId9"/>
          <a:srcRect l="10457" t="21503" r="50049" b="20668"/>
          <a:stretch>
            <a:fillRect/>
          </a:stretch>
        </p:blipFill>
        <p:spPr bwMode="auto">
          <a:xfrm>
            <a:off x="2162142" y="1384272"/>
            <a:ext cx="4710176" cy="3760839"/>
          </a:xfrm>
          <a:prstGeom prst="rect">
            <a:avLst/>
          </a:prstGeom>
          <a:noFill/>
          <a:ln w="38100">
            <a:solidFill>
              <a:srgbClr val="2803C5"/>
            </a:solidFill>
            <a:miter lim="800000"/>
            <a:headEnd/>
            <a:tailEnd/>
          </a:ln>
        </p:spPr>
      </p:pic>
      <p:sp>
        <p:nvSpPr>
          <p:cNvPr id="13" name="Стрелка углом вверх 12">
            <a:hlinkClick r:id="rId2" action="ppaction://hlinksldjump" tooltip="Обратно"/>
          </p:cNvPr>
          <p:cNvSpPr/>
          <p:nvPr/>
        </p:nvSpPr>
        <p:spPr>
          <a:xfrm>
            <a:off x="8501058" y="6000768"/>
            <a:ext cx="642942" cy="428628"/>
          </a:xfrm>
          <a:prstGeom prst="bentUpArrow">
            <a:avLst>
              <a:gd name="adj1" fmla="val 42415"/>
              <a:gd name="adj2" fmla="val 33708"/>
              <a:gd name="adj3" fmla="val 30805"/>
            </a:avLst>
          </a:prstGeom>
          <a:solidFill>
            <a:srgbClr val="1406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AutoShape 26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7414" name="AutoShape 27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7415" name="AutoShape 28">
            <a:hlinkClick r:id="rId4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7416" name="AutoShape 29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7417" name="AutoShape 31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7418" name="AutoShape 32">
            <a:hlinkClick r:id="rId6" action="ppaction://hlinksldjump" tooltip="Возврат в типы задач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7419" name="AutoShape 33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7420" name="AutoShape 34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404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4. Решение в общем виде</a:t>
            </a:r>
          </a:p>
        </p:txBody>
      </p:sp>
      <p:pic>
        <p:nvPicPr>
          <p:cNvPr id="14" name="Рисунок 13"/>
          <p:cNvPicPr/>
          <p:nvPr/>
        </p:nvPicPr>
        <p:blipFill>
          <a:blip r:embed="rId9"/>
          <a:srcRect l="10566" t="29858" r="33654" b="8906"/>
          <a:stretch>
            <a:fillRect/>
          </a:stretch>
        </p:blipFill>
        <p:spPr bwMode="auto">
          <a:xfrm>
            <a:off x="1760499" y="1347759"/>
            <a:ext cx="5586488" cy="4052943"/>
          </a:xfrm>
          <a:prstGeom prst="rect">
            <a:avLst/>
          </a:prstGeom>
          <a:noFill/>
          <a:ln w="38100">
            <a:solidFill>
              <a:srgbClr val="2803C5"/>
            </a:solidFill>
            <a:miter lim="800000"/>
            <a:headEnd/>
            <a:tailEnd/>
          </a:ln>
        </p:spPr>
      </p:pic>
      <p:sp>
        <p:nvSpPr>
          <p:cNvPr id="15" name="Стрелка углом вверх 14">
            <a:hlinkClick r:id="rId2" action="ppaction://hlinksldjump" tooltip="Обратно"/>
          </p:cNvPr>
          <p:cNvSpPr/>
          <p:nvPr/>
        </p:nvSpPr>
        <p:spPr>
          <a:xfrm>
            <a:off x="8501058" y="6000768"/>
            <a:ext cx="642942" cy="428628"/>
          </a:xfrm>
          <a:prstGeom prst="bentUpArrow">
            <a:avLst>
              <a:gd name="adj1" fmla="val 42415"/>
              <a:gd name="adj2" fmla="val 33708"/>
              <a:gd name="adj3" fmla="val 30805"/>
            </a:avLst>
          </a:prstGeom>
          <a:solidFill>
            <a:srgbClr val="1406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28596" y="0"/>
            <a:ext cx="8286808" cy="6461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latin typeface="Times New Roman" pitchFamily="18" charset="0"/>
              </a:rPr>
              <a:t>Задачи</a:t>
            </a:r>
          </a:p>
        </p:txBody>
      </p:sp>
      <p:sp>
        <p:nvSpPr>
          <p:cNvPr id="18445" name="AutoShape 41">
            <a:hlinkClick r:id="rId3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8446" name="AutoShape 42">
            <a:hlinkClick r:id="rId4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8447" name="AutoShape 43">
            <a:hlinkClick r:id="rId5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8448" name="AutoShape 44">
            <a:hlinkClick r:id="rId6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8449" name="AutoShape 46">
            <a:hlinkClick r:id="rId7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8450" name="AutoShape 47">
            <a:hlinkClick r:id="rId7" action="ppaction://hlinksldjump" tooltip="Возврат в меню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8451" name="AutoShape 48">
            <a:hlinkClick r:id="rId8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8452" name="AutoShape 49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21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99979" y="5291163"/>
            <a:ext cx="8580555" cy="471446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</a:ln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Составь задачу </a:t>
            </a:r>
            <a:endParaRPr lang="en-US" sz="2400" b="1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  <a:hlinkClick r:id="rId10" action="ppaction://hlinksldjump"/>
            </a:endParaRPr>
          </a:p>
        </p:txBody>
      </p:sp>
      <p:sp>
        <p:nvSpPr>
          <p:cNvPr id="22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99979" y="5875371"/>
            <a:ext cx="8580555" cy="471447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</a:ln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  <a:hlinkClick r:id="rId11" action="ppaction://hlinksldjump"/>
              </a:rPr>
              <a:t>Ответы</a:t>
            </a:r>
            <a:endParaRPr lang="en-US" sz="2400" b="1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  <a:hlinkClick r:id="rId10" action="ppaction://hlinksldjump"/>
            </a:endParaRPr>
          </a:p>
        </p:txBody>
      </p:sp>
      <p:sp>
        <p:nvSpPr>
          <p:cNvPr id="24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63466" y="4122747"/>
            <a:ext cx="8617068" cy="471447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</a:ln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12" action="ppaction://hlinksldjump"/>
              </a:rPr>
              <a:t>Тексты задач</a:t>
            </a:r>
            <a:endParaRPr lang="en-US" sz="2400" b="1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  <a:hlinkClick r:id="rId10" action="ppaction://hlinksldjump"/>
            </a:endParaRPr>
          </a:p>
        </p:txBody>
      </p:sp>
      <p:sp>
        <p:nvSpPr>
          <p:cNvPr id="26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63466" y="3538539"/>
            <a:ext cx="8580555" cy="471447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</a:ln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13" action="ppaction://hlinkfile" tooltip="Нахождение sin и cos по заданному углу"/>
              </a:rPr>
              <a:t>Нахождение значений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13" action="ppaction://hlinkfile" tooltip="Нахождение sin и cos по заданному углу"/>
              </a:rPr>
              <a:t> sin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13" action="ppaction://hlinkfile" tooltip="Нахождение sin и cos по заданному углу"/>
              </a:rPr>
              <a:t>и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13" action="ppaction://hlinkfile" tooltip="Нахождение sin и cos по заданному углу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13" action="ppaction://hlinkfile" tooltip="Нахождение sin и cos по заданному углу"/>
              </a:rPr>
              <a:t>cos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13" action="ppaction://hlinkfile" tooltip="Нахождение sin и cos по заданному углу"/>
              </a:rPr>
              <a:t> по заданному углу</a:t>
            </a:r>
            <a:endParaRPr lang="en-US" sz="2400" b="1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  <a:hlinkClick r:id="rId10" action="ppaction://hlinksldjump"/>
            </a:endParaRPr>
          </a:p>
        </p:txBody>
      </p:sp>
      <p:sp>
        <p:nvSpPr>
          <p:cNvPr id="27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63466" y="2954331"/>
            <a:ext cx="8580556" cy="471447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</a:ln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hlinkClick r:id="rId14" action="ppaction://hlinkfile" tooltip="Нахождение угла по числвому значению"/>
              </a:rPr>
              <a:t>Нахождение угла по числовому значению </a:t>
            </a:r>
            <a:endParaRPr lang="en-US" sz="2400" b="1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  <a:hlinkClick r:id="rId10" action="ppaction://hlinksldjump"/>
            </a:endParaRPr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1"/>
          </p:nvPr>
        </p:nvSpPr>
        <p:spPr>
          <a:xfrm>
            <a:off x="263466" y="544472"/>
            <a:ext cx="8617068" cy="2300319"/>
          </a:xfrm>
          <a:solidFill>
            <a:schemeClr val="bg1"/>
          </a:solidFill>
          <a:ln w="38100">
            <a:solidFill>
              <a:srgbClr val="2803C5"/>
            </a:solidFill>
          </a:ln>
        </p:spPr>
        <p:txBody>
          <a:bodyPr anchor="ctr"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При решении задач для нахождения угла или числового значения </a:t>
            </a:r>
            <a:r>
              <a:rPr lang="en-US" sz="1900" b="1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можно воспользоваться приложениями «Нахождение  угла по числовому значению» и «Нахождение значений</a:t>
            </a:r>
            <a:r>
              <a:rPr lang="en-US" sz="1900" b="1" dirty="0" smtClean="0">
                <a:latin typeface="Times New Roman" pitchFamily="18" charset="0"/>
                <a:cs typeface="Times New Roman" pitchFamily="18" charset="0"/>
              </a:rPr>
              <a:t> sin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900" b="1" dirty="0" err="1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по заданному углу». Для более точных вычислений используйте приложение «Четырехзначные математические таблицы». В разделе «Ответы» задачи решены с помощью четырехзначных математических таблиц</a:t>
            </a:r>
            <a:r>
              <a:rPr lang="en-US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63466" y="4706955"/>
            <a:ext cx="8617068" cy="471447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</a:ln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  <a:hlinkClick r:id="rId15" action="ppaction://hlinkfile" tooltip="Четырехзначные математические таблицы"/>
              </a:rPr>
              <a:t>Четырехзначные математические таблицы</a:t>
            </a:r>
            <a:endParaRPr lang="en-US" sz="2400" b="1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  <a:hlinkClick r:id="rId10" action="ppaction://hlinksldjump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28596" y="0"/>
            <a:ext cx="8286808" cy="6461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latin typeface="Times New Roman" pitchFamily="18" charset="0"/>
              </a:rPr>
              <a:t>Задачи</a:t>
            </a:r>
          </a:p>
        </p:txBody>
      </p:sp>
      <p:sp>
        <p:nvSpPr>
          <p:cNvPr id="18435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63466" y="544473"/>
            <a:ext cx="4038600" cy="1022364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1800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Задача 1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8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Решите треугольник: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800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а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= 10, </a:t>
            </a:r>
            <a:r>
              <a:rPr lang="el-GR" sz="18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= 40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8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= 60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7" name="Rectangle 15"/>
          <p:cNvSpPr>
            <a:spLocks noChangeArrowheads="1"/>
          </p:cNvSpPr>
          <p:nvPr/>
        </p:nvSpPr>
        <p:spPr bwMode="auto">
          <a:xfrm>
            <a:off x="263466" y="1712889"/>
            <a:ext cx="4038600" cy="1022364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2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Решите треугольник: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5,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20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40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8438" name="Rectangle 16"/>
          <p:cNvSpPr>
            <a:spLocks noChangeArrowheads="1"/>
          </p:cNvSpPr>
          <p:nvPr/>
        </p:nvSpPr>
        <p:spPr bwMode="auto">
          <a:xfrm>
            <a:off x="263466" y="2844792"/>
            <a:ext cx="4038600" cy="11096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3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Найдите наибольший угол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треугольника со сторонами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=75, </a:t>
            </a:r>
            <a:r>
              <a:rPr lang="en-US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40, 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105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9" name="Rectangle 17"/>
          <p:cNvSpPr>
            <a:spLocks noChangeArrowheads="1"/>
          </p:cNvSpPr>
          <p:nvPr/>
        </p:nvSpPr>
        <p:spPr bwMode="auto">
          <a:xfrm>
            <a:off x="263466" y="4086234"/>
            <a:ext cx="4038600" cy="1022363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4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Решите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треугольник: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0,34;  </a:t>
            </a:r>
            <a:r>
              <a:rPr lang="en-US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0,46; 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42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</a:p>
        </p:txBody>
      </p:sp>
      <p:sp>
        <p:nvSpPr>
          <p:cNvPr id="18440" name="Rectangle 18"/>
          <p:cNvSpPr>
            <a:spLocks noChangeArrowheads="1"/>
          </p:cNvSpPr>
          <p:nvPr/>
        </p:nvSpPr>
        <p:spPr bwMode="auto">
          <a:xfrm>
            <a:off x="263466" y="5254650"/>
            <a:ext cx="4038600" cy="1022364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5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Стороны треугольника равны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3,3 см, 5,6 см и 6,5 см. Не вычисляя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углы треугольника, определите его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1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вид.</a:t>
            </a:r>
          </a:p>
        </p:txBody>
      </p:sp>
      <p:sp>
        <p:nvSpPr>
          <p:cNvPr id="18441" name="Rectangle 19"/>
          <p:cNvSpPr>
            <a:spLocks noChangeArrowheads="1"/>
          </p:cNvSpPr>
          <p:nvPr/>
        </p:nvSpPr>
        <p:spPr bwMode="auto">
          <a:xfrm>
            <a:off x="4827591" y="544473"/>
            <a:ext cx="4038600" cy="135732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6</a:t>
            </a:r>
            <a:r>
              <a:rPr lang="ru-RU" dirty="0" smtClean="0">
                <a:solidFill>
                  <a:srgbClr val="000000"/>
                </a:solidFill>
              </a:rPr>
              <a:t>.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треугольника две стороны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равны 3 м и 6 м, а угол между ними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равен 60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Найдите остальные углы и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третью сторону.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2" name="Rectangle 20"/>
          <p:cNvSpPr>
            <a:spLocks noChangeArrowheads="1"/>
          </p:cNvSpPr>
          <p:nvPr/>
        </p:nvSpPr>
        <p:spPr bwMode="auto">
          <a:xfrm>
            <a:off x="4827591" y="2004993"/>
            <a:ext cx="4038600" cy="1285884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7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треугольника две стороны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равны 5 дм и 4 дм, а угол между ними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равен 120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Найдите остальные углы и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третью сторону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3" name="Rectangle 21"/>
          <p:cNvSpPr>
            <a:spLocks noChangeArrowheads="1"/>
          </p:cNvSpPr>
          <p:nvPr/>
        </p:nvSpPr>
        <p:spPr bwMode="auto">
          <a:xfrm>
            <a:off x="4827591" y="3429000"/>
            <a:ext cx="4038600" cy="89217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8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.Стороны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параллелограмма 3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см и 8 см, а один из углов 60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.Найдите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ru-RU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льшую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диагональ параллелограмма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4" name="Rectangle 22"/>
          <p:cNvSpPr>
            <a:spLocks noChangeArrowheads="1"/>
          </p:cNvSpPr>
          <p:nvPr/>
        </p:nvSpPr>
        <p:spPr bwMode="auto">
          <a:xfrm>
            <a:off x="4827591" y="4451364"/>
            <a:ext cx="4038600" cy="178595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9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Определите расстояние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между  двумя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недоступными пунктами А и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В, используя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два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наблюдательных пункта: пункт С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лежащий на прямой  АВ между пунктами А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В, пункт 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 стороне от АВ Известно,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что С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460,7 м, угол ВС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=95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угол А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52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угол В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 = </a:t>
            </a:r>
            <a:r>
              <a:rPr lang="el-G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=24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AutoShape 41">
            <a:hlinkClick r:id="rId3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8446" name="AutoShape 42">
            <a:hlinkClick r:id="rId4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8447" name="AutoShape 43">
            <a:hlinkClick r:id="rId5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8448" name="AutoShape 44">
            <a:hlinkClick r:id="rId6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8449" name="AutoShape 46">
            <a:hlinkClick r:id="rId7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8450" name="AutoShape 47">
            <a:hlinkClick r:id="rId7" action="ppaction://hlinksldjump" tooltip="Возврат в меню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8451" name="AutoShape 48">
            <a:hlinkClick r:id="rId8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8452" name="AutoShape 49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22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3841740" y="6386553"/>
            <a:ext cx="1533547" cy="471447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 w="38100">
            <a:solidFill>
              <a:srgbClr val="2803C5"/>
            </a:solidFill>
          </a:ln>
        </p:spPr>
        <p:txBody>
          <a:bodyPr>
            <a:no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Ответы</a:t>
            </a:r>
            <a:endParaRPr lang="en-US" sz="2400" b="1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  <a:hlinkClick r:id="rId11" action="ppaction://hlinksldjump"/>
            </a:endParaRPr>
          </a:p>
        </p:txBody>
      </p:sp>
      <p:sp>
        <p:nvSpPr>
          <p:cNvPr id="25" name="Содержимое 24">
            <a:hlinkClick r:id="rId12" action="ppaction://hlinksldjump" highlightClick="1"/>
          </p:cNvPr>
          <p:cNvSpPr>
            <a:spLocks noGrp="1"/>
          </p:cNvSpPr>
          <p:nvPr>
            <p:ph sz="quarter" idx="1"/>
          </p:nvPr>
        </p:nvSpPr>
        <p:spPr>
          <a:xfrm>
            <a:off x="1650960" y="6386513"/>
            <a:ext cx="985838" cy="471487"/>
          </a:xfrm>
          <a:prstGeom prst="actionButtonBlank">
            <a:avLst/>
          </a:prstGeom>
          <a:blipFill>
            <a:blip r:embed="rId13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r>
              <a:rPr lang="ru-RU" sz="1000" dirty="0" smtClean="0"/>
              <a:t>     </a:t>
            </a:r>
            <a:r>
              <a:rPr lang="ru-RU" sz="1000" dirty="0" smtClean="0">
                <a:hlinkClick r:id="rId14" action="ppaction://hlinksldjump"/>
              </a:rPr>
              <a:t> рисунок</a:t>
            </a:r>
            <a:endParaRPr lang="ru-RU" sz="1000" dirty="0"/>
          </a:p>
        </p:txBody>
      </p:sp>
      <p:sp>
        <p:nvSpPr>
          <p:cNvPr id="24" name="Стрелка углом вверх 23">
            <a:hlinkClick r:id="rId4" action="ppaction://hlinksldjump" tooltip="Обратно"/>
          </p:cNvPr>
          <p:cNvSpPr/>
          <p:nvPr/>
        </p:nvSpPr>
        <p:spPr>
          <a:xfrm>
            <a:off x="8501058" y="6021423"/>
            <a:ext cx="642942" cy="428628"/>
          </a:xfrm>
          <a:prstGeom prst="bentUpArrow">
            <a:avLst>
              <a:gd name="adj1" fmla="val 42415"/>
              <a:gd name="adj2" fmla="val 33708"/>
              <a:gd name="adj3" fmla="val 30805"/>
            </a:avLst>
          </a:prstGeom>
          <a:solidFill>
            <a:srgbClr val="1406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/>
            <a:endParaRPr lang="ru-RU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Равнобедренный треугольник 82"/>
          <p:cNvSpPr/>
          <p:nvPr/>
        </p:nvSpPr>
        <p:spPr>
          <a:xfrm>
            <a:off x="7471397" y="2829618"/>
            <a:ext cx="1321603" cy="1176113"/>
          </a:xfrm>
          <a:prstGeom prst="triangle">
            <a:avLst>
              <a:gd name="adj" fmla="val 25082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890000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6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285992"/>
            <a:ext cx="3143272" cy="4064048"/>
          </a:xfrm>
          <a:noFill/>
          <a:ln>
            <a:solidFill>
              <a:srgbClr val="14067C"/>
            </a:solidFill>
          </a:ln>
        </p:spPr>
        <p:txBody>
          <a:bodyPr/>
          <a:lstStyle/>
          <a:p>
            <a:pPr eaLnBrk="1" hangingPunct="1"/>
            <a:r>
              <a:rPr lang="ru-RU" sz="16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Дано: сторона, два угла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sz="quarter" idx="1"/>
          </p:nvPr>
        </p:nvSpPr>
        <p:spPr>
          <a:xfrm>
            <a:off x="6429388" y="285728"/>
            <a:ext cx="2466964" cy="1928826"/>
          </a:xfrm>
          <a:noFill/>
          <a:ln>
            <a:solidFill>
              <a:srgbClr val="14067C"/>
            </a:solidFill>
          </a:ln>
        </p:spPr>
        <p:txBody>
          <a:bodyPr/>
          <a:lstStyle/>
          <a:p>
            <a:pPr eaLnBrk="1" hangingPunct="1"/>
            <a:r>
              <a:rPr lang="ru-RU" sz="16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Дано: две стороны и угол между ними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214282" y="285728"/>
            <a:ext cx="3143272" cy="2000264"/>
          </a:xfrm>
          <a:prstGeom prst="rect">
            <a:avLst/>
          </a:prstGeom>
          <a:noFill/>
          <a:ln w="9525">
            <a:solidFill>
              <a:srgbClr val="14067C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SzPct val="80000"/>
              <a:buFont typeface="Arial" pitchFamily="34" charset="0"/>
              <a:buChar char="•"/>
              <a:defRPr/>
            </a:pPr>
            <a:r>
              <a:rPr lang="ru-RU" sz="16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Дано: три стороны</a:t>
            </a:r>
          </a:p>
        </p:txBody>
      </p:sp>
      <p:sp>
        <p:nvSpPr>
          <p:cNvPr id="19463" name="Содержимое 2"/>
          <p:cNvSpPr>
            <a:spLocks noGrp="1"/>
          </p:cNvSpPr>
          <p:nvPr>
            <p:ph sz="quarter" idx="1"/>
          </p:nvPr>
        </p:nvSpPr>
        <p:spPr>
          <a:xfrm>
            <a:off x="3403584" y="288882"/>
            <a:ext cx="2884527" cy="1898676"/>
          </a:xfrm>
          <a:noFill/>
          <a:ln>
            <a:solidFill>
              <a:srgbClr val="14067C"/>
            </a:solidFill>
          </a:ln>
        </p:spPr>
        <p:txBody>
          <a:bodyPr/>
          <a:lstStyle/>
          <a:p>
            <a:pPr eaLnBrk="1" hangingPunct="1"/>
            <a:r>
              <a:rPr lang="ru-RU" sz="16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Дано: две стороны и угол,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лежащий против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одной из сторон</a:t>
            </a: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857224" y="785794"/>
            <a:ext cx="2286016" cy="1143000"/>
          </a:xfrm>
          <a:prstGeom prst="triangle">
            <a:avLst>
              <a:gd name="adj" fmla="val 25455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21051472">
            <a:off x="1177314" y="3825649"/>
            <a:ext cx="1399453" cy="1043999"/>
          </a:xfrm>
          <a:prstGeom prst="triangle">
            <a:avLst>
              <a:gd name="adj" fmla="val 1454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 rot="568175">
            <a:off x="3788643" y="986030"/>
            <a:ext cx="2333488" cy="879398"/>
          </a:xfrm>
          <a:prstGeom prst="triangle">
            <a:avLst>
              <a:gd name="adj" fmla="val 88182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857224" y="92867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14546" y="92867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85918" y="1857364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21338" y="1165194"/>
            <a:ext cx="473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+mj-lt"/>
              </a:rPr>
              <a:t>α</a:t>
            </a:r>
            <a:endParaRPr lang="ru-RU" sz="2000" b="1" i="1" dirty="0">
              <a:latin typeface="+mj-lt"/>
            </a:endParaRPr>
          </a:p>
        </p:txBody>
      </p:sp>
      <p:sp>
        <p:nvSpPr>
          <p:cNvPr id="30" name="AutoShape 80">
            <a:hlinkClick r:id="rId3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31" name="AutoShape 81">
            <a:hlinkClick r:id="rId4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32" name="AutoShape 82">
            <a:hlinkClick r:id="rId5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33" name="AutoShape 83">
            <a:hlinkClick r:id="rId6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34" name="AutoShape 8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35" name="AutoShape 86">
            <a:hlinkClick r:id="rId8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36" name="AutoShape 87"/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37" name="AutoShape 88">
            <a:hlinkClick r:id="rId9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91078" y="1055655"/>
            <a:ext cx="567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sz="2000" b="1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4645026" y="1785915"/>
            <a:ext cx="4746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grpSp>
        <p:nvGrpSpPr>
          <p:cNvPr id="88" name="Группа 87"/>
          <p:cNvGrpSpPr/>
          <p:nvPr/>
        </p:nvGrpSpPr>
        <p:grpSpPr>
          <a:xfrm>
            <a:off x="6572264" y="714356"/>
            <a:ext cx="2143140" cy="1357322"/>
            <a:chOff x="6500826" y="2786058"/>
            <a:chExt cx="2143140" cy="1357322"/>
          </a:xfrm>
        </p:grpSpPr>
        <p:sp>
          <p:nvSpPr>
            <p:cNvPr id="13" name="Равнобедренный треугольник 12"/>
            <p:cNvSpPr/>
            <p:nvPr/>
          </p:nvSpPr>
          <p:spPr>
            <a:xfrm rot="10800000">
              <a:off x="6500826" y="3143248"/>
              <a:ext cx="2143140" cy="1000132"/>
            </a:xfrm>
            <a:prstGeom prst="triangle">
              <a:avLst>
                <a:gd name="adj" fmla="val 26166"/>
              </a:avLst>
            </a:prstGeom>
            <a:gradFill flip="none"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0" scaled="1"/>
              <a:tileRect/>
            </a:gradFill>
            <a:ln>
              <a:solidFill>
                <a:srgbClr val="14067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873907" y="3090843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γ</a:t>
              </a:r>
              <a:endParaRPr lang="ru-RU" sz="2000" b="1" i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358082" y="2786058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endParaRPr lang="ru-RU" sz="2000" b="1" i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983446" y="3529000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ru-RU" sz="2000" b="1" i="1" dirty="0"/>
            </a:p>
          </p:txBody>
        </p:sp>
      </p:grpSp>
      <p:sp>
        <p:nvSpPr>
          <p:cNvPr id="17" name="Равнобедренный треугольник 16"/>
          <p:cNvSpPr/>
          <p:nvPr/>
        </p:nvSpPr>
        <p:spPr>
          <a:xfrm>
            <a:off x="1176291" y="5108598"/>
            <a:ext cx="1462086" cy="1000124"/>
          </a:xfrm>
          <a:prstGeom prst="triangle">
            <a:avLst>
              <a:gd name="adj" fmla="val 25455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249317" y="4560903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/>
              <a:t>α</a:t>
            </a:r>
            <a:endParaRPr lang="ru-RU" sz="2000" b="1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2016090" y="576583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1249317" y="569280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endParaRPr lang="ru-RU" sz="2000" b="1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1870038" y="3940182"/>
            <a:ext cx="457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1979577" y="5218137"/>
            <a:ext cx="338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57" name="Равнобедренный треугольник 56"/>
          <p:cNvSpPr/>
          <p:nvPr/>
        </p:nvSpPr>
        <p:spPr>
          <a:xfrm>
            <a:off x="1139778" y="2808279"/>
            <a:ext cx="1428760" cy="857256"/>
          </a:xfrm>
          <a:prstGeom prst="triangle">
            <a:avLst>
              <a:gd name="adj" fmla="val 40595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2016090" y="2881305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59" name="TextBox 58"/>
          <p:cNvSpPr txBox="1"/>
          <p:nvPr/>
        </p:nvSpPr>
        <p:spPr>
          <a:xfrm>
            <a:off x="1285830" y="3976695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endParaRPr lang="ru-RU" sz="2000" b="1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1249317" y="3282948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α</a:t>
            </a:r>
            <a:endParaRPr lang="ru-RU" sz="2000" b="1" i="1" dirty="0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734451" y="2782573"/>
            <a:ext cx="1333069" cy="1270202"/>
          </a:xfrm>
          <a:prstGeom prst="triangle">
            <a:avLst>
              <a:gd name="adj" fmla="val 79091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4" name="Равнобедренный треугольник 63"/>
          <p:cNvSpPr/>
          <p:nvPr/>
        </p:nvSpPr>
        <p:spPr>
          <a:xfrm>
            <a:off x="5238345" y="2829618"/>
            <a:ext cx="1731756" cy="1192016"/>
          </a:xfrm>
          <a:prstGeom prst="triangle">
            <a:avLst>
              <a:gd name="adj" fmla="val 77273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4572000" y="2857496"/>
            <a:ext cx="333803" cy="4502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  <p:sp>
        <p:nvSpPr>
          <p:cNvPr id="66" name="TextBox 65"/>
          <p:cNvSpPr txBox="1"/>
          <p:nvPr/>
        </p:nvSpPr>
        <p:spPr>
          <a:xfrm>
            <a:off x="6377657" y="2923707"/>
            <a:ext cx="333803" cy="4502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  <p:sp>
        <p:nvSpPr>
          <p:cNvPr id="67" name="TextBox 66"/>
          <p:cNvSpPr txBox="1"/>
          <p:nvPr/>
        </p:nvSpPr>
        <p:spPr>
          <a:xfrm>
            <a:off x="4000496" y="3143248"/>
            <a:ext cx="304227" cy="4129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68" name="TextBox 67"/>
          <p:cNvSpPr txBox="1"/>
          <p:nvPr/>
        </p:nvSpPr>
        <p:spPr>
          <a:xfrm>
            <a:off x="6787810" y="3300063"/>
            <a:ext cx="355958" cy="4146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ru-RU" sz="2000" b="1" i="1" dirty="0"/>
          </a:p>
        </p:txBody>
      </p:sp>
      <p:sp>
        <p:nvSpPr>
          <p:cNvPr id="69" name="Содержимое 2"/>
          <p:cNvSpPr txBox="1">
            <a:spLocks/>
          </p:cNvSpPr>
          <p:nvPr/>
        </p:nvSpPr>
        <p:spPr>
          <a:xfrm>
            <a:off x="3643306" y="2500306"/>
            <a:ext cx="5286412" cy="3857651"/>
          </a:xfrm>
          <a:prstGeom prst="rect">
            <a:avLst/>
          </a:prstGeom>
          <a:noFill/>
          <a:ln>
            <a:solidFill>
              <a:srgbClr val="14067C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Дано: две стороны и угол</a:t>
            </a:r>
          </a:p>
        </p:txBody>
      </p:sp>
      <p:sp>
        <p:nvSpPr>
          <p:cNvPr id="70" name="Равнобедренный треугольник 69"/>
          <p:cNvSpPr/>
          <p:nvPr/>
        </p:nvSpPr>
        <p:spPr>
          <a:xfrm>
            <a:off x="4053459" y="4570265"/>
            <a:ext cx="1640611" cy="1129069"/>
          </a:xfrm>
          <a:prstGeom prst="triangle">
            <a:avLst>
              <a:gd name="adj" fmla="val 24481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4326894" y="4005731"/>
            <a:ext cx="38798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sz="2000" b="1" i="1" dirty="0"/>
          </a:p>
        </p:txBody>
      </p:sp>
      <p:sp>
        <p:nvSpPr>
          <p:cNvPr id="72" name="TextBox 71"/>
          <p:cNvSpPr txBox="1"/>
          <p:nvPr/>
        </p:nvSpPr>
        <p:spPr>
          <a:xfrm>
            <a:off x="5557352" y="3158929"/>
            <a:ext cx="333803" cy="2634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73" name="TextBox 72"/>
          <p:cNvSpPr txBox="1"/>
          <p:nvPr/>
        </p:nvSpPr>
        <p:spPr>
          <a:xfrm>
            <a:off x="4000496" y="4786322"/>
            <a:ext cx="35719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74" name="TextBox 73"/>
          <p:cNvSpPr txBox="1"/>
          <p:nvPr/>
        </p:nvSpPr>
        <p:spPr>
          <a:xfrm>
            <a:off x="5101627" y="4852532"/>
            <a:ext cx="39906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ru-RU" sz="2000" b="1" i="1" dirty="0"/>
          </a:p>
        </p:txBody>
      </p:sp>
      <p:sp>
        <p:nvSpPr>
          <p:cNvPr id="75" name="TextBox 74"/>
          <p:cNvSpPr txBox="1"/>
          <p:nvPr/>
        </p:nvSpPr>
        <p:spPr>
          <a:xfrm>
            <a:off x="4143372" y="5286387"/>
            <a:ext cx="42862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endParaRPr lang="ru-RU" sz="2000" b="1" i="1" dirty="0"/>
          </a:p>
        </p:txBody>
      </p:sp>
      <p:sp>
        <p:nvSpPr>
          <p:cNvPr id="76" name="Равнобедренный треугольник 75"/>
          <p:cNvSpPr/>
          <p:nvPr/>
        </p:nvSpPr>
        <p:spPr>
          <a:xfrm>
            <a:off x="5648497" y="4476176"/>
            <a:ext cx="1777328" cy="1646558"/>
          </a:xfrm>
          <a:prstGeom prst="triangle">
            <a:avLst>
              <a:gd name="adj" fmla="val 24481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7" name="TextBox 76"/>
          <p:cNvSpPr txBox="1"/>
          <p:nvPr/>
        </p:nvSpPr>
        <p:spPr>
          <a:xfrm>
            <a:off x="6651092" y="4899577"/>
            <a:ext cx="3498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ru-RU" sz="2000" b="1" i="1" dirty="0"/>
          </a:p>
        </p:txBody>
      </p:sp>
      <p:sp>
        <p:nvSpPr>
          <p:cNvPr id="78" name="TextBox 77"/>
          <p:cNvSpPr txBox="1"/>
          <p:nvPr/>
        </p:nvSpPr>
        <p:spPr>
          <a:xfrm>
            <a:off x="6357950" y="6072206"/>
            <a:ext cx="4052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sz="2000" b="1" i="1" dirty="0"/>
          </a:p>
        </p:txBody>
      </p:sp>
      <p:sp>
        <p:nvSpPr>
          <p:cNvPr id="79" name="TextBox 78"/>
          <p:cNvSpPr txBox="1"/>
          <p:nvPr/>
        </p:nvSpPr>
        <p:spPr>
          <a:xfrm>
            <a:off x="5715008" y="5715016"/>
            <a:ext cx="4052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endParaRPr lang="ru-RU" sz="2000" b="1" i="1" dirty="0"/>
          </a:p>
        </p:txBody>
      </p:sp>
      <p:sp>
        <p:nvSpPr>
          <p:cNvPr id="80" name="TextBox 79"/>
          <p:cNvSpPr txBox="1"/>
          <p:nvPr/>
        </p:nvSpPr>
        <p:spPr>
          <a:xfrm>
            <a:off x="7929586" y="3929066"/>
            <a:ext cx="33994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sz="2000" b="1" i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46131" y="3158929"/>
            <a:ext cx="32639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ru-RU" sz="2000" b="1" i="1" dirty="0"/>
          </a:p>
        </p:txBody>
      </p:sp>
      <p:sp>
        <p:nvSpPr>
          <p:cNvPr id="82" name="TextBox 81"/>
          <p:cNvSpPr txBox="1"/>
          <p:nvPr/>
        </p:nvSpPr>
        <p:spPr>
          <a:xfrm>
            <a:off x="7715272" y="2928934"/>
            <a:ext cx="25619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  <p:sp>
        <p:nvSpPr>
          <p:cNvPr id="84" name="Равнобедренный треугольник 83"/>
          <p:cNvSpPr/>
          <p:nvPr/>
        </p:nvSpPr>
        <p:spPr>
          <a:xfrm rot="18159858">
            <a:off x="6976070" y="4287872"/>
            <a:ext cx="1583099" cy="1452846"/>
          </a:xfrm>
          <a:prstGeom prst="triangle">
            <a:avLst>
              <a:gd name="adj" fmla="val 56341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5" name="TextBox 84"/>
          <p:cNvSpPr txBox="1"/>
          <p:nvPr/>
        </p:nvSpPr>
        <p:spPr>
          <a:xfrm>
            <a:off x="7334680" y="4570265"/>
            <a:ext cx="30915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+mj-lt"/>
              </a:rPr>
              <a:t>α</a:t>
            </a:r>
            <a:endParaRPr lang="ru-RU" sz="2000" b="1" i="1" dirty="0">
              <a:latin typeface="+mj-lt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001024" y="4286256"/>
            <a:ext cx="33994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380252" y="5322978"/>
            <a:ext cx="26358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Стрелка углом вверх 89">
            <a:hlinkClick r:id="rId3" action="ppaction://hlinksldjump" tooltip="Обратно"/>
          </p:cNvPr>
          <p:cNvSpPr/>
          <p:nvPr/>
        </p:nvSpPr>
        <p:spPr>
          <a:xfrm>
            <a:off x="8501058" y="6000768"/>
            <a:ext cx="642942" cy="428628"/>
          </a:xfrm>
          <a:prstGeom prst="bentUpArrow">
            <a:avLst>
              <a:gd name="adj1" fmla="val 42415"/>
              <a:gd name="adj2" fmla="val 33708"/>
              <a:gd name="adj3" fmla="val 30805"/>
            </a:avLst>
          </a:prstGeom>
          <a:solidFill>
            <a:srgbClr val="1406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016090" y="3282948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Равнобедренный треугольник 82"/>
          <p:cNvSpPr/>
          <p:nvPr/>
        </p:nvSpPr>
        <p:spPr>
          <a:xfrm>
            <a:off x="7471397" y="2829618"/>
            <a:ext cx="1321603" cy="1176113"/>
          </a:xfrm>
          <a:prstGeom prst="triangle">
            <a:avLst>
              <a:gd name="adj" fmla="val 25082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890000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6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2285992"/>
            <a:ext cx="3143272" cy="4064048"/>
          </a:xfrm>
          <a:noFill/>
          <a:ln>
            <a:solidFill>
              <a:srgbClr val="14067C"/>
            </a:solidFill>
          </a:ln>
        </p:spPr>
        <p:txBody>
          <a:bodyPr/>
          <a:lstStyle/>
          <a:p>
            <a:pPr eaLnBrk="1" hangingPunct="1"/>
            <a:r>
              <a:rPr lang="ru-RU" sz="16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Дано: сторона, два угла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sz="quarter" idx="1"/>
          </p:nvPr>
        </p:nvSpPr>
        <p:spPr>
          <a:xfrm>
            <a:off x="6429388" y="285728"/>
            <a:ext cx="2466964" cy="1928826"/>
          </a:xfrm>
          <a:noFill/>
          <a:ln>
            <a:solidFill>
              <a:srgbClr val="14067C"/>
            </a:solidFill>
          </a:ln>
        </p:spPr>
        <p:txBody>
          <a:bodyPr/>
          <a:lstStyle/>
          <a:p>
            <a:pPr eaLnBrk="1" hangingPunct="1"/>
            <a:r>
              <a:rPr lang="ru-RU" sz="16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Дано: две стороны и угол между ними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214282" y="285728"/>
            <a:ext cx="3143272" cy="2000264"/>
          </a:xfrm>
          <a:prstGeom prst="rect">
            <a:avLst/>
          </a:prstGeom>
          <a:noFill/>
          <a:ln w="9525">
            <a:solidFill>
              <a:srgbClr val="14067C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SzPct val="80000"/>
              <a:buFont typeface="Arial" pitchFamily="34" charset="0"/>
              <a:buChar char="•"/>
              <a:defRPr/>
            </a:pPr>
            <a:r>
              <a:rPr lang="ru-RU" sz="16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Дано: три стороны</a:t>
            </a:r>
          </a:p>
        </p:txBody>
      </p:sp>
      <p:sp>
        <p:nvSpPr>
          <p:cNvPr id="19463" name="Содержимое 2"/>
          <p:cNvSpPr>
            <a:spLocks noGrp="1"/>
          </p:cNvSpPr>
          <p:nvPr>
            <p:ph sz="quarter" idx="1"/>
          </p:nvPr>
        </p:nvSpPr>
        <p:spPr>
          <a:xfrm>
            <a:off x="3403584" y="288882"/>
            <a:ext cx="2884527" cy="1898676"/>
          </a:xfrm>
          <a:noFill/>
          <a:ln>
            <a:solidFill>
              <a:srgbClr val="14067C"/>
            </a:solidFill>
          </a:ln>
        </p:spPr>
        <p:txBody>
          <a:bodyPr/>
          <a:lstStyle/>
          <a:p>
            <a:pPr eaLnBrk="1" hangingPunct="1"/>
            <a:r>
              <a:rPr lang="ru-RU" sz="16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Дано: две стороны и угол, </a:t>
            </a: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лежащий против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одной из сторон</a:t>
            </a: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857224" y="785794"/>
            <a:ext cx="2286016" cy="1143000"/>
          </a:xfrm>
          <a:prstGeom prst="triangle">
            <a:avLst>
              <a:gd name="adj" fmla="val 25455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21051472">
            <a:off x="1177314" y="3825649"/>
            <a:ext cx="1399453" cy="1043999"/>
          </a:xfrm>
          <a:prstGeom prst="triangle">
            <a:avLst>
              <a:gd name="adj" fmla="val 1454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 rot="568175">
            <a:off x="3788643" y="986030"/>
            <a:ext cx="2333488" cy="879398"/>
          </a:xfrm>
          <a:prstGeom prst="triangle">
            <a:avLst>
              <a:gd name="adj" fmla="val 88182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857224" y="92867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14546" y="92867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85918" y="1857364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21338" y="1165194"/>
            <a:ext cx="473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+mj-lt"/>
              </a:rPr>
              <a:t>α</a:t>
            </a:r>
            <a:endParaRPr lang="ru-RU" sz="2000" b="1" i="1" dirty="0">
              <a:latin typeface="+mj-lt"/>
            </a:endParaRPr>
          </a:p>
        </p:txBody>
      </p:sp>
      <p:sp>
        <p:nvSpPr>
          <p:cNvPr id="30" name="AutoShape 80">
            <a:hlinkClick r:id="rId3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31" name="AutoShape 81">
            <a:hlinkClick r:id="rId4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32" name="AutoShape 82">
            <a:hlinkClick r:id="rId5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33" name="AutoShape 83">
            <a:hlinkClick r:id="rId6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34" name="AutoShape 8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35" name="AutoShape 86">
            <a:hlinkClick r:id="rId8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36" name="AutoShape 87"/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37" name="AutoShape 88">
            <a:hlinkClick r:id="rId9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91078" y="1055655"/>
            <a:ext cx="567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sz="2000" b="1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4645026" y="1785915"/>
            <a:ext cx="4746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grpSp>
        <p:nvGrpSpPr>
          <p:cNvPr id="2" name="Группа 87"/>
          <p:cNvGrpSpPr/>
          <p:nvPr/>
        </p:nvGrpSpPr>
        <p:grpSpPr>
          <a:xfrm>
            <a:off x="6572264" y="714356"/>
            <a:ext cx="2143140" cy="1357322"/>
            <a:chOff x="6500826" y="2786058"/>
            <a:chExt cx="2143140" cy="1357322"/>
          </a:xfrm>
        </p:grpSpPr>
        <p:sp>
          <p:nvSpPr>
            <p:cNvPr id="13" name="Равнобедренный треугольник 12"/>
            <p:cNvSpPr/>
            <p:nvPr/>
          </p:nvSpPr>
          <p:spPr>
            <a:xfrm rot="10800000">
              <a:off x="6500826" y="3143248"/>
              <a:ext cx="2143140" cy="1000132"/>
            </a:xfrm>
            <a:prstGeom prst="triangle">
              <a:avLst>
                <a:gd name="adj" fmla="val 26166"/>
              </a:avLst>
            </a:prstGeom>
            <a:gradFill flip="none"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0" scaled="1"/>
              <a:tileRect/>
            </a:gradFill>
            <a:ln>
              <a:solidFill>
                <a:srgbClr val="14067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873907" y="3090843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γ</a:t>
              </a:r>
              <a:endParaRPr lang="ru-RU" sz="2000" b="1" i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358082" y="2786058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endParaRPr lang="ru-RU" sz="2000" b="1" i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983446" y="3529000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ru-RU" sz="2000" b="1" i="1" dirty="0"/>
            </a:p>
          </p:txBody>
        </p:sp>
      </p:grpSp>
      <p:sp>
        <p:nvSpPr>
          <p:cNvPr id="17" name="Равнобедренный треугольник 16"/>
          <p:cNvSpPr/>
          <p:nvPr/>
        </p:nvSpPr>
        <p:spPr>
          <a:xfrm>
            <a:off x="1176291" y="5108598"/>
            <a:ext cx="1462086" cy="1000124"/>
          </a:xfrm>
          <a:prstGeom prst="triangle">
            <a:avLst>
              <a:gd name="adj" fmla="val 25455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1249317" y="4560903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/>
              <a:t>α</a:t>
            </a:r>
            <a:endParaRPr lang="ru-RU" sz="2000" b="1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2016090" y="576583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1249317" y="569280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endParaRPr lang="ru-RU" sz="2000" b="1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1870038" y="3940182"/>
            <a:ext cx="457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1979577" y="5218137"/>
            <a:ext cx="338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57" name="Равнобедренный треугольник 56"/>
          <p:cNvSpPr/>
          <p:nvPr/>
        </p:nvSpPr>
        <p:spPr>
          <a:xfrm>
            <a:off x="1139778" y="2808279"/>
            <a:ext cx="1428760" cy="857256"/>
          </a:xfrm>
          <a:prstGeom prst="triangle">
            <a:avLst>
              <a:gd name="adj" fmla="val 40595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2016090" y="2881305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59" name="TextBox 58"/>
          <p:cNvSpPr txBox="1"/>
          <p:nvPr/>
        </p:nvSpPr>
        <p:spPr>
          <a:xfrm>
            <a:off x="1285830" y="3976695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endParaRPr lang="ru-RU" sz="2000" b="1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1249317" y="3282948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α</a:t>
            </a:r>
            <a:endParaRPr lang="ru-RU" sz="2000" b="1" i="1" dirty="0"/>
          </a:p>
        </p:txBody>
      </p:sp>
      <p:sp>
        <p:nvSpPr>
          <p:cNvPr id="63" name="Равнобедренный треугольник 62"/>
          <p:cNvSpPr/>
          <p:nvPr/>
        </p:nvSpPr>
        <p:spPr>
          <a:xfrm>
            <a:off x="3734451" y="2782573"/>
            <a:ext cx="1333069" cy="1270202"/>
          </a:xfrm>
          <a:prstGeom prst="triangle">
            <a:avLst>
              <a:gd name="adj" fmla="val 79091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4" name="Равнобедренный треугольник 63"/>
          <p:cNvSpPr/>
          <p:nvPr/>
        </p:nvSpPr>
        <p:spPr>
          <a:xfrm>
            <a:off x="5238345" y="2829618"/>
            <a:ext cx="1731756" cy="1192016"/>
          </a:xfrm>
          <a:prstGeom prst="triangle">
            <a:avLst>
              <a:gd name="adj" fmla="val 77273"/>
            </a:avLst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  <a:tileRect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4572000" y="2857496"/>
            <a:ext cx="333803" cy="4502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  <p:sp>
        <p:nvSpPr>
          <p:cNvPr id="66" name="TextBox 65"/>
          <p:cNvSpPr txBox="1"/>
          <p:nvPr/>
        </p:nvSpPr>
        <p:spPr>
          <a:xfrm>
            <a:off x="6377657" y="2923707"/>
            <a:ext cx="333803" cy="4502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  <p:sp>
        <p:nvSpPr>
          <p:cNvPr id="67" name="TextBox 66"/>
          <p:cNvSpPr txBox="1"/>
          <p:nvPr/>
        </p:nvSpPr>
        <p:spPr>
          <a:xfrm>
            <a:off x="4000496" y="3143248"/>
            <a:ext cx="304227" cy="4129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68" name="TextBox 67"/>
          <p:cNvSpPr txBox="1"/>
          <p:nvPr/>
        </p:nvSpPr>
        <p:spPr>
          <a:xfrm>
            <a:off x="6787810" y="3300063"/>
            <a:ext cx="355958" cy="4146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ru-RU" sz="2000" b="1" i="1" dirty="0"/>
          </a:p>
        </p:txBody>
      </p:sp>
      <p:sp>
        <p:nvSpPr>
          <p:cNvPr id="69" name="Содержимое 2"/>
          <p:cNvSpPr txBox="1">
            <a:spLocks/>
          </p:cNvSpPr>
          <p:nvPr/>
        </p:nvSpPr>
        <p:spPr>
          <a:xfrm>
            <a:off x="3643306" y="2500306"/>
            <a:ext cx="5286412" cy="3857651"/>
          </a:xfrm>
          <a:prstGeom prst="rect">
            <a:avLst/>
          </a:prstGeom>
          <a:noFill/>
          <a:ln>
            <a:solidFill>
              <a:srgbClr val="14067C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Дано: две стороны и угол</a:t>
            </a:r>
          </a:p>
        </p:txBody>
      </p:sp>
      <p:sp>
        <p:nvSpPr>
          <p:cNvPr id="70" name="Равнобедренный треугольник 69"/>
          <p:cNvSpPr/>
          <p:nvPr/>
        </p:nvSpPr>
        <p:spPr>
          <a:xfrm>
            <a:off x="4053459" y="4570265"/>
            <a:ext cx="1640611" cy="1129069"/>
          </a:xfrm>
          <a:prstGeom prst="triangle">
            <a:avLst>
              <a:gd name="adj" fmla="val 24481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4326894" y="4005731"/>
            <a:ext cx="38798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sz="2000" b="1" i="1" dirty="0"/>
          </a:p>
        </p:txBody>
      </p:sp>
      <p:sp>
        <p:nvSpPr>
          <p:cNvPr id="72" name="TextBox 71"/>
          <p:cNvSpPr txBox="1"/>
          <p:nvPr/>
        </p:nvSpPr>
        <p:spPr>
          <a:xfrm>
            <a:off x="5557352" y="3158929"/>
            <a:ext cx="333803" cy="2634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73" name="TextBox 72"/>
          <p:cNvSpPr txBox="1"/>
          <p:nvPr/>
        </p:nvSpPr>
        <p:spPr>
          <a:xfrm>
            <a:off x="4000496" y="4786322"/>
            <a:ext cx="35719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ru-RU" sz="2000" b="1" i="1" dirty="0"/>
          </a:p>
        </p:txBody>
      </p:sp>
      <p:sp>
        <p:nvSpPr>
          <p:cNvPr id="74" name="TextBox 73"/>
          <p:cNvSpPr txBox="1"/>
          <p:nvPr/>
        </p:nvSpPr>
        <p:spPr>
          <a:xfrm>
            <a:off x="5101627" y="4852532"/>
            <a:ext cx="399067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ru-RU" sz="2000" b="1" i="1" dirty="0"/>
          </a:p>
        </p:txBody>
      </p:sp>
      <p:sp>
        <p:nvSpPr>
          <p:cNvPr id="75" name="TextBox 74"/>
          <p:cNvSpPr txBox="1"/>
          <p:nvPr/>
        </p:nvSpPr>
        <p:spPr>
          <a:xfrm>
            <a:off x="4143372" y="5286387"/>
            <a:ext cx="42862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endParaRPr lang="ru-RU" sz="2000" b="1" i="1" dirty="0"/>
          </a:p>
        </p:txBody>
      </p:sp>
      <p:sp>
        <p:nvSpPr>
          <p:cNvPr id="76" name="Равнобедренный треугольник 75"/>
          <p:cNvSpPr/>
          <p:nvPr/>
        </p:nvSpPr>
        <p:spPr>
          <a:xfrm>
            <a:off x="5648497" y="4476176"/>
            <a:ext cx="1777328" cy="1646558"/>
          </a:xfrm>
          <a:prstGeom prst="triangle">
            <a:avLst>
              <a:gd name="adj" fmla="val 24481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7" name="TextBox 76"/>
          <p:cNvSpPr txBox="1"/>
          <p:nvPr/>
        </p:nvSpPr>
        <p:spPr>
          <a:xfrm>
            <a:off x="6651092" y="4899577"/>
            <a:ext cx="3498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ru-RU" sz="2000" b="1" i="1" dirty="0"/>
          </a:p>
        </p:txBody>
      </p:sp>
      <p:sp>
        <p:nvSpPr>
          <p:cNvPr id="78" name="TextBox 77"/>
          <p:cNvSpPr txBox="1"/>
          <p:nvPr/>
        </p:nvSpPr>
        <p:spPr>
          <a:xfrm>
            <a:off x="6357950" y="6072206"/>
            <a:ext cx="4052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sz="2000" b="1" i="1" dirty="0"/>
          </a:p>
        </p:txBody>
      </p:sp>
      <p:sp>
        <p:nvSpPr>
          <p:cNvPr id="79" name="TextBox 78"/>
          <p:cNvSpPr txBox="1"/>
          <p:nvPr/>
        </p:nvSpPr>
        <p:spPr>
          <a:xfrm>
            <a:off x="5715008" y="5715016"/>
            <a:ext cx="4052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endParaRPr lang="ru-RU" sz="2000" b="1" i="1" dirty="0"/>
          </a:p>
        </p:txBody>
      </p:sp>
      <p:sp>
        <p:nvSpPr>
          <p:cNvPr id="80" name="TextBox 79"/>
          <p:cNvSpPr txBox="1"/>
          <p:nvPr/>
        </p:nvSpPr>
        <p:spPr>
          <a:xfrm>
            <a:off x="7929586" y="3929066"/>
            <a:ext cx="33994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ru-RU" sz="2000" b="1" i="1" dirty="0"/>
          </a:p>
        </p:txBody>
      </p:sp>
      <p:sp>
        <p:nvSpPr>
          <p:cNvPr id="81" name="TextBox 80"/>
          <p:cNvSpPr txBox="1"/>
          <p:nvPr/>
        </p:nvSpPr>
        <p:spPr>
          <a:xfrm>
            <a:off x="8246131" y="3158929"/>
            <a:ext cx="32639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ru-RU" sz="2000" b="1" i="1" dirty="0"/>
          </a:p>
        </p:txBody>
      </p:sp>
      <p:sp>
        <p:nvSpPr>
          <p:cNvPr id="82" name="TextBox 81"/>
          <p:cNvSpPr txBox="1"/>
          <p:nvPr/>
        </p:nvSpPr>
        <p:spPr>
          <a:xfrm>
            <a:off x="7715272" y="2928934"/>
            <a:ext cx="25619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  <p:sp>
        <p:nvSpPr>
          <p:cNvPr id="84" name="Равнобедренный треугольник 83"/>
          <p:cNvSpPr/>
          <p:nvPr/>
        </p:nvSpPr>
        <p:spPr>
          <a:xfrm rot="18159858">
            <a:off x="6976070" y="4287872"/>
            <a:ext cx="1583099" cy="1452846"/>
          </a:xfrm>
          <a:prstGeom prst="triangle">
            <a:avLst>
              <a:gd name="adj" fmla="val 56341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1406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5" name="TextBox 84"/>
          <p:cNvSpPr txBox="1"/>
          <p:nvPr/>
        </p:nvSpPr>
        <p:spPr>
          <a:xfrm>
            <a:off x="7334680" y="4570265"/>
            <a:ext cx="30915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+mj-lt"/>
              </a:rPr>
              <a:t>α</a:t>
            </a:r>
            <a:endParaRPr lang="ru-RU" sz="2000" b="1" i="1" dirty="0">
              <a:latin typeface="+mj-lt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8001024" y="4286256"/>
            <a:ext cx="33994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380252" y="5322978"/>
            <a:ext cx="26358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Стрелка углом вверх 89">
            <a:hlinkClick r:id="rId10" action="ppaction://hlinksldjump" tooltip="Обратно"/>
          </p:cNvPr>
          <p:cNvSpPr/>
          <p:nvPr/>
        </p:nvSpPr>
        <p:spPr>
          <a:xfrm>
            <a:off x="8501058" y="6000768"/>
            <a:ext cx="642942" cy="428628"/>
          </a:xfrm>
          <a:prstGeom prst="bentUpArrow">
            <a:avLst>
              <a:gd name="adj1" fmla="val 42415"/>
              <a:gd name="adj2" fmla="val 33708"/>
              <a:gd name="adj3" fmla="val 30805"/>
            </a:avLst>
          </a:prstGeom>
          <a:solidFill>
            <a:srgbClr val="1406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016090" y="3282948"/>
            <a:ext cx="285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solidFill>
                  <a:srgbClr val="000000"/>
                </a:solidFill>
                <a:latin typeface="Times New Roman" pitchFamily="18" charset="0"/>
              </a:rPr>
              <a:t>β</a:t>
            </a:r>
            <a:endParaRPr lang="ru-RU" sz="2000" b="1" i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Дорогой друг!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428736"/>
            <a:ext cx="8229600" cy="41148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1"/>
            <a:tileRect/>
          </a:gradFill>
          <a:ln w="38100">
            <a:solidFill>
              <a:srgbClr val="2803C5"/>
            </a:solidFill>
          </a:ln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Открыв это пособие, ты сможешь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научиться решать треугольники. Если у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тебя возникнут вопросы по теме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«Решение треугольников», ты найдешь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здесь на них ответы.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Работать с пособием очень просто: воспользуйся «меню»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4103" name="AutoShape 80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34292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4104" name="AutoShape 81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4105" name="AutoShape 82">
            <a:hlinkClick r:id="rId4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4106" name="AutoShape 83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4107" name="AutoShape 8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4108" name="AutoShape 86">
            <a:hlinkClick r:id="rId7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4109" name="AutoShape 87"/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4110" name="AutoShape 88">
            <a:hlinkClick r:id="rId8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4643438" y="6400800"/>
            <a:ext cx="142876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0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МЕНЮ: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AutoShape 26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7414" name="AutoShape 27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7415" name="AutoShape 28">
            <a:hlinkClick r:id="rId4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7416" name="AutoShape 29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7417" name="AutoShape 31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7418" name="AutoShape 32">
            <a:hlinkClick r:id="rId6" action="ppaction://hlinksldjump" tooltip="Возврат в типы задач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7419" name="AutoShape 33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7420" name="AutoShape 34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753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Ответы к задачам</a:t>
            </a:r>
          </a:p>
        </p:txBody>
      </p:sp>
      <p:sp>
        <p:nvSpPr>
          <p:cNvPr id="12" name="Rectangle 11"/>
          <p:cNvSpPr>
            <a:spLocks noGrp="1" noChangeArrowheads="1"/>
          </p:cNvSpPr>
          <p:nvPr>
            <p:ph sz="quarter" idx="1"/>
          </p:nvPr>
        </p:nvSpPr>
        <p:spPr>
          <a:xfrm>
            <a:off x="263466" y="1019142"/>
            <a:ext cx="3140118" cy="1109662"/>
          </a:xfrm>
          <a:noFill/>
          <a:ln w="38100">
            <a:solidFill>
              <a:srgbClr val="2803C5"/>
            </a:solidFill>
          </a:ln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1800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Задача 1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.</a:t>
            </a:r>
            <a:r>
              <a:rPr lang="en-US" sz="18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b 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Calibri"/>
              </a:rPr>
              <a:t>≈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13</a:t>
            </a:r>
            <a:endParaRPr lang="en-US" sz="1800" b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             c 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Calibri"/>
              </a:rPr>
              <a:t>≈</a:t>
            </a:r>
            <a:r>
              <a:rPr lang="en-US" sz="18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ru-RU" sz="18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15</a:t>
            </a:r>
            <a:endParaRPr lang="en-US" sz="1800" b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</a:rPr>
              <a:t>                </a:t>
            </a:r>
            <a:r>
              <a:rPr lang="el-GR" sz="1800" b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r>
              <a:rPr lang="en-US" sz="1800" b="1" dirty="0" smtClean="0">
                <a:solidFill>
                  <a:srgbClr val="000000"/>
                </a:solidFill>
                <a:latin typeface="Times New Roman" pitchFamily="18" charset="0"/>
              </a:rPr>
              <a:t> = </a:t>
            </a:r>
            <a:r>
              <a:rPr lang="ru-RU" sz="18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80</a:t>
            </a:r>
            <a:r>
              <a:rPr lang="ru-RU" sz="1800" b="1" dirty="0" smtClean="0">
                <a:solidFill>
                  <a:srgbClr val="000000"/>
                </a:solidFill>
                <a:effectLst/>
                <a:latin typeface="Calibri"/>
              </a:rPr>
              <a:t>⁰</a:t>
            </a:r>
            <a:endParaRPr lang="ru-RU" sz="1800" b="1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263466" y="2187558"/>
            <a:ext cx="3140118" cy="1109662"/>
          </a:xfrm>
          <a:prstGeom prst="rect">
            <a:avLst/>
          </a:prstGeom>
          <a:noFill/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2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alibri"/>
                <a:cs typeface="Times New Roman" pitchFamily="18" charset="0"/>
              </a:rPr>
              <a:t>≈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2,7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c </a:t>
            </a:r>
            <a:r>
              <a:rPr lang="en-US" b="1" dirty="0" smtClean="0">
                <a:solidFill>
                  <a:srgbClr val="000000"/>
                </a:solidFill>
                <a:latin typeface="Calibri"/>
                <a:cs typeface="Times New Roman" pitchFamily="18" charset="0"/>
              </a:rPr>
              <a:t>≈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6,8</a:t>
            </a:r>
            <a:endParaRPr lang="en-US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l-GR" b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</a:rPr>
              <a:t> =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</a:rPr>
              <a:t> 120</a:t>
            </a:r>
            <a:r>
              <a:rPr lang="ru-RU" b="1" dirty="0" smtClean="0">
                <a:solidFill>
                  <a:srgbClr val="000000"/>
                </a:solidFill>
                <a:latin typeface="Calibri"/>
              </a:rPr>
              <a:t>⁰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263466" y="3355974"/>
            <a:ext cx="3140118" cy="1109662"/>
          </a:xfrm>
          <a:prstGeom prst="rect">
            <a:avLst/>
          </a:prstGeom>
          <a:noFill/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3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≈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</a:rPr>
              <a:t> 129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⁰ 38 ′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263466" y="4524390"/>
            <a:ext cx="3140118" cy="1109663"/>
          </a:xfrm>
          <a:prstGeom prst="rect">
            <a:avLst/>
          </a:prstGeom>
          <a:noFill/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4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alibri"/>
                <a:cs typeface="Times New Roman" pitchFamily="18" charset="0"/>
              </a:rPr>
              <a:t>≈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0,41 </a:t>
            </a:r>
            <a:endParaRPr lang="en-US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l-GR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alibri"/>
                <a:cs typeface="Times New Roman" pitchFamily="18" charset="0"/>
              </a:rPr>
              <a:t>≈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126</a:t>
            </a:r>
            <a:r>
              <a:rPr lang="ru-RU" b="1" dirty="0" smtClean="0">
                <a:solidFill>
                  <a:srgbClr val="000000"/>
                </a:solidFill>
                <a:latin typeface="Calibri"/>
                <a:cs typeface="Times New Roman" pitchFamily="18" charset="0"/>
              </a:rPr>
              <a:t>⁰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</a:rPr>
              <a:t>                </a:t>
            </a:r>
            <a:r>
              <a:rPr lang="el-GR" b="1" dirty="0" smtClean="0">
                <a:solidFill>
                  <a:srgbClr val="000000"/>
                </a:solidFill>
                <a:latin typeface="Times New Roman" pitchFamily="18" charset="0"/>
              </a:rPr>
              <a:t>γ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alibri"/>
              </a:rPr>
              <a:t>≈</a:t>
            </a:r>
            <a:r>
              <a:rPr lang="ru-RU" b="1" dirty="0" smtClean="0">
                <a:solidFill>
                  <a:srgbClr val="000000"/>
                </a:solidFill>
                <a:latin typeface="Calibri"/>
              </a:rPr>
              <a:t> 12⁰</a:t>
            </a:r>
            <a:endParaRPr lang="en-US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263466" y="5729319"/>
            <a:ext cx="3140118" cy="928686"/>
          </a:xfrm>
          <a:prstGeom prst="rect">
            <a:avLst/>
          </a:prstGeom>
          <a:noFill/>
          <a:ln w="38100">
            <a:solidFill>
              <a:srgbClr val="2803C5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Задача 5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треугольник – остроугольный </a:t>
            </a:r>
          </a:p>
          <a:p>
            <a:pPr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16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указание:  использовать выражение косинуса угла из теоремы косинусов )</a:t>
            </a:r>
            <a:r>
              <a:rPr lang="en-US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1"/>
          <p:cNvSpPr txBox="1">
            <a:spLocks noChangeArrowheads="1"/>
          </p:cNvSpPr>
          <p:nvPr/>
        </p:nvSpPr>
        <p:spPr>
          <a:xfrm>
            <a:off x="3513123" y="1019142"/>
            <a:ext cx="3103605" cy="1109662"/>
          </a:xfrm>
          <a:prstGeom prst="rect">
            <a:avLst/>
          </a:prstGeom>
          <a:noFill/>
          <a:ln w="38100">
            <a:solidFill>
              <a:srgbClr val="2803C5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Задача </a:t>
            </a:r>
            <a:r>
              <a:rPr kumimoji="0" lang="en-US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6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сторона ≈5,2 м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углы ≈29⁰ и ≈91⁰ </a:t>
            </a: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1"/>
          <p:cNvSpPr txBox="1">
            <a:spLocks noChangeArrowheads="1"/>
          </p:cNvSpPr>
          <p:nvPr/>
        </p:nvSpPr>
        <p:spPr>
          <a:xfrm>
            <a:off x="3513123" y="2187558"/>
            <a:ext cx="3103605" cy="1109662"/>
          </a:xfrm>
          <a:prstGeom prst="rect">
            <a:avLst/>
          </a:prstGeom>
          <a:noFill/>
          <a:ln w="38100">
            <a:solidFill>
              <a:srgbClr val="2803C5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Задача </a:t>
            </a:r>
            <a:r>
              <a:rPr kumimoji="0" lang="en-US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7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сторона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≈7,8 дм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углы ≈26⁰26′ и ≈33⁰44′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1"/>
          <p:cNvSpPr txBox="1">
            <a:spLocks noChangeArrowheads="1"/>
          </p:cNvSpPr>
          <p:nvPr/>
        </p:nvSpPr>
        <p:spPr>
          <a:xfrm>
            <a:off x="3513123" y="3355974"/>
            <a:ext cx="3103605" cy="1109662"/>
          </a:xfrm>
          <a:prstGeom prst="rect">
            <a:avLst/>
          </a:prstGeom>
          <a:noFill/>
          <a:ln w="38100">
            <a:solidFill>
              <a:srgbClr val="2803C5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Задача </a:t>
            </a:r>
            <a:r>
              <a:rPr kumimoji="0" lang="en-US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8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большая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диагональ ≈9,8 см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1"/>
          <p:cNvSpPr txBox="1">
            <a:spLocks noChangeArrowheads="1"/>
          </p:cNvSpPr>
          <p:nvPr/>
        </p:nvSpPr>
        <p:spPr>
          <a:xfrm>
            <a:off x="3513123" y="4524390"/>
            <a:ext cx="3103605" cy="1109662"/>
          </a:xfrm>
          <a:prstGeom prst="rect">
            <a:avLst/>
          </a:prstGeom>
          <a:noFill/>
          <a:ln w="38100">
            <a:solidFill>
              <a:srgbClr val="2803C5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Задача </a:t>
            </a:r>
            <a:r>
              <a:rPr kumimoji="0" lang="en-US" sz="18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9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.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АВ ≈742,91 м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углом вверх 20">
            <a:hlinkClick r:id="rId9" action="ppaction://hlinksldjump" tooltip="Обратно"/>
          </p:cNvPr>
          <p:cNvSpPr/>
          <p:nvPr/>
        </p:nvSpPr>
        <p:spPr>
          <a:xfrm>
            <a:off x="8501058" y="6000768"/>
            <a:ext cx="642942" cy="428628"/>
          </a:xfrm>
          <a:prstGeom prst="bentUpArrow">
            <a:avLst>
              <a:gd name="adj1" fmla="val 42415"/>
              <a:gd name="adj2" fmla="val 33708"/>
              <a:gd name="adj3" fmla="val 30805"/>
            </a:avLst>
          </a:prstGeom>
          <a:solidFill>
            <a:srgbClr val="1406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67147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latin typeface="Times New Roman" pitchFamily="18" charset="0"/>
              </a:rPr>
              <a:t>Составь задачу</a:t>
            </a:r>
          </a:p>
        </p:txBody>
      </p:sp>
      <p:sp>
        <p:nvSpPr>
          <p:cNvPr id="5" name="Стрелка углом вверх 4">
            <a:hlinkClick r:id="rId2" action="ppaction://hlinksldjump" tooltip="Обратно"/>
          </p:cNvPr>
          <p:cNvSpPr/>
          <p:nvPr/>
        </p:nvSpPr>
        <p:spPr>
          <a:xfrm>
            <a:off x="8501058" y="6429372"/>
            <a:ext cx="642942" cy="428628"/>
          </a:xfrm>
          <a:prstGeom prst="bentUpArrow">
            <a:avLst>
              <a:gd name="adj1" fmla="val 42415"/>
              <a:gd name="adj2" fmla="val 33708"/>
              <a:gd name="adj3" fmla="val 30805"/>
            </a:avLst>
          </a:prstGeom>
          <a:solidFill>
            <a:srgbClr val="1406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/>
            <a:endParaRPr lang="ru-RU"/>
          </a:p>
        </p:txBody>
      </p:sp>
      <p:graphicFrame>
        <p:nvGraphicFramePr>
          <p:cNvPr id="9" name="Содержимое 3"/>
          <p:cNvGraphicFramePr>
            <a:graphicFrameLocks noGrp="1"/>
          </p:cNvGraphicFramePr>
          <p:nvPr>
            <p:ph idx="1"/>
          </p:nvPr>
        </p:nvGraphicFramePr>
        <p:xfrm>
          <a:off x="373005" y="836577"/>
          <a:ext cx="8397992" cy="5549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9749"/>
                <a:gridCol w="1049749"/>
                <a:gridCol w="1049749"/>
                <a:gridCol w="1049749"/>
                <a:gridCol w="1049749"/>
                <a:gridCol w="1049749"/>
                <a:gridCol w="1049749"/>
                <a:gridCol w="1049749"/>
              </a:tblGrid>
              <a:tr h="711535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угол</a:t>
                      </a:r>
                      <a:endParaRPr lang="ru-RU" sz="2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угол</a:t>
                      </a:r>
                      <a:endParaRPr lang="ru-RU" sz="2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60⁰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60√2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45⁰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11√2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135⁰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118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99√3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30⁰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8√3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r>
                        <a:rPr lang="en-US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⁰</a:t>
                      </a:r>
                      <a:endParaRPr lang="ru-RU" sz="2400" b="1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15√3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30⁰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60⁰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11√3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150⁰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120⁰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119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20√2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45⁰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8√3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30⁰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60⁰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20√2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r>
                        <a:rPr lang="en-US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⁰</a:t>
                      </a:r>
                      <a:endParaRPr lang="ru-RU" sz="2400" b="1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65√3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30⁰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60⁰</a:t>
                      </a:r>
                      <a:endParaRPr lang="ru-RU" sz="2400" b="1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199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180√2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45⁰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3844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r>
                        <a:rPr lang="ru-RU" sz="2400" b="1" i="0" dirty="0" smtClean="0">
                          <a:latin typeface="Calibri"/>
                          <a:cs typeface="Times New Roman" pitchFamily="18" charset="0"/>
                        </a:rPr>
                        <a:t>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lang="ru-RU" sz="2400" b="1" i="0" dirty="0" smtClean="0">
                          <a:latin typeface="Calibri"/>
                          <a:cs typeface="Times New Roman" pitchFamily="18" charset="0"/>
                        </a:rPr>
                        <a:t>⁰</a:t>
                      </a: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>
            <a:off x="2089116" y="2078019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016090" y="3063870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016090" y="4524390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089116" y="4999059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288111" y="2114532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288111" y="2589201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288111" y="3063870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288111" y="3538539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6288111" y="4013208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6288111" y="4999059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361137" y="5473728"/>
            <a:ext cx="2190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55570" y="1384272"/>
            <a:ext cx="8229600" cy="303215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6600" dirty="0" smtClean="0">
                <a:latin typeface="Times New Roman" pitchFamily="18" charset="0"/>
              </a:rPr>
              <a:t>У тебя все получилось!</a:t>
            </a:r>
            <a:br>
              <a:rPr lang="ru-RU" sz="6600" dirty="0" smtClean="0">
                <a:latin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</a:rPr>
              <a:t>МОЛОДЕЦ!!!</a:t>
            </a:r>
          </a:p>
        </p:txBody>
      </p:sp>
      <p:sp>
        <p:nvSpPr>
          <p:cNvPr id="20484" name="AutoShape 30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20485" name="AutoShape 31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20486" name="AutoShape 32">
            <a:hlinkClick r:id="rId4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20487" name="AutoShape 33">
            <a:hlinkClick r:id="" action="ppaction://hlinkshowjump?jump=nextslide" tooltip="Нажми ENTER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20488" name="AutoShape 35">
            <a:hlinkClick r:id="rId5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20489" name="AutoShape 36"/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20490" name="AutoShape 37">
            <a:hlinkClick r:id="rId6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20491" name="AutoShape 3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5546872"/>
            <a:ext cx="6142059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Автор: Дьякова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Вилия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Фирдависовна</a:t>
            </a:r>
            <a:endParaRPr lang="ru-RU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учитель математики  Филиала  </a:t>
            </a:r>
          </a:p>
          <a:p>
            <a:pPr>
              <a:lnSpc>
                <a:spcPct val="110000"/>
              </a:lnSpc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МБОУ  «Березовская СОШ №2» </a:t>
            </a:r>
            <a:r>
              <a:rPr lang="ru-RU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Заборьинская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ООШ, 20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 г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25" y="215856"/>
            <a:ext cx="48006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latin typeface="Times New Roman" pitchFamily="18" charset="0"/>
              </a:rPr>
              <a:t>Меню</a:t>
            </a:r>
          </a:p>
        </p:txBody>
      </p:sp>
      <p:sp>
        <p:nvSpPr>
          <p:cNvPr id="5125" name="AutoShape 54">
            <a:hlinkClick r:id="rId3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1285830" y="2443149"/>
            <a:ext cx="712787" cy="6731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5126" name="AutoShape 55">
            <a:hlinkClick r:id="rId4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1285830" y="3246435"/>
            <a:ext cx="712788" cy="6731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5127" name="AutoShape 57">
            <a:hlinkClick r:id="rId5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1285830" y="4853007"/>
            <a:ext cx="712787" cy="6731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5128" name="AutoShape 58">
            <a:hlinkClick r:id="rId6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1285830" y="5656293"/>
            <a:ext cx="712788" cy="693747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5129" name="AutoShape 52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1285830" y="836577"/>
            <a:ext cx="709592" cy="71438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5130" name="AutoShape 56"/>
          <p:cNvSpPr>
            <a:spLocks noChangeArrowheads="1"/>
          </p:cNvSpPr>
          <p:nvPr/>
        </p:nvSpPr>
        <p:spPr bwMode="auto">
          <a:xfrm>
            <a:off x="1285830" y="4049721"/>
            <a:ext cx="712788" cy="6731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5131" name="AutoShape 69"/>
          <p:cNvSpPr>
            <a:spLocks noChangeArrowheads="1"/>
          </p:cNvSpPr>
          <p:nvPr/>
        </p:nvSpPr>
        <p:spPr bwMode="auto">
          <a:xfrm flipV="1">
            <a:off x="1504908" y="4232286"/>
            <a:ext cx="304800" cy="304800"/>
          </a:xfrm>
          <a:custGeom>
            <a:avLst/>
            <a:gdLst>
              <a:gd name="T0" fmla="*/ 25991183 w 21600"/>
              <a:gd name="T1" fmla="*/ 0 h 21600"/>
              <a:gd name="T2" fmla="*/ 8584015 w 21600"/>
              <a:gd name="T3" fmla="*/ 60692798 h 21600"/>
              <a:gd name="T4" fmla="*/ 27325910 w 21600"/>
              <a:gd name="T5" fmla="*/ 23349809 h 21600"/>
              <a:gd name="T6" fmla="*/ 44007869 w 21600"/>
              <a:gd name="T7" fmla="*/ 40138688 h 21600"/>
              <a:gd name="T8" fmla="*/ 60692798 w 21600"/>
              <a:gd name="T9" fmla="*/ 23349809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2" name="AutoShape 53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1285830" y="1639863"/>
            <a:ext cx="712787" cy="6731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5135" name="AutoShape 80">
            <a:hlinkClick r:id="rId3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  <a:hlinkClick r:id="rId3" action="ppaction://hlinksldjump"/>
              </a:rPr>
              <a:t></a:t>
            </a:r>
            <a:endParaRPr lang="ru-RU" sz="2000" dirty="0">
              <a:solidFill>
                <a:schemeClr val="accent1"/>
              </a:solidFill>
              <a:sym typeface="Wingdings" pitchFamily="2" charset="2"/>
            </a:endParaRPr>
          </a:p>
        </p:txBody>
      </p:sp>
      <p:sp>
        <p:nvSpPr>
          <p:cNvPr id="5136" name="AutoShape 81">
            <a:hlinkClick r:id="rId4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sym typeface="Wingdings" pitchFamily="2" charset="2"/>
              </a:rPr>
              <a:t></a:t>
            </a:r>
            <a:endParaRPr lang="ru-RU" b="1" dirty="0">
              <a:solidFill>
                <a:schemeClr val="accent1"/>
              </a:solidFill>
              <a:sym typeface="Wingdings" pitchFamily="2" charset="2"/>
            </a:endParaRPr>
          </a:p>
        </p:txBody>
      </p:sp>
      <p:sp>
        <p:nvSpPr>
          <p:cNvPr id="5137" name="AutoShape 82">
            <a:hlinkClick r:id="rId5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5138" name="AutoShape 83">
            <a:hlinkClick r:id="rId6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5139" name="AutoShape 84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5140" name="AutoShape 86"/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5141" name="AutoShape 87"/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5142" name="AutoShape 88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24" name="Рамка 23"/>
          <p:cNvSpPr/>
          <p:nvPr/>
        </p:nvSpPr>
        <p:spPr>
          <a:xfrm>
            <a:off x="2089116" y="873090"/>
            <a:ext cx="595161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начало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Рамка 26"/>
          <p:cNvSpPr/>
          <p:nvPr/>
        </p:nvSpPr>
        <p:spPr>
          <a:xfrm>
            <a:off x="2089116" y="1639863"/>
            <a:ext cx="595161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Справочник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Рамка 27"/>
          <p:cNvSpPr/>
          <p:nvPr/>
        </p:nvSpPr>
        <p:spPr>
          <a:xfrm>
            <a:off x="2089116" y="2443149"/>
            <a:ext cx="595161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Типы задач и их решение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Рамка 28"/>
          <p:cNvSpPr/>
          <p:nvPr/>
        </p:nvSpPr>
        <p:spPr>
          <a:xfrm>
            <a:off x="2089116" y="3246435"/>
            <a:ext cx="595161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Тренировочные задачи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Рамка 29"/>
          <p:cNvSpPr/>
          <p:nvPr/>
        </p:nvSpPr>
        <p:spPr>
          <a:xfrm>
            <a:off x="2089116" y="4049721"/>
            <a:ext cx="595161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Возврат в меню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Рамка 30"/>
          <p:cNvSpPr/>
          <p:nvPr/>
        </p:nvSpPr>
        <p:spPr>
          <a:xfrm>
            <a:off x="2089116" y="4853007"/>
            <a:ext cx="595161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Калькулятор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Рамка 31"/>
          <p:cNvSpPr/>
          <p:nvPr/>
        </p:nvSpPr>
        <p:spPr>
          <a:xfrm>
            <a:off x="2089116" y="5656293"/>
            <a:ext cx="595161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Выход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Rectangle 33"/>
          <p:cNvSpPr>
            <a:spLocks noGrp="1" noChangeArrowheads="1"/>
          </p:cNvSpPr>
          <p:nvPr>
            <p:ph type="title"/>
          </p:nvPr>
        </p:nvSpPr>
        <p:spPr>
          <a:xfrm>
            <a:off x="482544" y="0"/>
            <a:ext cx="82296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Справочник</a:t>
            </a:r>
          </a:p>
        </p:txBody>
      </p:sp>
      <p:sp>
        <p:nvSpPr>
          <p:cNvPr id="6148" name="AutoShape 60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  <a:hlinkClick r:id="rId2" action="ppaction://hlinksldjump"/>
              </a:rPr>
              <a:t></a:t>
            </a:r>
            <a:endParaRPr lang="ru-RU" sz="2000" dirty="0">
              <a:solidFill>
                <a:schemeClr val="accent1"/>
              </a:solidFill>
              <a:sym typeface="Wingdings" pitchFamily="2" charset="2"/>
            </a:endParaRPr>
          </a:p>
        </p:txBody>
      </p:sp>
      <p:sp>
        <p:nvSpPr>
          <p:cNvPr id="6149" name="AutoShape 61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  <a:hlinkClick r:id="rId3" action="ppaction://hlinksldjump"/>
              </a:rPr>
              <a:t></a:t>
            </a:r>
            <a:endParaRPr lang="ru-RU" b="1" dirty="0">
              <a:solidFill>
                <a:schemeClr val="accent1"/>
              </a:solidFill>
              <a:sym typeface="Wingdings" pitchFamily="2" charset="2"/>
            </a:endParaRPr>
          </a:p>
        </p:txBody>
      </p:sp>
      <p:sp>
        <p:nvSpPr>
          <p:cNvPr id="6150" name="AutoShape 62">
            <a:hlinkClick r:id="rId4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6151" name="AutoShape 63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6152" name="AutoShape 65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6153" name="AutoShape 66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6155" name="AutoShape 6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12" name="AutoShape 88">
            <a:hlinkClick r:id="rId8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3" name="Рамка 12"/>
          <p:cNvSpPr/>
          <p:nvPr/>
        </p:nvSpPr>
        <p:spPr>
          <a:xfrm>
            <a:off x="683366" y="727038"/>
            <a:ext cx="777726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Основные элементы треугольника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Рамка 15">
            <a:hlinkClick r:id="rId10" action="ppaction://hlinksldjump"/>
          </p:cNvPr>
          <p:cNvSpPr/>
          <p:nvPr/>
        </p:nvSpPr>
        <p:spPr>
          <a:xfrm>
            <a:off x="683366" y="1420785"/>
            <a:ext cx="777726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Теорема косинусов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Рамка 16">
            <a:hlinkClick r:id="rId11" action="ppaction://hlinksldjump"/>
          </p:cNvPr>
          <p:cNvSpPr/>
          <p:nvPr/>
        </p:nvSpPr>
        <p:spPr>
          <a:xfrm>
            <a:off x="683366" y="2151045"/>
            <a:ext cx="777726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1" action="ppaction://hlinksldjump"/>
              </a:rPr>
              <a:t>Теорема синусов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Рамка 17">
            <a:hlinkClick r:id="rId12" action="ppaction://hlinksldjump"/>
          </p:cNvPr>
          <p:cNvSpPr/>
          <p:nvPr/>
        </p:nvSpPr>
        <p:spPr>
          <a:xfrm>
            <a:off x="683366" y="2844792"/>
            <a:ext cx="7777268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2" action="ppaction://hlinksldjump"/>
              </a:rPr>
              <a:t>Теорема Пифагора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Рамка 18"/>
          <p:cNvSpPr/>
          <p:nvPr/>
        </p:nvSpPr>
        <p:spPr>
          <a:xfrm>
            <a:off x="683366" y="3575052"/>
            <a:ext cx="777726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3" action="ppaction://hlinksldjump"/>
              </a:rPr>
              <a:t>Соотношения в треугольнике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Рамка 19"/>
          <p:cNvSpPr/>
          <p:nvPr/>
        </p:nvSpPr>
        <p:spPr>
          <a:xfrm>
            <a:off x="683366" y="4232286"/>
            <a:ext cx="777726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3" action="ppaction://hlinksldjump"/>
              </a:rPr>
              <a:t>Следствие из теоремы косинусов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Рамка 20"/>
          <p:cNvSpPr/>
          <p:nvPr/>
        </p:nvSpPr>
        <p:spPr>
          <a:xfrm>
            <a:off x="683366" y="4926033"/>
            <a:ext cx="777726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Если угол тупой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Рамка 21"/>
          <p:cNvSpPr/>
          <p:nvPr/>
        </p:nvSpPr>
        <p:spPr>
          <a:xfrm>
            <a:off x="683366" y="5619780"/>
            <a:ext cx="7777269" cy="693747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14" action="ppaction://hlinksldjump"/>
              </a:rPr>
              <a:t>Что значит «Решить треугольник»?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482544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Основные элементы треугольника</a:t>
            </a:r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373005" y="1311246"/>
            <a:ext cx="8153400" cy="4756150"/>
            <a:chOff x="288" y="1104"/>
            <a:chExt cx="5136" cy="2996"/>
          </a:xfrm>
        </p:grpSpPr>
        <p:grpSp>
          <p:nvGrpSpPr>
            <p:cNvPr id="3" name="Group 41"/>
            <p:cNvGrpSpPr>
              <a:grpSpLocks/>
            </p:cNvGrpSpPr>
            <p:nvPr/>
          </p:nvGrpSpPr>
          <p:grpSpPr bwMode="auto">
            <a:xfrm>
              <a:off x="816" y="1104"/>
              <a:ext cx="4512" cy="2996"/>
              <a:chOff x="192" y="1200"/>
              <a:chExt cx="4512" cy="2996"/>
            </a:xfrm>
          </p:grpSpPr>
          <p:sp>
            <p:nvSpPr>
              <p:cNvPr id="7214" name="AutoShape 9"/>
              <p:cNvSpPr>
                <a:spLocks noChangeArrowheads="1"/>
              </p:cNvSpPr>
              <p:nvPr/>
            </p:nvSpPr>
            <p:spPr bwMode="auto">
              <a:xfrm>
                <a:off x="528" y="1584"/>
                <a:ext cx="3696" cy="2112"/>
              </a:xfrm>
              <a:prstGeom prst="triangle">
                <a:avLst>
                  <a:gd name="adj" fmla="val 30810"/>
                </a:avLst>
              </a:prstGeom>
              <a:gradFill rotWithShape="1">
                <a:gsLst>
                  <a:gs pos="0">
                    <a:srgbClr val="5E9EFF"/>
                  </a:gs>
                  <a:gs pos="20000">
                    <a:srgbClr val="85C2FF"/>
                  </a:gs>
                  <a:gs pos="35001">
                    <a:srgbClr val="C4D6EB"/>
                  </a:gs>
                  <a:gs pos="50000">
                    <a:srgbClr val="FFEBFA"/>
                  </a:gs>
                  <a:gs pos="64999">
                    <a:srgbClr val="C4D6EB"/>
                  </a:gs>
                  <a:gs pos="80000">
                    <a:srgbClr val="85C2FF"/>
                  </a:gs>
                  <a:gs pos="100000">
                    <a:srgbClr val="5E9EFF"/>
                  </a:gs>
                </a:gsLst>
                <a:lin ang="2700000" scaled="1"/>
              </a:gradFill>
              <a:ln w="5715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>
                  <a:latin typeface="Tahoma" pitchFamily="34" charset="0"/>
                </a:endParaRPr>
              </a:p>
            </p:txBody>
          </p:sp>
          <p:sp>
            <p:nvSpPr>
              <p:cNvPr id="7215" name="Text Box 10"/>
              <p:cNvSpPr txBox="1">
                <a:spLocks noChangeArrowheads="1"/>
              </p:cNvSpPr>
              <p:nvPr/>
            </p:nvSpPr>
            <p:spPr bwMode="auto">
              <a:xfrm>
                <a:off x="2880" y="1958"/>
                <a:ext cx="33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600" b="1" i="1">
                    <a:solidFill>
                      <a:srgbClr val="000000"/>
                    </a:solidFill>
                  </a:rPr>
                  <a:t>а</a:t>
                </a:r>
              </a:p>
            </p:txBody>
          </p:sp>
          <p:sp>
            <p:nvSpPr>
              <p:cNvPr id="7216" name="Text Box 11"/>
              <p:cNvSpPr txBox="1">
                <a:spLocks noChangeArrowheads="1"/>
              </p:cNvSpPr>
              <p:nvPr/>
            </p:nvSpPr>
            <p:spPr bwMode="auto">
              <a:xfrm>
                <a:off x="720" y="2160"/>
                <a:ext cx="288" cy="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4400" b="1" i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lang="ru-RU" sz="4400" b="1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17" name="Text Box 12"/>
              <p:cNvSpPr txBox="1">
                <a:spLocks noChangeArrowheads="1"/>
              </p:cNvSpPr>
              <p:nvPr/>
            </p:nvSpPr>
            <p:spPr bwMode="auto">
              <a:xfrm>
                <a:off x="2112" y="3792"/>
                <a:ext cx="43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600" b="1" i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</a:p>
            </p:txBody>
          </p:sp>
          <p:sp>
            <p:nvSpPr>
              <p:cNvPr id="7218" name="Text Box 20"/>
              <p:cNvSpPr txBox="1">
                <a:spLocks noChangeArrowheads="1"/>
              </p:cNvSpPr>
              <p:nvPr/>
            </p:nvSpPr>
            <p:spPr bwMode="auto">
              <a:xfrm>
                <a:off x="1440" y="1200"/>
                <a:ext cx="43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600" b="1" i="1">
                    <a:solidFill>
                      <a:srgbClr val="000000"/>
                    </a:solidFill>
                  </a:rPr>
                  <a:t>С</a:t>
                </a:r>
              </a:p>
            </p:txBody>
          </p:sp>
          <p:sp>
            <p:nvSpPr>
              <p:cNvPr id="7219" name="Text Box 21"/>
              <p:cNvSpPr txBox="1">
                <a:spLocks noChangeArrowheads="1"/>
              </p:cNvSpPr>
              <p:nvPr/>
            </p:nvSpPr>
            <p:spPr bwMode="auto">
              <a:xfrm>
                <a:off x="192" y="3504"/>
                <a:ext cx="43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600" b="1" i="1">
                    <a:solidFill>
                      <a:srgbClr val="000000"/>
                    </a:solidFill>
                  </a:rPr>
                  <a:t>А</a:t>
                </a:r>
              </a:p>
            </p:txBody>
          </p:sp>
          <p:sp>
            <p:nvSpPr>
              <p:cNvPr id="7220" name="Text Box 22"/>
              <p:cNvSpPr txBox="1">
                <a:spLocks noChangeArrowheads="1"/>
              </p:cNvSpPr>
              <p:nvPr/>
            </p:nvSpPr>
            <p:spPr bwMode="auto">
              <a:xfrm>
                <a:off x="4272" y="3504"/>
                <a:ext cx="43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600" b="1" i="1">
                    <a:solidFill>
                      <a:srgbClr val="000000"/>
                    </a:solidFill>
                  </a:rPr>
                  <a:t>В</a:t>
                </a:r>
              </a:p>
            </p:txBody>
          </p:sp>
          <p:sp>
            <p:nvSpPr>
              <p:cNvPr id="7221" name="Arc 24"/>
              <p:cNvSpPr>
                <a:spLocks/>
              </p:cNvSpPr>
              <p:nvPr/>
            </p:nvSpPr>
            <p:spPr bwMode="auto">
              <a:xfrm>
                <a:off x="768" y="3312"/>
                <a:ext cx="192" cy="38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2" name="Arc 27"/>
              <p:cNvSpPr>
                <a:spLocks/>
              </p:cNvSpPr>
              <p:nvPr/>
            </p:nvSpPr>
            <p:spPr bwMode="auto">
              <a:xfrm flipH="1">
                <a:off x="3648" y="3360"/>
                <a:ext cx="192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7223" name="Arc 28"/>
              <p:cNvSpPr>
                <a:spLocks/>
              </p:cNvSpPr>
              <p:nvPr/>
            </p:nvSpPr>
            <p:spPr bwMode="auto">
              <a:xfrm rot="13388665" flipH="1">
                <a:off x="1632" y="1680"/>
                <a:ext cx="192" cy="2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4" name="Arc 29"/>
              <p:cNvSpPr>
                <a:spLocks/>
              </p:cNvSpPr>
              <p:nvPr/>
            </p:nvSpPr>
            <p:spPr bwMode="auto">
              <a:xfrm rot="-7421404">
                <a:off x="3484" y="3198"/>
                <a:ext cx="283" cy="525"/>
              </a:xfrm>
              <a:custGeom>
                <a:avLst/>
                <a:gdLst>
                  <a:gd name="T0" fmla="*/ 0 w 21203"/>
                  <a:gd name="T1" fmla="*/ 0 h 21484"/>
                  <a:gd name="T2" fmla="*/ 0 w 21203"/>
                  <a:gd name="T3" fmla="*/ 0 h 21484"/>
                  <a:gd name="T4" fmla="*/ 0 w 21203"/>
                  <a:gd name="T5" fmla="*/ 0 h 21484"/>
                  <a:gd name="T6" fmla="*/ 0 60000 65536"/>
                  <a:gd name="T7" fmla="*/ 0 60000 65536"/>
                  <a:gd name="T8" fmla="*/ 0 60000 65536"/>
                  <a:gd name="T9" fmla="*/ 0 w 21203"/>
                  <a:gd name="T10" fmla="*/ 0 h 21484"/>
                  <a:gd name="T11" fmla="*/ 21203 w 21203"/>
                  <a:gd name="T12" fmla="*/ 21484 h 214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203" h="21484" fill="none" extrusionOk="0">
                    <a:moveTo>
                      <a:pt x="2237" y="0"/>
                    </a:moveTo>
                    <a:cubicBezTo>
                      <a:pt x="11689" y="984"/>
                      <a:pt x="19387" y="8031"/>
                      <a:pt x="21202" y="17359"/>
                    </a:cubicBezTo>
                  </a:path>
                  <a:path w="21203" h="21484" stroke="0" extrusionOk="0">
                    <a:moveTo>
                      <a:pt x="2237" y="0"/>
                    </a:moveTo>
                    <a:cubicBezTo>
                      <a:pt x="11689" y="984"/>
                      <a:pt x="19387" y="8031"/>
                      <a:pt x="21202" y="17359"/>
                    </a:cubicBezTo>
                    <a:lnTo>
                      <a:pt x="0" y="21484"/>
                    </a:lnTo>
                    <a:close/>
                  </a:path>
                </a:pathLst>
              </a:cu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5" name="Arc 30"/>
              <p:cNvSpPr>
                <a:spLocks/>
              </p:cNvSpPr>
              <p:nvPr/>
            </p:nvSpPr>
            <p:spPr bwMode="auto">
              <a:xfrm flipH="1">
                <a:off x="3648" y="3360"/>
                <a:ext cx="192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7226" name="Arc 32"/>
              <p:cNvSpPr>
                <a:spLocks/>
              </p:cNvSpPr>
              <p:nvPr/>
            </p:nvSpPr>
            <p:spPr bwMode="auto">
              <a:xfrm flipH="1">
                <a:off x="3648" y="3360"/>
                <a:ext cx="192" cy="33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ru-RU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7227" name="Arc 34"/>
              <p:cNvSpPr>
                <a:spLocks/>
              </p:cNvSpPr>
              <p:nvPr/>
            </p:nvSpPr>
            <p:spPr bwMode="auto">
              <a:xfrm rot="13388665" flipH="1">
                <a:off x="1635" y="1681"/>
                <a:ext cx="192" cy="232"/>
              </a:xfrm>
              <a:custGeom>
                <a:avLst/>
                <a:gdLst>
                  <a:gd name="T0" fmla="*/ 0 w 21600"/>
                  <a:gd name="T1" fmla="*/ 0 h 20871"/>
                  <a:gd name="T2" fmla="*/ 0 w 21600"/>
                  <a:gd name="T3" fmla="*/ 0 h 20871"/>
                  <a:gd name="T4" fmla="*/ 0 w 21600"/>
                  <a:gd name="T5" fmla="*/ 0 h 2087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871"/>
                  <a:gd name="T11" fmla="*/ 21600 w 21600"/>
                  <a:gd name="T12" fmla="*/ 20871 h 2087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871" fill="none" extrusionOk="0">
                    <a:moveTo>
                      <a:pt x="5564" y="-1"/>
                    </a:moveTo>
                    <a:cubicBezTo>
                      <a:pt x="15020" y="2520"/>
                      <a:pt x="21600" y="11084"/>
                      <a:pt x="21600" y="20871"/>
                    </a:cubicBezTo>
                  </a:path>
                  <a:path w="21600" h="20871" stroke="0" extrusionOk="0">
                    <a:moveTo>
                      <a:pt x="5564" y="-1"/>
                    </a:moveTo>
                    <a:cubicBezTo>
                      <a:pt x="15020" y="2520"/>
                      <a:pt x="21600" y="11084"/>
                      <a:pt x="21600" y="20871"/>
                    </a:cubicBezTo>
                    <a:lnTo>
                      <a:pt x="0" y="20871"/>
                    </a:lnTo>
                    <a:close/>
                  </a:path>
                </a:pathLst>
              </a:cu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8" name="Arc 36"/>
              <p:cNvSpPr>
                <a:spLocks/>
              </p:cNvSpPr>
              <p:nvPr/>
            </p:nvSpPr>
            <p:spPr bwMode="auto">
              <a:xfrm rot="14344414" flipH="1">
                <a:off x="1648" y="1661"/>
                <a:ext cx="192" cy="463"/>
              </a:xfrm>
              <a:custGeom>
                <a:avLst/>
                <a:gdLst>
                  <a:gd name="T0" fmla="*/ 0 w 21600"/>
                  <a:gd name="T1" fmla="*/ 0 h 23229"/>
                  <a:gd name="T2" fmla="*/ 0 w 21600"/>
                  <a:gd name="T3" fmla="*/ 0 h 23229"/>
                  <a:gd name="T4" fmla="*/ 0 w 21600"/>
                  <a:gd name="T5" fmla="*/ 0 h 23229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3229"/>
                  <a:gd name="T11" fmla="*/ 21600 w 21600"/>
                  <a:gd name="T12" fmla="*/ 23229 h 2322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3229" fill="none" extrusionOk="0">
                    <a:moveTo>
                      <a:pt x="1447" y="-1"/>
                    </a:moveTo>
                    <a:cubicBezTo>
                      <a:pt x="12789" y="761"/>
                      <a:pt x="21600" y="10183"/>
                      <a:pt x="21600" y="21551"/>
                    </a:cubicBezTo>
                    <a:cubicBezTo>
                      <a:pt x="21600" y="22110"/>
                      <a:pt x="21578" y="22670"/>
                      <a:pt x="21534" y="23228"/>
                    </a:cubicBezTo>
                  </a:path>
                  <a:path w="21600" h="23229" stroke="0" extrusionOk="0">
                    <a:moveTo>
                      <a:pt x="1447" y="-1"/>
                    </a:moveTo>
                    <a:cubicBezTo>
                      <a:pt x="12789" y="761"/>
                      <a:pt x="21600" y="10183"/>
                      <a:pt x="21600" y="21551"/>
                    </a:cubicBezTo>
                    <a:cubicBezTo>
                      <a:pt x="21600" y="22110"/>
                      <a:pt x="21578" y="22670"/>
                      <a:pt x="21534" y="23228"/>
                    </a:cubicBezTo>
                    <a:lnTo>
                      <a:pt x="0" y="21551"/>
                    </a:lnTo>
                    <a:close/>
                  </a:path>
                </a:pathLst>
              </a:cu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9" name="Arc 37"/>
              <p:cNvSpPr>
                <a:spLocks/>
              </p:cNvSpPr>
              <p:nvPr/>
            </p:nvSpPr>
            <p:spPr bwMode="auto">
              <a:xfrm rot="4579785">
                <a:off x="1681" y="1636"/>
                <a:ext cx="48" cy="241"/>
              </a:xfrm>
              <a:custGeom>
                <a:avLst/>
                <a:gdLst>
                  <a:gd name="T0" fmla="*/ 0 w 22552"/>
                  <a:gd name="T1" fmla="*/ 0 h 43149"/>
                  <a:gd name="T2" fmla="*/ 0 w 22552"/>
                  <a:gd name="T3" fmla="*/ 0 h 43149"/>
                  <a:gd name="T4" fmla="*/ 0 w 22552"/>
                  <a:gd name="T5" fmla="*/ 0 h 43149"/>
                  <a:gd name="T6" fmla="*/ 0 60000 65536"/>
                  <a:gd name="T7" fmla="*/ 0 60000 65536"/>
                  <a:gd name="T8" fmla="*/ 0 60000 65536"/>
                  <a:gd name="T9" fmla="*/ 0 w 22552"/>
                  <a:gd name="T10" fmla="*/ 0 h 43149"/>
                  <a:gd name="T11" fmla="*/ 22552 w 22552"/>
                  <a:gd name="T12" fmla="*/ 43149 h 431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552" h="43149" fill="none" extrusionOk="0">
                    <a:moveTo>
                      <a:pt x="2440" y="0"/>
                    </a:moveTo>
                    <a:cubicBezTo>
                      <a:pt x="13765" y="782"/>
                      <a:pt x="22552" y="10197"/>
                      <a:pt x="22552" y="21549"/>
                    </a:cubicBezTo>
                    <a:cubicBezTo>
                      <a:pt x="22552" y="33478"/>
                      <a:pt x="12881" y="43149"/>
                      <a:pt x="952" y="43149"/>
                    </a:cubicBezTo>
                    <a:cubicBezTo>
                      <a:pt x="634" y="43149"/>
                      <a:pt x="317" y="43142"/>
                      <a:pt x="-1" y="43128"/>
                    </a:cubicBezTo>
                  </a:path>
                  <a:path w="22552" h="43149" stroke="0" extrusionOk="0">
                    <a:moveTo>
                      <a:pt x="2440" y="0"/>
                    </a:moveTo>
                    <a:cubicBezTo>
                      <a:pt x="13765" y="782"/>
                      <a:pt x="22552" y="10197"/>
                      <a:pt x="22552" y="21549"/>
                    </a:cubicBezTo>
                    <a:cubicBezTo>
                      <a:pt x="22552" y="33478"/>
                      <a:pt x="12881" y="43149"/>
                      <a:pt x="952" y="43149"/>
                    </a:cubicBezTo>
                    <a:cubicBezTo>
                      <a:pt x="634" y="43149"/>
                      <a:pt x="317" y="43142"/>
                      <a:pt x="-1" y="43128"/>
                    </a:cubicBezTo>
                    <a:lnTo>
                      <a:pt x="952" y="21549"/>
                    </a:lnTo>
                    <a:close/>
                  </a:path>
                </a:pathLst>
              </a:custGeom>
              <a:noFill/>
              <a:ln w="9525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0" name="Text Box 38"/>
              <p:cNvSpPr txBox="1">
                <a:spLocks noChangeArrowheads="1"/>
              </p:cNvSpPr>
              <p:nvPr/>
            </p:nvSpPr>
            <p:spPr bwMode="auto">
              <a:xfrm>
                <a:off x="1008" y="3120"/>
                <a:ext cx="33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sz="3600" b="1" i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α</a:t>
                </a:r>
                <a:endParaRPr lang="el-GR" sz="3600" b="1" i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231" name="Text Box 39"/>
              <p:cNvSpPr txBox="1">
                <a:spLocks noChangeArrowheads="1"/>
              </p:cNvSpPr>
              <p:nvPr/>
            </p:nvSpPr>
            <p:spPr bwMode="auto">
              <a:xfrm>
                <a:off x="3120" y="3168"/>
                <a:ext cx="38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sz="3600" b="1" i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β</a:t>
                </a:r>
              </a:p>
            </p:txBody>
          </p:sp>
          <p:sp>
            <p:nvSpPr>
              <p:cNvPr id="7232" name="Text Box 40"/>
              <p:cNvSpPr txBox="1">
                <a:spLocks noChangeArrowheads="1"/>
              </p:cNvSpPr>
              <p:nvPr/>
            </p:nvSpPr>
            <p:spPr bwMode="auto">
              <a:xfrm>
                <a:off x="1584" y="1958"/>
                <a:ext cx="43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l-GR" sz="3600" b="1" i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γ</a:t>
                </a:r>
              </a:p>
            </p:txBody>
          </p:sp>
        </p:grpSp>
        <p:sp>
          <p:nvSpPr>
            <p:cNvPr id="7208" name="Text Box 42"/>
            <p:cNvSpPr txBox="1">
              <a:spLocks noChangeArrowheads="1"/>
            </p:cNvSpPr>
            <p:nvPr/>
          </p:nvSpPr>
          <p:spPr bwMode="auto">
            <a:xfrm>
              <a:off x="288" y="1728"/>
              <a:ext cx="1200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 dirty="0">
                  <a:latin typeface="Times New Roman" pitchFamily="18" charset="0"/>
                  <a:cs typeface="Times New Roman" pitchFamily="18" charset="0"/>
                </a:rPr>
                <a:t>Три стороны </a:t>
              </a:r>
              <a:r>
                <a:rPr lang="ru-RU" sz="3200" b="1" i="1" dirty="0">
                  <a:latin typeface="Times New Roman" pitchFamily="18" charset="0"/>
                  <a:cs typeface="Times New Roman" pitchFamily="18" charset="0"/>
                </a:rPr>
                <a:t>а, </a:t>
              </a:r>
              <a:r>
                <a:rPr lang="en-US" sz="3200" b="1" i="1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ru-RU" sz="3200" b="1" i="1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sz="3200" b="1" i="1" dirty="0">
                  <a:latin typeface="Times New Roman" pitchFamily="18" charset="0"/>
                  <a:cs typeface="Times New Roman" pitchFamily="18" charset="0"/>
                </a:rPr>
                <a:t>с</a:t>
              </a:r>
            </a:p>
          </p:txBody>
        </p:sp>
        <p:sp>
          <p:nvSpPr>
            <p:cNvPr id="7209" name="Text Box 43"/>
            <p:cNvSpPr txBox="1">
              <a:spLocks noChangeArrowheads="1"/>
            </p:cNvSpPr>
            <p:nvPr/>
          </p:nvSpPr>
          <p:spPr bwMode="auto">
            <a:xfrm>
              <a:off x="4032" y="1728"/>
              <a:ext cx="1392" cy="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 dirty="0">
                  <a:latin typeface="Times New Roman" pitchFamily="18" charset="0"/>
                  <a:cs typeface="Times New Roman" pitchFamily="18" charset="0"/>
                </a:rPr>
                <a:t>Три угла</a:t>
              </a:r>
            </a:p>
            <a:p>
              <a:pPr>
                <a:spcBef>
                  <a:spcPct val="50000"/>
                </a:spcBef>
              </a:pPr>
              <a:r>
                <a:rPr lang="el-GR" sz="2800" b="1" i="1" dirty="0">
                  <a:latin typeface="Times New Roman" pitchFamily="18" charset="0"/>
                  <a:cs typeface="Times New Roman" pitchFamily="18" charset="0"/>
                </a:rPr>
                <a:t>α</a:t>
              </a:r>
              <a:r>
                <a:rPr lang="ru-RU" sz="2800" b="1" i="1" dirty="0" smtClean="0">
                  <a:latin typeface="Times New Roman" pitchFamily="18" charset="0"/>
                  <a:cs typeface="Times New Roman" pitchFamily="18" charset="0"/>
                </a:rPr>
                <a:t>,</a:t>
              </a:r>
              <a:r>
                <a:rPr lang="en-US" sz="28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sz="2800" b="1" i="1" dirty="0">
                  <a:latin typeface="Times New Roman" pitchFamily="18" charset="0"/>
                  <a:cs typeface="Times New Roman" pitchFamily="18" charset="0"/>
                </a:rPr>
                <a:t>β</a:t>
              </a:r>
              <a:r>
                <a:rPr lang="ru-RU" sz="2800" b="1" i="1" dirty="0" smtClean="0">
                  <a:latin typeface="Times New Roman" pitchFamily="18" charset="0"/>
                  <a:cs typeface="Times New Roman" pitchFamily="18" charset="0"/>
                </a:rPr>
                <a:t>,</a:t>
              </a:r>
              <a:r>
                <a:rPr lang="en-US" sz="28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l-GR" sz="2800" b="1" i="1" dirty="0">
                  <a:latin typeface="Times New Roman" pitchFamily="18" charset="0"/>
                  <a:cs typeface="Times New Roman" pitchFamily="18" charset="0"/>
                </a:rPr>
                <a:t>γ</a:t>
              </a:r>
            </a:p>
          </p:txBody>
        </p:sp>
      </p:grpSp>
      <p:sp>
        <p:nvSpPr>
          <p:cNvPr id="7173" name="AutoShape 112">
            <a:hlinkClick r:id="rId3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7174" name="AutoShape 113">
            <a:hlinkClick r:id="rId4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7175" name="AutoShape 114">
            <a:hlinkClick r:id="rId5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7176" name="AutoShape 115">
            <a:hlinkClick r:id="rId6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7177" name="AutoShape 117">
            <a:hlinkClick r:id="rId7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7178" name="AutoShape 118"/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7179" name="AutoShape 119">
            <a:hlinkClick r:id="rId8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7180" name="AutoShape 120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5720" y="785794"/>
            <a:ext cx="8629680" cy="2286016"/>
          </a:xfr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000066"/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Квадрат стороны треугольника равен сумме квадратов двух других сторон, без удвоенного произведения этих сторон на косинус угла между ними.</a:t>
            </a:r>
            <a:endParaRPr lang="ru-RU" sz="2400" b="1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a</a:t>
            </a:r>
            <a:r>
              <a:rPr lang="en-US" sz="2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2  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=  b</a:t>
            </a:r>
            <a:r>
              <a:rPr lang="en-US" sz="2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2 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+ c</a:t>
            </a:r>
            <a:r>
              <a:rPr lang="en-US" sz="2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2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–  2 b c </a:t>
            </a:r>
            <a:r>
              <a:rPr lang="en-US" sz="2800" b="1" i="1" dirty="0" err="1" smtClean="0">
                <a:solidFill>
                  <a:srgbClr val="000000"/>
                </a:solidFill>
                <a:effectLst/>
                <a:latin typeface="Times New Roman" pitchFamily="18" charset="0"/>
              </a:rPr>
              <a:t>cos</a:t>
            </a:r>
            <a:r>
              <a:rPr lang="el-GR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α</a:t>
            </a:r>
            <a:endParaRPr lang="ru-RU" sz="2800" b="1" i="1" dirty="0" smtClean="0">
              <a:solidFill>
                <a:srgbClr val="000000"/>
              </a:solidFill>
              <a:effectLst/>
              <a:latin typeface="Times New Roman" pitchFamily="18" charset="0"/>
              <a:cs typeface="Tahom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b</a:t>
            </a:r>
            <a:r>
              <a:rPr lang="en-US" sz="2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2  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=  a</a:t>
            </a:r>
            <a:r>
              <a:rPr lang="en-US" sz="2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2 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+ c</a:t>
            </a:r>
            <a:r>
              <a:rPr lang="en-US" sz="2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2 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 –  2 a</a:t>
            </a:r>
            <a:r>
              <a:rPr lang="ru-RU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 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c </a:t>
            </a:r>
            <a:r>
              <a:rPr lang="en-US" sz="2800" b="1" i="1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cos</a:t>
            </a:r>
            <a:r>
              <a:rPr lang="el-GR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β</a:t>
            </a:r>
            <a:endParaRPr lang="en-US" sz="2800" b="1" i="1" dirty="0" smtClean="0">
              <a:solidFill>
                <a:srgbClr val="000000"/>
              </a:solidFill>
              <a:effectLst/>
              <a:latin typeface="Times New Roman" pitchFamily="18" charset="0"/>
              <a:cs typeface="Tahoma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c</a:t>
            </a:r>
            <a:r>
              <a:rPr lang="en-US" sz="2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2  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=  a</a:t>
            </a:r>
            <a:r>
              <a:rPr lang="en-US" sz="2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2 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+ b</a:t>
            </a:r>
            <a:r>
              <a:rPr lang="en-US" sz="2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2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  –  2 a b </a:t>
            </a:r>
            <a:r>
              <a:rPr lang="en-US" sz="2800" b="1" i="1" dirty="0" err="1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cos</a:t>
            </a:r>
            <a:r>
              <a:rPr lang="el-GR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γ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285720" y="3214686"/>
            <a:ext cx="4319613" cy="3200400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   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– a</a:t>
            </a:r>
            <a:r>
              <a:rPr lang="en-US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i="1" u="sng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4000" b="1" i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000" b="1" i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 b c</a:t>
            </a:r>
            <a:r>
              <a:rPr lang="en-US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– b</a:t>
            </a:r>
            <a:r>
              <a:rPr lang="en-US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4000" b="1" i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000" b="1" i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  a</a:t>
            </a:r>
            <a:r>
              <a:rPr lang="ru-RU" sz="4400" b="1" i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      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i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– c</a:t>
            </a:r>
            <a:r>
              <a:rPr lang="en-US" sz="3200" b="1" i="1" u="sng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4000" b="1" i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000" b="1" i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 a b</a:t>
            </a:r>
            <a:endParaRPr lang="el-GR" sz="4000" b="1" i="1" baseline="300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571472" y="4429132"/>
            <a:ext cx="1465263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3200" b="1" i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32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32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8197" name="Text Box 16"/>
          <p:cNvSpPr txBox="1">
            <a:spLocks noChangeArrowheads="1"/>
          </p:cNvSpPr>
          <p:nvPr/>
        </p:nvSpPr>
        <p:spPr bwMode="auto">
          <a:xfrm>
            <a:off x="571472" y="3286124"/>
            <a:ext cx="1468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endParaRPr lang="ru-RU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642910" y="5500702"/>
            <a:ext cx="1298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l-GR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32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endParaRPr lang="ru-RU" sz="3200" b="1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4714876" y="3214686"/>
            <a:ext cx="4143404" cy="3186113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ru-RU" sz="23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Если при вычислении косинуса угла в результате получается отрицательное число, то это означает, что данный угол тупой. В этом случае надо использовать формулу</a:t>
            </a:r>
            <a:endParaRPr lang="en-US" sz="23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23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r>
              <a:rPr lang="en-US" sz="2300" b="1" i="1" dirty="0" smtClean="0">
                <a:solidFill>
                  <a:srgbClr val="000000"/>
                </a:solidFill>
                <a:cs typeface="Times New Roman" pitchFamily="18" charset="0"/>
              </a:rPr>
              <a:t>– </a:t>
            </a:r>
            <a:r>
              <a:rPr lang="en-US" sz="2300" b="1" i="1" dirty="0" err="1" smtClean="0">
                <a:solidFill>
                  <a:srgbClr val="000000"/>
                </a:solidFill>
                <a:cs typeface="Times New Roman" pitchFamily="18" charset="0"/>
              </a:rPr>
              <a:t>cos</a:t>
            </a:r>
            <a:r>
              <a:rPr lang="en-US" sz="2300" b="1" i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sz="2300" b="1" i="1" dirty="0" smtClean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en-US" sz="2300" b="1" i="1" dirty="0" smtClean="0">
                <a:solidFill>
                  <a:srgbClr val="000000"/>
                </a:solidFill>
                <a:cs typeface="Times New Roman" pitchFamily="18" charset="0"/>
              </a:rPr>
              <a:t>=  </a:t>
            </a:r>
            <a:r>
              <a:rPr lang="en-US" sz="2300" b="1" i="1" dirty="0" err="1" smtClean="0">
                <a:solidFill>
                  <a:srgbClr val="000000"/>
                </a:solidFill>
              </a:rPr>
              <a:t>cos</a:t>
            </a:r>
            <a:r>
              <a:rPr lang="en-US" sz="2300" b="1" i="1" dirty="0" smtClean="0">
                <a:solidFill>
                  <a:srgbClr val="000000"/>
                </a:solidFill>
              </a:rPr>
              <a:t> </a:t>
            </a:r>
            <a:r>
              <a:rPr lang="en-US" sz="2300" b="1" i="1" dirty="0">
                <a:solidFill>
                  <a:srgbClr val="000000"/>
                </a:solidFill>
              </a:rPr>
              <a:t>(</a:t>
            </a:r>
            <a:r>
              <a:rPr lang="en-US" sz="2300" b="1" i="1" dirty="0" smtClean="0">
                <a:solidFill>
                  <a:srgbClr val="000000"/>
                </a:solidFill>
              </a:rPr>
              <a:t>180</a:t>
            </a:r>
            <a:r>
              <a:rPr lang="en-US" sz="2300" b="1" i="1" dirty="0" smtClean="0">
                <a:solidFill>
                  <a:srgbClr val="000000"/>
                </a:solidFill>
                <a:cs typeface="Times New Roman" pitchFamily="18" charset="0"/>
              </a:rPr>
              <a:t>⁰ </a:t>
            </a:r>
            <a:r>
              <a:rPr lang="en-US" sz="2300" b="1" i="1" dirty="0">
                <a:solidFill>
                  <a:srgbClr val="000000"/>
                </a:solidFill>
                <a:cs typeface="Times New Roman" pitchFamily="18" charset="0"/>
              </a:rPr>
              <a:t>- </a:t>
            </a:r>
            <a:r>
              <a:rPr lang="el-GR" sz="2300" b="1" i="1" dirty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US" sz="2300" b="1" i="1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el-GR" sz="2400" b="1" i="1" baseline="300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Tahoma" pitchFamily="34" charset="0"/>
            </a:endParaRPr>
          </a:p>
        </p:txBody>
      </p:sp>
      <p:sp>
        <p:nvSpPr>
          <p:cNvPr id="8201" name="AutoShape 58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54884" y="6489700"/>
            <a:ext cx="450816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  <a:hlinkClick r:id="rId2" action="ppaction://hlinksldjump"/>
              </a:rPr>
              <a:t></a:t>
            </a:r>
            <a:endParaRPr lang="ru-RU" sz="2000" dirty="0">
              <a:solidFill>
                <a:schemeClr val="accent1"/>
              </a:solidFill>
              <a:sym typeface="Wingdings" pitchFamily="2" charset="2"/>
            </a:endParaRPr>
          </a:p>
        </p:txBody>
      </p:sp>
      <p:sp>
        <p:nvSpPr>
          <p:cNvPr id="8202" name="AutoShape 59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sym typeface="Wingdings" pitchFamily="2" charset="2"/>
                <a:hlinkClick r:id="rId3" action="ppaction://hlinksldjump"/>
              </a:rPr>
              <a:t></a:t>
            </a:r>
            <a:endParaRPr lang="ru-RU" b="1" dirty="0">
              <a:solidFill>
                <a:schemeClr val="accent1"/>
              </a:solidFill>
              <a:sym typeface="Wingdings" pitchFamily="2" charset="2"/>
            </a:endParaRPr>
          </a:p>
        </p:txBody>
      </p:sp>
      <p:sp>
        <p:nvSpPr>
          <p:cNvPr id="8203" name="AutoShape 60">
            <a:hlinkClick r:id="rId4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  <a:hlinkClick r:id="rId4" action="ppaction://hlinkfile"/>
              </a:rPr>
              <a:t></a:t>
            </a:r>
            <a:endParaRPr lang="ru-RU" dirty="0">
              <a:solidFill>
                <a:schemeClr val="accent1"/>
              </a:solidFill>
              <a:sym typeface="Webdings" pitchFamily="18" charset="2"/>
            </a:endParaRPr>
          </a:p>
        </p:txBody>
      </p:sp>
      <p:sp>
        <p:nvSpPr>
          <p:cNvPr id="8204" name="AutoShape 61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  <a:hlinkClick r:id="rId5" action="ppaction://hlinksldjump"/>
              </a:rPr>
              <a:t></a:t>
            </a:r>
            <a:endParaRPr lang="ru-RU" b="1" dirty="0">
              <a:solidFill>
                <a:schemeClr val="accent1"/>
              </a:solidFill>
              <a:sym typeface="Marlett" pitchFamily="2" charset="2"/>
            </a:endParaRPr>
          </a:p>
        </p:txBody>
      </p:sp>
      <p:sp>
        <p:nvSpPr>
          <p:cNvPr id="8205" name="AutoShape 63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8206" name="AutoShape 64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8207" name="AutoShape 65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  <a:hlinkClick r:id="rId7" action="ppaction://hlinksldjump"/>
              </a:rPr>
              <a:t></a:t>
            </a:r>
            <a:endParaRPr lang="ru-RU" b="1" dirty="0">
              <a:solidFill>
                <a:schemeClr val="accent1"/>
              </a:solidFill>
              <a:sym typeface="Webdings" pitchFamily="18" charset="2"/>
            </a:endParaRPr>
          </a:p>
        </p:txBody>
      </p:sp>
      <p:sp>
        <p:nvSpPr>
          <p:cNvPr id="8208" name="AutoShape 66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  <a:hlinkClick r:id="rId8" action="ppaction://hlinksldjump"/>
              </a:rPr>
              <a:t></a:t>
            </a:r>
            <a:endParaRPr lang="ru-RU" b="1" dirty="0">
              <a:solidFill>
                <a:schemeClr val="accent1"/>
              </a:solidFill>
              <a:sym typeface="Webdings" pitchFamily="18" charset="2"/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428596" y="0"/>
            <a:ext cx="8229600" cy="785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Теорема косинусов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001" y="857232"/>
            <a:ext cx="8643998" cy="1924048"/>
          </a:xfr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000066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b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Стороны треугольника относятся как синусы противолежащих углов</a:t>
            </a:r>
            <a:r>
              <a:rPr lang="ru-RU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</a:br>
            <a:r>
              <a:rPr lang="en-US" sz="32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a   </a:t>
            </a: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</a:t>
            </a:r>
            <a:r>
              <a:rPr lang="en-US" sz="32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=</a:t>
            </a: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</a:t>
            </a:r>
            <a:r>
              <a:rPr lang="en-US" sz="32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b   _</a:t>
            </a: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32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=</a:t>
            </a: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__</a:t>
            </a:r>
            <a:r>
              <a:rPr lang="en-US" sz="32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c</a:t>
            </a: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__</a:t>
            </a:r>
            <a:r>
              <a:rPr lang="en-US" sz="32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/>
            </a:r>
            <a:br>
              <a:rPr lang="en-US" sz="32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</a:b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sin</a:t>
            </a:r>
            <a:r>
              <a:rPr lang="el-GR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    </a:t>
            </a:r>
            <a:r>
              <a:rPr lang="ru-RU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 </a:t>
            </a: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sin</a:t>
            </a:r>
            <a:r>
              <a:rPr lang="el-GR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β</a:t>
            </a: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  </a:t>
            </a:r>
            <a:r>
              <a:rPr lang="ru-RU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</a:t>
            </a:r>
            <a:r>
              <a:rPr lang="en-US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 </a:t>
            </a:r>
            <a:r>
              <a:rPr lang="el-GR" sz="32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γ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47900" y="2928934"/>
            <a:ext cx="4648200" cy="3384593"/>
          </a:xfr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000066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a =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b </a:t>
            </a:r>
            <a:r>
              <a:rPr lang="en-US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</a:t>
            </a:r>
            <a:r>
              <a:rPr lang="el-GR" b="1" i="1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 </a:t>
            </a:r>
            <a:r>
              <a:rPr lang="ru-RU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ahoma" pitchFamily="34" charset="0"/>
              </a:rPr>
              <a:t> </a:t>
            </a:r>
            <a:r>
              <a:rPr lang="en-US" sz="60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=</a:t>
            </a:r>
            <a:r>
              <a:rPr lang="ru-RU" sz="60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c </a:t>
            </a:r>
            <a:r>
              <a:rPr lang="en-US" sz="28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 </a:t>
            </a:r>
            <a:r>
              <a:rPr lang="el-GR" b="1" i="1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endParaRPr lang="el-GR" sz="1200" b="1" i="1" dirty="0" smtClean="0"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      </a:t>
            </a:r>
            <a:r>
              <a:rPr lang="en-US" sz="44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</a:t>
            </a:r>
            <a:r>
              <a:rPr lang="el-GR" sz="44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β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    </a:t>
            </a:r>
            <a:r>
              <a:rPr lang="ru-RU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</a:t>
            </a:r>
            <a:r>
              <a:rPr lang="en-US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 </a:t>
            </a:r>
            <a:r>
              <a:rPr lang="el-GR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γ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b =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a </a:t>
            </a:r>
            <a:r>
              <a:rPr lang="en-US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</a:t>
            </a:r>
            <a:r>
              <a:rPr lang="el-GR" sz="28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β</a:t>
            </a:r>
            <a:r>
              <a:rPr lang="en-US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60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=</a:t>
            </a:r>
            <a:r>
              <a:rPr lang="ru-RU" sz="60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c </a:t>
            </a:r>
            <a:r>
              <a:rPr lang="en-US" sz="28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 </a:t>
            </a:r>
            <a:r>
              <a:rPr lang="el-GR" sz="28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β</a:t>
            </a:r>
            <a:r>
              <a:rPr lang="en-US" sz="4800" b="1" i="1" u="sng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      sin</a:t>
            </a:r>
            <a:r>
              <a:rPr lang="el-GR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   </a:t>
            </a:r>
            <a:r>
              <a:rPr lang="ru-RU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</a:t>
            </a:r>
            <a:r>
              <a:rPr lang="en-US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 </a:t>
            </a:r>
            <a:r>
              <a:rPr lang="el-GR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γ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60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c =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r>
              <a:rPr lang="en-US" sz="28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a </a:t>
            </a:r>
            <a:r>
              <a:rPr lang="en-US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</a:t>
            </a:r>
            <a:r>
              <a:rPr lang="el-GR" b="1" i="1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ru-RU" b="1" i="1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baseline="-25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= </a:t>
            </a:r>
            <a:r>
              <a:rPr lang="en-US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b </a:t>
            </a:r>
            <a:r>
              <a:rPr lang="en-US" sz="2800" b="1" i="1" u="sng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 </a:t>
            </a:r>
            <a:r>
              <a:rPr lang="el-GR" b="1" i="1" u="sng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γ</a:t>
            </a:r>
          </a:p>
          <a:p>
            <a:pPr eaLnBrk="1" hangingPunct="1">
              <a:lnSpc>
                <a:spcPct val="80000"/>
              </a:lnSpc>
            </a:pPr>
            <a:endParaRPr lang="en-US" sz="700" b="1" i="1" u="sng" dirty="0" smtClean="0">
              <a:solidFill>
                <a:srgbClr val="000000"/>
              </a:solidFill>
              <a:effectLst/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     sin</a:t>
            </a:r>
            <a:r>
              <a:rPr lang="el-GR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    </a:t>
            </a:r>
            <a:r>
              <a:rPr lang="ru-RU" sz="2800" b="1" i="1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  </a:t>
            </a:r>
            <a:r>
              <a:rPr lang="en-US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sin</a:t>
            </a:r>
            <a:r>
              <a:rPr lang="el-GR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β</a:t>
            </a:r>
            <a:r>
              <a:rPr lang="en-US" sz="4800" b="1" i="1" baseline="30000" dirty="0" smtClean="0">
                <a:solidFill>
                  <a:srgbClr val="000000"/>
                </a:solidFill>
                <a:effectLst/>
                <a:latin typeface="Times New Roman" pitchFamily="18" charset="0"/>
              </a:rPr>
              <a:t> </a:t>
            </a:r>
            <a:endParaRPr lang="ru-RU" sz="4800" b="1" i="1" baseline="30000" dirty="0" smtClean="0">
              <a:solidFill>
                <a:srgbClr val="000000"/>
              </a:solidFill>
              <a:effectLst/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9222" name="AutoShape 40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9223" name="AutoShape 41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9224" name="AutoShape 42">
            <a:hlinkClick r:id="rId4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9225" name="AutoShape 43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9226" name="AutoShape 45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9227" name="AutoShape 46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9228" name="AutoShape 47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9229" name="AutoShape 48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sym typeface="Webdings" pitchFamily="18" charset="2"/>
              </a:rPr>
              <a:t></a:t>
            </a:r>
            <a:endParaRPr lang="ru-RU" b="1" dirty="0">
              <a:solidFill>
                <a:schemeClr val="accent1"/>
              </a:solidFill>
              <a:sym typeface="Webdings" pitchFamily="18" charset="2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457200" y="0"/>
            <a:ext cx="8229600" cy="846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Теорема синусов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7" name="Rectangle 19"/>
          <p:cNvSpPr>
            <a:spLocks noGrp="1" noChangeArrowheads="1"/>
          </p:cNvSpPr>
          <p:nvPr>
            <p:ph type="title"/>
          </p:nvPr>
        </p:nvSpPr>
        <p:spPr>
          <a:xfrm>
            <a:off x="457200" y="2714620"/>
            <a:ext cx="86868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Следствие из теоремы косинусов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142984"/>
            <a:ext cx="8162925" cy="1752600"/>
          </a:xfr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000066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</a:t>
            </a: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треугольнике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против большего угла лежит большая сторона,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против большей стороны лежит больший угол</a:t>
            </a:r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571472" y="3571876"/>
            <a:ext cx="8251825" cy="2789237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Квадрат стороны треугольника равен сумме квадратов двух других сторон «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±</a:t>
            </a:r>
            <a:r>
              <a:rPr lang="ru-RU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 удвоенное произведение одной из них на проекцию другой. Знак «+» надо брать, когда противолежащий угол  тупой, а знак «–», когда угол острый. 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6" name="AutoShape 38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0247" name="AutoShape 39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529552" y="6491288"/>
            <a:ext cx="357147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0248" name="AutoShape 40">
            <a:hlinkClick r:id="rId4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0249" name="AutoShape 41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0250" name="AutoShape 43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9586" y="6489700"/>
            <a:ext cx="414314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0251" name="AutoShape 44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0252" name="AutoShape 45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</a:t>
            </a:r>
          </a:p>
        </p:txBody>
      </p:sp>
      <p:sp>
        <p:nvSpPr>
          <p:cNvPr id="10253" name="AutoShape 46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15" name="Rectangle 19"/>
          <p:cNvSpPr txBox="1">
            <a:spLocks noChangeArrowheads="1"/>
          </p:cNvSpPr>
          <p:nvPr/>
        </p:nvSpPr>
        <p:spPr>
          <a:xfrm>
            <a:off x="609600" y="152400"/>
            <a:ext cx="8686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Соотношение между сторонами и углами треугольника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1279" y="1201707"/>
            <a:ext cx="4929255" cy="3468735"/>
          </a:xfr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2700000" scaled="1"/>
          </a:gradFill>
          <a:ln w="38100">
            <a:solidFill>
              <a:srgbClr val="000066"/>
            </a:solidFill>
          </a:ln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В прямоугольном     </a:t>
            </a:r>
            <a:br>
              <a:rPr lang="ru-RU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треугольнике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квадрат гипотенузы равен сумме квадратов катетов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с</a:t>
            </a:r>
            <a:r>
              <a:rPr lang="ru-RU" sz="3600" b="1" i="1" baseline="30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</a:t>
            </a:r>
            <a:r>
              <a:rPr lang="ru-RU" sz="36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= а</a:t>
            </a:r>
            <a:r>
              <a:rPr lang="ru-RU" sz="3600" b="1" i="1" baseline="30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</a:t>
            </a:r>
            <a:r>
              <a:rPr lang="ru-RU" sz="36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+ </a:t>
            </a:r>
            <a:r>
              <a:rPr lang="en-US" sz="36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</a:t>
            </a:r>
            <a:r>
              <a:rPr lang="ru-RU" sz="3600" b="1" i="1" baseline="30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2 </a:t>
            </a:r>
            <a:endParaRPr lang="ru-RU" sz="3600" b="1" i="1" dirty="0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299979" y="2406636"/>
            <a:ext cx="3657600" cy="3779838"/>
            <a:chOff x="192" y="1344"/>
            <a:chExt cx="2304" cy="2381"/>
          </a:xfrm>
        </p:grpSpPr>
        <p:sp>
          <p:nvSpPr>
            <p:cNvPr id="11281" name="AutoShape 34"/>
            <p:cNvSpPr>
              <a:spLocks noChangeArrowheads="1"/>
            </p:cNvSpPr>
            <p:nvPr/>
          </p:nvSpPr>
          <p:spPr bwMode="auto">
            <a:xfrm>
              <a:off x="528" y="1344"/>
              <a:ext cx="1968" cy="2016"/>
            </a:xfrm>
            <a:prstGeom prst="rtTriangle">
              <a:avLst/>
            </a:prstGeom>
            <a:gradFill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0" scaled="1"/>
            </a:gradFill>
            <a:ln w="38100">
              <a:solidFill>
                <a:srgbClr val="00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2" name="Rectangle 35"/>
            <p:cNvSpPr>
              <a:spLocks noChangeArrowheads="1"/>
            </p:cNvSpPr>
            <p:nvPr/>
          </p:nvSpPr>
          <p:spPr bwMode="auto">
            <a:xfrm>
              <a:off x="528" y="3168"/>
              <a:ext cx="192" cy="192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11283" name="Text Box 36"/>
            <p:cNvSpPr txBox="1">
              <a:spLocks noChangeArrowheads="1"/>
            </p:cNvSpPr>
            <p:nvPr/>
          </p:nvSpPr>
          <p:spPr bwMode="auto">
            <a:xfrm>
              <a:off x="192" y="225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1">
                  <a:solidFill>
                    <a:srgbClr val="000000"/>
                  </a:solidFill>
                  <a:latin typeface="Tahoma" pitchFamily="34" charset="0"/>
                </a:rPr>
                <a:t>a</a:t>
              </a:r>
              <a:endParaRPr lang="ru-RU" sz="3200" b="1" i="1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11284" name="Text Box 37"/>
            <p:cNvSpPr txBox="1">
              <a:spLocks noChangeArrowheads="1"/>
            </p:cNvSpPr>
            <p:nvPr/>
          </p:nvSpPr>
          <p:spPr bwMode="auto">
            <a:xfrm>
              <a:off x="1200" y="3360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1">
                  <a:solidFill>
                    <a:srgbClr val="000000"/>
                  </a:solidFill>
                  <a:latin typeface="Tahoma" pitchFamily="34" charset="0"/>
                </a:rPr>
                <a:t>b</a:t>
              </a:r>
              <a:endParaRPr lang="ru-RU" sz="3200" b="1" i="1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11285" name="Text Box 38"/>
            <p:cNvSpPr txBox="1">
              <a:spLocks noChangeArrowheads="1"/>
            </p:cNvSpPr>
            <p:nvPr/>
          </p:nvSpPr>
          <p:spPr bwMode="auto">
            <a:xfrm>
              <a:off x="1536" y="2112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1">
                  <a:solidFill>
                    <a:srgbClr val="000000"/>
                  </a:solidFill>
                  <a:latin typeface="Tahoma" pitchFamily="34" charset="0"/>
                </a:rPr>
                <a:t>c</a:t>
              </a:r>
              <a:endParaRPr lang="ru-RU" sz="3200" b="1" i="1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11270" name="AutoShape 74">
            <a:hlinkClick r:id="rId2" action="ppaction://hlinksldjump" tooltip="Типы задач"/>
          </p:cNvPr>
          <p:cNvSpPr>
            <a:spLocks noChangeArrowheads="1"/>
          </p:cNvSpPr>
          <p:nvPr/>
        </p:nvSpPr>
        <p:spPr bwMode="auto">
          <a:xfrm>
            <a:off x="70866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dirty="0">
                <a:solidFill>
                  <a:schemeClr val="accent1"/>
                </a:solidFill>
                <a:sym typeface="Wingdings" pitchFamily="2" charset="2"/>
              </a:rPr>
              <a:t></a:t>
            </a:r>
          </a:p>
        </p:txBody>
      </p:sp>
      <p:sp>
        <p:nvSpPr>
          <p:cNvPr id="11271" name="AutoShape 75">
            <a:hlinkClick r:id="rId3" action="ppaction://hlinksldjump" tooltip="Задачи"/>
          </p:cNvPr>
          <p:cNvSpPr>
            <a:spLocks noChangeArrowheads="1"/>
          </p:cNvSpPr>
          <p:nvPr/>
        </p:nvSpPr>
        <p:spPr bwMode="auto">
          <a:xfrm>
            <a:off x="74676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ingdings" pitchFamily="2" charset="2"/>
              </a:rPr>
              <a:t></a:t>
            </a:r>
          </a:p>
        </p:txBody>
      </p:sp>
      <p:sp>
        <p:nvSpPr>
          <p:cNvPr id="11272" name="AutoShape 76">
            <a:hlinkClick r:id="rId4" action="ppaction://hlinkfile" tooltip="Калькулятор"/>
          </p:cNvPr>
          <p:cNvSpPr>
            <a:spLocks noChangeArrowheads="1"/>
          </p:cNvSpPr>
          <p:nvPr/>
        </p:nvSpPr>
        <p:spPr bwMode="auto">
          <a:xfrm>
            <a:off x="8305800" y="6491288"/>
            <a:ext cx="419100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accent1"/>
                </a:solidFill>
                <a:sym typeface="Webdings" pitchFamily="18" charset="2"/>
              </a:rPr>
              <a:t></a:t>
            </a:r>
          </a:p>
        </p:txBody>
      </p:sp>
      <p:sp>
        <p:nvSpPr>
          <p:cNvPr id="11273" name="AutoShape 77">
            <a:hlinkClick r:id="rId5" action="ppaction://hlinksldjump" tooltip="Выход"/>
          </p:cNvPr>
          <p:cNvSpPr>
            <a:spLocks noChangeArrowheads="1"/>
          </p:cNvSpPr>
          <p:nvPr/>
        </p:nvSpPr>
        <p:spPr bwMode="auto">
          <a:xfrm>
            <a:off x="87249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Marlett" pitchFamily="2" charset="2"/>
              </a:rPr>
              <a:t></a:t>
            </a:r>
          </a:p>
        </p:txBody>
      </p:sp>
      <p:sp>
        <p:nvSpPr>
          <p:cNvPr id="11274" name="AutoShape 79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>
            <a:off x="79248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ym typeface="Webdings" pitchFamily="18" charset="2"/>
            </a:endParaRPr>
          </a:p>
        </p:txBody>
      </p:sp>
      <p:sp>
        <p:nvSpPr>
          <p:cNvPr id="11275" name="AutoShape 80">
            <a:hlinkClick r:id="rId6" action="ppaction://hlinksldjump" tooltip="Возврат в меню"/>
          </p:cNvPr>
          <p:cNvSpPr>
            <a:spLocks noChangeArrowheads="1"/>
          </p:cNvSpPr>
          <p:nvPr/>
        </p:nvSpPr>
        <p:spPr bwMode="auto">
          <a:xfrm flipV="1">
            <a:off x="8056563" y="6578600"/>
            <a:ext cx="179387" cy="166688"/>
          </a:xfrm>
          <a:custGeom>
            <a:avLst/>
            <a:gdLst>
              <a:gd name="T0" fmla="*/ 5298519 w 21600"/>
              <a:gd name="T1" fmla="*/ 0 h 21600"/>
              <a:gd name="T2" fmla="*/ 1749962 w 21600"/>
              <a:gd name="T3" fmla="*/ 9926711 h 21600"/>
              <a:gd name="T4" fmla="*/ 5570614 w 21600"/>
              <a:gd name="T5" fmla="*/ 3819053 h 21600"/>
              <a:gd name="T6" fmla="*/ 8971361 w 21600"/>
              <a:gd name="T7" fmla="*/ 6564968 h 21600"/>
              <a:gd name="T8" fmla="*/ 12372728 w 21600"/>
              <a:gd name="T9" fmla="*/ 3819053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solidFill>
            <a:schemeClr val="accent1"/>
          </a:solidFill>
          <a:ln w="6350">
            <a:solidFill>
              <a:schemeClr val="accent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1276" name="AutoShape 81">
            <a:hlinkClick r:id="rId7" action="ppaction://hlinksldjump" tooltip="Справочник"/>
          </p:cNvPr>
          <p:cNvSpPr>
            <a:spLocks noChangeArrowheads="1"/>
          </p:cNvSpPr>
          <p:nvPr/>
        </p:nvSpPr>
        <p:spPr bwMode="auto">
          <a:xfrm>
            <a:off x="6629400" y="6491288"/>
            <a:ext cx="417513" cy="366712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  <a:hlinkClick r:id="rId7" action="ppaction://hlinksldjump"/>
              </a:rPr>
              <a:t></a:t>
            </a:r>
            <a:endParaRPr lang="ru-RU" b="1" dirty="0">
              <a:solidFill>
                <a:schemeClr val="accent1"/>
              </a:solidFill>
              <a:sym typeface="Webdings" pitchFamily="18" charset="2"/>
            </a:endParaRPr>
          </a:p>
        </p:txBody>
      </p:sp>
      <p:sp>
        <p:nvSpPr>
          <p:cNvPr id="11277" name="AutoShape 82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6172200" y="6489700"/>
            <a:ext cx="419100" cy="3683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2700000" scaled="1"/>
          </a:gradFill>
          <a:ln w="2857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accent1"/>
                </a:solidFill>
                <a:sym typeface="Webdings" pitchFamily="18" charset="2"/>
              </a:rPr>
              <a:t></a:t>
            </a:r>
          </a:p>
        </p:txBody>
      </p:sp>
      <p:sp>
        <p:nvSpPr>
          <p:cNvPr id="18" name="Rectangle 19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b="1" dirty="0" smtClean="0">
                <a:latin typeface="Times New Roman" pitchFamily="18" charset="0"/>
              </a:rPr>
              <a:t>Теорема Пифагора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1469</Words>
  <PresentationFormat>Экран (4:3)</PresentationFormat>
  <Paragraphs>493</Paragraphs>
  <Slides>22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Решение треугольников</vt:lpstr>
      <vt:lpstr>Дорогой друг!</vt:lpstr>
      <vt:lpstr>Меню</vt:lpstr>
      <vt:lpstr>Справочник</vt:lpstr>
      <vt:lpstr>Основные элементы треугольника</vt:lpstr>
      <vt:lpstr>Слайд 6</vt:lpstr>
      <vt:lpstr>Стороны треугольника относятся как синусы противолежащих углов    a     =    b   _ =  __c__  sinα      sinβ       sin γ</vt:lpstr>
      <vt:lpstr>Следствие из теоремы косинусов</vt:lpstr>
      <vt:lpstr>Теорема Пифагора</vt:lpstr>
      <vt:lpstr>Что значит «решить треугольник»?</vt:lpstr>
      <vt:lpstr>Типы задач</vt:lpstr>
      <vt:lpstr>1. Решение в общем виде</vt:lpstr>
      <vt:lpstr>2. Решение в общем виде</vt:lpstr>
      <vt:lpstr>3. Решение в общем виде</vt:lpstr>
      <vt:lpstr>4. Решение в общем виде</vt:lpstr>
      <vt:lpstr>Задачи</vt:lpstr>
      <vt:lpstr>Задачи</vt:lpstr>
      <vt:lpstr>Слайд 18</vt:lpstr>
      <vt:lpstr>Слайд 19</vt:lpstr>
      <vt:lpstr>Ответы к задачам</vt:lpstr>
      <vt:lpstr>Составь задачу</vt:lpstr>
      <vt:lpstr>У тебя все получилось! МОЛОДЕЦ!!!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треугольников геометрия, 9 класс</dc:title>
  <cp:lastModifiedBy>Ученик</cp:lastModifiedBy>
  <cp:revision>140</cp:revision>
  <dcterms:modified xsi:type="dcterms:W3CDTF">2015-03-03T15:58:05Z</dcterms:modified>
</cp:coreProperties>
</file>