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16"/>
  </p:notesMasterIdLst>
  <p:sldIdLst>
    <p:sldId id="303" r:id="rId2"/>
    <p:sldId id="304" r:id="rId3"/>
    <p:sldId id="305" r:id="rId4"/>
    <p:sldId id="307" r:id="rId5"/>
    <p:sldId id="311" r:id="rId6"/>
    <p:sldId id="312" r:id="rId7"/>
    <p:sldId id="313" r:id="rId8"/>
    <p:sldId id="314" r:id="rId9"/>
    <p:sldId id="315" r:id="rId10"/>
    <p:sldId id="308" r:id="rId11"/>
    <p:sldId id="309" r:id="rId12"/>
    <p:sldId id="310" r:id="rId13"/>
    <p:sldId id="258" r:id="rId14"/>
    <p:sldId id="268" r:id="rId15"/>
  </p:sldIdLst>
  <p:sldSz cx="9144000" cy="6858000" type="screen4x3"/>
  <p:notesSz cx="6881813" cy="97107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5775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l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85775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1EEB368C-0D83-4788-945D-74701E9114A4}" type="datetimeFigureOut">
              <a:rPr lang="ru-RU"/>
              <a:pPr>
                <a:defRPr/>
              </a:pPr>
              <a:t>14.03.2015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728663"/>
            <a:ext cx="4854575" cy="3641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14" tIns="47407" rIns="94814" bIns="47407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975" y="4613275"/>
            <a:ext cx="5505450" cy="4368800"/>
          </a:xfrm>
          <a:prstGeom prst="rect">
            <a:avLst/>
          </a:prstGeom>
        </p:spPr>
        <p:txBody>
          <a:bodyPr vert="horz" lIns="94814" tIns="47407" rIns="94814" bIns="47407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223375"/>
            <a:ext cx="2982913" cy="485775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l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97313" y="9223375"/>
            <a:ext cx="2982912" cy="485775"/>
          </a:xfrm>
          <a:prstGeom prst="rect">
            <a:avLst/>
          </a:prstGeom>
        </p:spPr>
        <p:txBody>
          <a:bodyPr vert="horz" wrap="square" lIns="94814" tIns="47407" rIns="94814" bIns="4740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C6A5D09-493B-47B3-A11F-B2754A40F8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6A5D09-493B-47B3-A11F-B2754A40F8C8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107B3-9F68-4E1D-9999-AC71B1FD53EA}" type="datetimeFigureOut">
              <a:rPr lang="ru-RU"/>
              <a:pPr>
                <a:defRPr/>
              </a:pPr>
              <a:t>14.03.2015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63524-0214-4625-B651-C8E8C993B7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234DD-4548-4570-83DC-C9135EC7B18F}" type="datetimeFigureOut">
              <a:rPr lang="ru-RU"/>
              <a:pPr>
                <a:defRPr/>
              </a:pPr>
              <a:t>14.03.2015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FE170-029E-4C8B-BC07-82AAA27052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C96EA-B45E-4C32-8CDA-D868EB9A774D}" type="datetimeFigureOut">
              <a:rPr lang="ru-RU"/>
              <a:pPr>
                <a:defRPr/>
              </a:pPr>
              <a:t>14.03.2015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37601-7FC5-41B6-8700-EF5BAA3FC8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2BC14-A4A6-40D0-A3E0-5243B85C65B3}" type="datetimeFigureOut">
              <a:rPr lang="ru-RU"/>
              <a:pPr>
                <a:defRPr/>
              </a:pPr>
              <a:t>14.03.2015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2DA61-4B45-45FD-A9F7-D55E77F579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053F5-ABA0-4AA2-B0FE-32D5AEF4035A}" type="datetimeFigureOut">
              <a:rPr lang="ru-RU"/>
              <a:pPr>
                <a:defRPr/>
              </a:pPr>
              <a:t>14.03.2015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38932-06F6-4B4F-B476-D1EFF3842C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B08EA-3CC5-4EB8-8FB8-6D84F8F12522}" type="datetimeFigureOut">
              <a:rPr lang="ru-RU"/>
              <a:pPr>
                <a:defRPr/>
              </a:pPr>
              <a:t>14.03.2015</a:t>
            </a:fld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45C6B-DD2A-4A67-814C-1FDD19D188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C97C2-7618-4382-BF2F-C01C9BE120C6}" type="datetimeFigureOut">
              <a:rPr lang="ru-RU"/>
              <a:pPr>
                <a:defRPr/>
              </a:pPr>
              <a:t>14.03.2015</a:t>
            </a:fld>
            <a:endParaRPr lang="ru-RU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5CB59-3D92-46C2-BD6B-ADFF0F8738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34BED-A919-413A-9F8E-58BE85DDFB5E}" type="datetimeFigureOut">
              <a:rPr lang="ru-RU"/>
              <a:pPr>
                <a:defRPr/>
              </a:pPr>
              <a:t>14.03.2015</a:t>
            </a:fld>
            <a:endParaRPr lang="ru-R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AB1C3-A11D-411F-AB5B-B2F5B3C1BE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BB4C3-3388-4DB0-ACDB-08787AEAB163}" type="datetimeFigureOut">
              <a:rPr lang="ru-RU"/>
              <a:pPr>
                <a:defRPr/>
              </a:pPr>
              <a:t>14.03.2015</a:t>
            </a:fld>
            <a:endParaRPr lang="ru-RU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9FC26-7750-4B47-A54D-E08B0F489F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F0728-94E3-4B7A-A4EA-A5F5EE457A4A}" type="datetimeFigureOut">
              <a:rPr lang="ru-RU"/>
              <a:pPr>
                <a:defRPr/>
              </a:pPr>
              <a:t>14.03.2015</a:t>
            </a:fld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CC1CE-B0BA-4D13-915F-B9BE3E5933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D4416-38DF-47EB-ABA7-FAAE2E8D8AEA}" type="datetimeFigureOut">
              <a:rPr lang="ru-RU"/>
              <a:pPr>
                <a:defRPr/>
              </a:pPr>
              <a:t>14.03.2015</a:t>
            </a:fld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BBE2B-1829-41F7-B321-F9339B4F9A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fld id="{C80860CB-2EE6-4C92-8DE9-C181AB3436EF}" type="datetimeFigureOut">
              <a:rPr lang="ru-RU"/>
              <a:pPr>
                <a:defRPr/>
              </a:pPr>
              <a:t>14.03.2015</a:t>
            </a:fld>
            <a:endParaRPr lang="ru-RU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DED6B1F-F077-40A2-8031-946620122B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2" r:id="rId2"/>
    <p:sldLayoutId id="2147483691" r:id="rId3"/>
    <p:sldLayoutId id="2147483690" r:id="rId4"/>
    <p:sldLayoutId id="2147483689" r:id="rId5"/>
    <p:sldLayoutId id="2147483688" r:id="rId6"/>
    <p:sldLayoutId id="2147483687" r:id="rId7"/>
    <p:sldLayoutId id="2147483686" r:id="rId8"/>
    <p:sldLayoutId id="2147483685" r:id="rId9"/>
    <p:sldLayoutId id="2147483684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Структура работы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ru-RU" b="1" dirty="0" smtClean="0"/>
              <a:t>Объект исследования;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ru-RU" b="1" dirty="0" smtClean="0"/>
              <a:t>Тема исследования;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ru-RU" b="1" dirty="0" smtClean="0"/>
              <a:t>Проблема исследования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ru-RU" b="1" dirty="0" smtClean="0"/>
              <a:t>Цель исследования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ru-RU" b="1" dirty="0" smtClean="0"/>
              <a:t>Гипотеза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ru-RU" b="1" dirty="0" smtClean="0"/>
              <a:t>Задачи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ru-RU" b="1" dirty="0" smtClean="0"/>
              <a:t>Практическая часть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ru-RU" b="1" dirty="0" smtClean="0"/>
              <a:t>Итоги работы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800" b="1" smtClean="0"/>
              <a:t>1- я группа.</a:t>
            </a:r>
            <a:r>
              <a:rPr lang="ru-RU" sz="2800" smtClean="0"/>
              <a:t> </a:t>
            </a:r>
            <a:r>
              <a:rPr lang="ru-RU" sz="2800" b="1" smtClean="0"/>
              <a:t>Задание. Рассмотрите картины А.Г.Венецианова «Крестьянские дети в поле», «Гумно», «Жатва», картины В. Перова «Тройка» и В.Е.Маковского «Игра в бабки» и ответьте на вопросы:</a:t>
            </a:r>
            <a:endParaRPr lang="ru-RU" sz="2800" smtClean="0"/>
          </a:p>
          <a:p>
            <a:pPr>
              <a:lnSpc>
                <a:spcPct val="80000"/>
              </a:lnSpc>
            </a:pPr>
            <a:r>
              <a:rPr lang="ru-RU" sz="2800" smtClean="0"/>
              <a:t>1. Что объединяет произведение Некрасова «Крестьянские дети» и картины русских художников?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2. Что вы можете сказать  по картинам о жизни, быте крестьянских детей?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3. Какие из данных картин вы можете выбрать в качестве иллюстраций к стихотворению?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b="1" smtClean="0"/>
              <a:t>2-я группа. Задание. Н.А.Некрасов задумывал это произведение под названием «Детская комедия». </a:t>
            </a:r>
            <a:endParaRPr lang="ru-RU" smtClean="0"/>
          </a:p>
          <a:p>
            <a:r>
              <a:rPr lang="ru-RU" smtClean="0"/>
              <a:t>1.Чем это произведение похоже на комедию? </a:t>
            </a:r>
          </a:p>
          <a:p>
            <a:r>
              <a:rPr lang="ru-RU" smtClean="0"/>
              <a:t>2. Как автор относится к детям? Какие слова он использует для этого? Найдите их в тексте и выделите.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smtClean="0"/>
              <a:t>3-я группа. Задание. На примерах одного из героев стихотворения, выполните задание и ответьте на вопросы:</a:t>
            </a:r>
            <a:endParaRPr lang="ru-RU" sz="2800" smtClean="0"/>
          </a:p>
          <a:p>
            <a:r>
              <a:rPr lang="ru-RU" sz="2800" smtClean="0"/>
              <a:t>1. Найдите и прочитайте  отрывок, в котором говорится о труде крестьянских детей и об их отношении к труду. Какие черты крестьянских ребятишек подчеркивает автор?</a:t>
            </a:r>
            <a:endParaRPr lang="ru-RU" sz="2800" b="1" smtClean="0"/>
          </a:p>
          <a:p>
            <a:r>
              <a:rPr lang="ru-RU" sz="2800" b="1" smtClean="0"/>
              <a:t>2</a:t>
            </a:r>
            <a:r>
              <a:rPr lang="ru-RU" sz="2800" smtClean="0"/>
              <a:t>.Кто является примером для крестьянских детей?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Box 1"/>
          <p:cNvSpPr txBox="1">
            <a:spLocks noChangeArrowheads="1"/>
          </p:cNvSpPr>
          <p:nvPr/>
        </p:nvSpPr>
        <p:spPr bwMode="auto">
          <a:xfrm>
            <a:off x="611188" y="571500"/>
            <a:ext cx="7675562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i="1">
                <a:solidFill>
                  <a:srgbClr val="FF0000"/>
                </a:solidFill>
                <a:latin typeface="Times New Roman" pitchFamily="18" charset="0"/>
              </a:rPr>
              <a:t>Предлагаю обобщить посредством создания кластера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323850" y="1844675"/>
            <a:ext cx="1503363" cy="785813"/>
          </a:xfrm>
          <a:prstGeom prst="rect">
            <a:avLst/>
          </a:prstGeom>
          <a:solidFill>
            <a:srgbClr val="FFFF00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323850" y="2997200"/>
            <a:ext cx="1616075" cy="714375"/>
          </a:xfrm>
          <a:prstGeom prst="rect">
            <a:avLst/>
          </a:prstGeom>
          <a:solidFill>
            <a:srgbClr val="FFFF00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323850" y="4005263"/>
            <a:ext cx="1503363" cy="714375"/>
          </a:xfrm>
          <a:prstGeom prst="rect">
            <a:avLst/>
          </a:prstGeom>
          <a:solidFill>
            <a:srgbClr val="FFFF00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323850" y="5013325"/>
            <a:ext cx="1814513" cy="714375"/>
          </a:xfrm>
          <a:prstGeom prst="rect">
            <a:avLst/>
          </a:prstGeom>
          <a:solidFill>
            <a:srgbClr val="FFFF00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3492500" y="1557338"/>
            <a:ext cx="1960563" cy="431800"/>
          </a:xfrm>
          <a:prstGeom prst="rect">
            <a:avLst/>
          </a:prstGeom>
          <a:solidFill>
            <a:srgbClr val="FFFF00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3419475" y="5157788"/>
            <a:ext cx="2354263" cy="703262"/>
          </a:xfrm>
          <a:prstGeom prst="rect">
            <a:avLst/>
          </a:prstGeom>
          <a:solidFill>
            <a:srgbClr val="FFFF00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6732588" y="1773238"/>
            <a:ext cx="1700212" cy="785812"/>
          </a:xfrm>
          <a:prstGeom prst="rect">
            <a:avLst/>
          </a:prstGeom>
          <a:solidFill>
            <a:srgbClr val="FFFF00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6732588" y="2997200"/>
            <a:ext cx="1765300" cy="642938"/>
          </a:xfrm>
          <a:prstGeom prst="rect">
            <a:avLst/>
          </a:prstGeom>
          <a:solidFill>
            <a:srgbClr val="FFFF00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6715125" y="3932238"/>
            <a:ext cx="1960563" cy="714375"/>
          </a:xfrm>
          <a:prstGeom prst="rect">
            <a:avLst/>
          </a:prstGeom>
          <a:solidFill>
            <a:srgbClr val="FFFF00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6732588" y="4868863"/>
            <a:ext cx="1960562" cy="857250"/>
          </a:xfrm>
          <a:prstGeom prst="rect">
            <a:avLst/>
          </a:prstGeom>
          <a:solidFill>
            <a:srgbClr val="FFFF00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latin typeface="Times New Roman" pitchFamily="18" charset="0"/>
            </a:endParaRPr>
          </a:p>
        </p:txBody>
      </p:sp>
      <p:cxnSp>
        <p:nvCxnSpPr>
          <p:cNvPr id="15" name="Прямая соединительная линия 14"/>
          <p:cNvCxnSpPr>
            <a:endCxn id="13" idx="3"/>
          </p:cNvCxnSpPr>
          <p:nvPr/>
        </p:nvCxnSpPr>
        <p:spPr>
          <a:xfrm>
            <a:off x="2101850" y="2368550"/>
            <a:ext cx="6604000" cy="29289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endCxn id="3" idx="1"/>
          </p:cNvCxnSpPr>
          <p:nvPr/>
        </p:nvCxnSpPr>
        <p:spPr>
          <a:xfrm>
            <a:off x="2060575" y="3281363"/>
            <a:ext cx="1071563" cy="285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endCxn id="13" idx="3"/>
          </p:cNvCxnSpPr>
          <p:nvPr/>
        </p:nvCxnSpPr>
        <p:spPr>
          <a:xfrm>
            <a:off x="2124075" y="4365625"/>
            <a:ext cx="6604000" cy="9286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13" idx="3"/>
          </p:cNvCxnSpPr>
          <p:nvPr/>
        </p:nvCxnSpPr>
        <p:spPr>
          <a:xfrm flipV="1">
            <a:off x="2030413" y="5297488"/>
            <a:ext cx="6675437" cy="142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8" idx="2"/>
          </p:cNvCxnSpPr>
          <p:nvPr/>
        </p:nvCxnSpPr>
        <p:spPr>
          <a:xfrm>
            <a:off x="4473575" y="2001838"/>
            <a:ext cx="88900" cy="357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3" idx="2"/>
            <a:endCxn id="9" idx="0"/>
          </p:cNvCxnSpPr>
          <p:nvPr/>
        </p:nvCxnSpPr>
        <p:spPr>
          <a:xfrm>
            <a:off x="4535488" y="4637088"/>
            <a:ext cx="61912" cy="50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10" idx="1"/>
          </p:cNvCxnSpPr>
          <p:nvPr/>
        </p:nvCxnSpPr>
        <p:spPr>
          <a:xfrm flipH="1">
            <a:off x="5791200" y="2166938"/>
            <a:ext cx="928688" cy="1177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stCxn id="11" idx="1"/>
          </p:cNvCxnSpPr>
          <p:nvPr/>
        </p:nvCxnSpPr>
        <p:spPr>
          <a:xfrm flipH="1">
            <a:off x="5791200" y="3319463"/>
            <a:ext cx="928688" cy="249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>
            <a:endCxn id="13" idx="3"/>
          </p:cNvCxnSpPr>
          <p:nvPr/>
        </p:nvCxnSpPr>
        <p:spPr>
          <a:xfrm>
            <a:off x="6745288" y="4440238"/>
            <a:ext cx="1960562" cy="857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stCxn id="13" idx="1"/>
          </p:cNvCxnSpPr>
          <p:nvPr/>
        </p:nvCxnSpPr>
        <p:spPr>
          <a:xfrm flipH="1" flipV="1">
            <a:off x="5719763" y="3940175"/>
            <a:ext cx="1000125" cy="1357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Управляющая кнопка: домой 28">
            <a:hlinkClick r:id="rId2" action="ppaction://hlinksldjump" highlightClick="1"/>
          </p:cNvPr>
          <p:cNvSpPr/>
          <p:nvPr/>
        </p:nvSpPr>
        <p:spPr>
          <a:xfrm>
            <a:off x="8388350" y="6165850"/>
            <a:ext cx="431800" cy="287338"/>
          </a:xfrm>
          <a:prstGeom prst="actionButtonHom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695" name="Oval 25"/>
          <p:cNvSpPr>
            <a:spLocks noChangeArrowheads="1"/>
          </p:cNvSpPr>
          <p:nvPr/>
        </p:nvSpPr>
        <p:spPr bwMode="auto">
          <a:xfrm>
            <a:off x="2987675" y="1989138"/>
            <a:ext cx="2952750" cy="2808287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FF0000"/>
                </a:solidFill>
              </a:rPr>
              <a:t>Мир детства глазами</a:t>
            </a:r>
          </a:p>
          <a:p>
            <a:pPr algn="ctr"/>
            <a:r>
              <a:rPr lang="ru-RU" b="1">
                <a:solidFill>
                  <a:srgbClr val="FF0000"/>
                </a:solidFill>
              </a:rPr>
              <a:t>Н. А. Некрасова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Box 1"/>
          <p:cNvSpPr txBox="1">
            <a:spLocks noChangeArrowheads="1"/>
          </p:cNvSpPr>
          <p:nvPr/>
        </p:nvSpPr>
        <p:spPr bwMode="auto">
          <a:xfrm>
            <a:off x="1071563" y="260350"/>
            <a:ext cx="6972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FF0000"/>
                </a:solidFill>
                <a:latin typeface="Mistral" pitchFamily="66" charset="0"/>
              </a:rPr>
              <a:t>ДОМАШНЕЕ ЗАДАНИЕ</a:t>
            </a:r>
          </a:p>
        </p:txBody>
      </p:sp>
      <p:sp>
        <p:nvSpPr>
          <p:cNvPr id="12291" name="TextBox 2"/>
          <p:cNvSpPr txBox="1">
            <a:spLocks noChangeArrowheads="1"/>
          </p:cNvSpPr>
          <p:nvPr/>
        </p:nvSpPr>
        <p:spPr bwMode="auto">
          <a:xfrm>
            <a:off x="357188" y="836613"/>
            <a:ext cx="8501062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i="1">
                <a:solidFill>
                  <a:srgbClr val="FF0000"/>
                </a:solidFill>
                <a:latin typeface="Times New Roman" pitchFamily="18" charset="0"/>
              </a:rPr>
              <a:t>Выбери себе задание</a:t>
            </a:r>
          </a:p>
          <a:p>
            <a:pPr eaLnBrk="0" hangingPunct="0"/>
            <a:r>
              <a:rPr lang="ru-RU" sz="2400" i="1">
                <a:latin typeface="Times New Roman" pitchFamily="18" charset="0"/>
              </a:rPr>
              <a:t>1. 1. Написать сочинение «Почему детство крестьян было трудным?»</a:t>
            </a:r>
          </a:p>
          <a:p>
            <a:pPr eaLnBrk="0" hangingPunct="0"/>
            <a:r>
              <a:rPr lang="ru-RU" sz="2400" i="1">
                <a:latin typeface="Times New Roman" pitchFamily="18" charset="0"/>
              </a:rPr>
              <a:t>2. Подготовить выразительное чтение по ролям понравившегося эпизода</a:t>
            </a:r>
          </a:p>
          <a:p>
            <a:pPr eaLnBrk="0" hangingPunct="0"/>
            <a:r>
              <a:rPr lang="ru-RU" sz="2400" i="1">
                <a:latin typeface="Times New Roman" pitchFamily="18" charset="0"/>
              </a:rPr>
              <a:t>3. нарисовать иллюстрацию</a:t>
            </a:r>
          </a:p>
          <a:p>
            <a:endParaRPr lang="ru-RU" sz="2400" b="1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4" descr="Портрет Некрасов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5875" y="620713"/>
            <a:ext cx="43434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/>
          <p:cNvSpPr>
            <a:spLocks noGrp="1" noChangeArrowheads="1"/>
          </p:cNvSpPr>
          <p:nvPr>
            <p:ph idx="1"/>
          </p:nvPr>
        </p:nvSpPr>
        <p:spPr>
          <a:xfrm>
            <a:off x="2627313" y="1600200"/>
            <a:ext cx="6059487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b="1" i="1" smtClean="0"/>
              <a:t>Играйте же, дети, растите на воле, </a:t>
            </a:r>
          </a:p>
          <a:p>
            <a:pPr eaLnBrk="1" hangingPunct="1">
              <a:buFontTx/>
              <a:buNone/>
            </a:pPr>
            <a:r>
              <a:rPr lang="ru-RU" b="1" i="1" smtClean="0"/>
              <a:t>На то вам и красное детство</a:t>
            </a:r>
          </a:p>
          <a:p>
            <a:pPr eaLnBrk="1" hangingPunct="1">
              <a:buFontTx/>
              <a:buNone/>
            </a:pPr>
            <a:r>
              <a:rPr lang="ru-RU" b="1" i="1" smtClean="0"/>
              <a:t>дано.</a:t>
            </a:r>
            <a:r>
              <a:rPr lang="ru-RU" b="1" smtClean="0"/>
              <a:t> </a:t>
            </a:r>
          </a:p>
          <a:p>
            <a:pPr eaLnBrk="1" hangingPunct="1">
              <a:buFontTx/>
              <a:buNone/>
            </a:pPr>
            <a:r>
              <a:rPr lang="ru-RU" b="1" smtClean="0"/>
              <a:t>                              Н. А. Некрасов</a:t>
            </a:r>
          </a:p>
          <a:p>
            <a:pPr eaLnBrk="1" hangingPunct="1">
              <a:buFontTx/>
              <a:buNone/>
            </a:pPr>
            <a:endParaRPr lang="ru-RU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88" y="571500"/>
            <a:ext cx="828675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550" y="981075"/>
            <a:ext cx="7416800" cy="1920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Тема детства в стихотворении Н.А.Некрасова  </a:t>
            </a:r>
          </a:p>
          <a:p>
            <a:pPr algn="ctr">
              <a:defRPr/>
            </a:pPr>
            <a:r>
              <a:rPr lang="ru-RU" sz="40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«Крестьянские дети»</a:t>
            </a:r>
          </a:p>
        </p:txBody>
      </p:sp>
      <p:sp>
        <p:nvSpPr>
          <p:cNvPr id="17412" name="Rectangle 5"/>
          <p:cNvSpPr>
            <a:spLocks noChangeArrowheads="1"/>
          </p:cNvSpPr>
          <p:nvPr/>
        </p:nvSpPr>
        <p:spPr bwMode="auto">
          <a:xfrm>
            <a:off x="3203575" y="2833688"/>
            <a:ext cx="554513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/>
              <a:t>Играйте же, дети, растите на воле, </a:t>
            </a:r>
          </a:p>
          <a:p>
            <a:r>
              <a:rPr lang="ru-RU" sz="2400" b="1" i="1"/>
              <a:t>На то вам и красное детство дано.</a:t>
            </a:r>
            <a:r>
              <a:rPr lang="ru-RU" sz="2400" b="1"/>
              <a:t> </a:t>
            </a:r>
          </a:p>
          <a:p>
            <a:r>
              <a:rPr lang="ru-RU" sz="2400" b="1"/>
              <a:t>            Н. А. Некрасов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32772" name="Picture 4" descr="Венецианов Гумно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3238" y="188913"/>
            <a:ext cx="8128000" cy="6464300"/>
          </a:xfrm>
          <a:prstGeom prst="rect">
            <a:avLst/>
          </a:prstGeom>
          <a:noFill/>
        </p:spPr>
      </p:pic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1403350" y="765175"/>
            <a:ext cx="60499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ru-RU" sz="3200" b="1">
                <a:solidFill>
                  <a:schemeClr val="bg1"/>
                </a:solidFill>
                <a:cs typeface="Arial" charset="0"/>
              </a:rPr>
              <a:t>А. Г. Венецианов «Гумно»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Венецианов Жатв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43100" y="0"/>
            <a:ext cx="5903913" cy="6372225"/>
          </a:xfrm>
          <a:prstGeom prst="rect">
            <a:avLst/>
          </a:prstGeom>
          <a:noFill/>
        </p:spPr>
      </p:pic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3024188" y="944563"/>
            <a:ext cx="4464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ru-RU">
              <a:cs typeface="Arial" charset="0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001963" y="512763"/>
            <a:ext cx="42703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ru-RU" sz="3200" b="1">
                <a:cs typeface="Arial" charset="0"/>
              </a:rPr>
              <a:t>А. Г. Венецианов «Жатва»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Венецианов Крестьянские дети в пол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9613" y="0"/>
            <a:ext cx="5162550" cy="6562725"/>
          </a:xfrm>
          <a:prstGeom prst="rect">
            <a:avLst/>
          </a:prstGeom>
          <a:noFill/>
        </p:spPr>
      </p:pic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3059113" y="512763"/>
            <a:ext cx="41417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ru-RU">
              <a:cs typeface="Arial" charset="0"/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2627313" y="188913"/>
            <a:ext cx="53276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ru-RU" sz="2800" b="1">
                <a:cs typeface="Arial" charset="0"/>
              </a:rPr>
              <a:t>А. Г. Венецианов </a:t>
            </a:r>
          </a:p>
          <a:p>
            <a:pPr algn="ctr" eaLnBrk="0" hangingPunct="0"/>
            <a:r>
              <a:rPr lang="ru-RU" sz="2800" b="1">
                <a:cs typeface="Arial" charset="0"/>
              </a:rPr>
              <a:t>«Крестьянские дети в поле»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35844" name="Picture 4" descr="Маковский Игра в бабк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890000" cy="6515100"/>
          </a:xfrm>
          <a:prstGeom prst="rect">
            <a:avLst/>
          </a:prstGeom>
          <a:noFill/>
        </p:spPr>
      </p:pic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1763713" y="549275"/>
            <a:ext cx="5761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ru-RU" sz="2400" b="1">
                <a:cs typeface="Arial" charset="0"/>
              </a:rPr>
              <a:t>В. Е. Маковский «Игра в бабки»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Arial" charset="0"/>
              </a:rPr>
              <a:t>В. Г. Перов «Тройка»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36868" name="Picture 4" descr="Перов Трой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350" y="1773238"/>
            <a:ext cx="6381750" cy="4705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Берёза">
  <a:themeElements>
    <a:clrScheme name="Оформление по умолчанию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800000"/>
      </a:hlink>
      <a:folHlink>
        <a:srgbClr val="FFCC99"/>
      </a:folHlink>
    </a:clrScheme>
    <a:fontScheme name="Оформление по умолчанию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22B00"/>
        </a:hlink>
        <a:folHlink>
          <a:srgbClr val="FFA95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1945</TotalTime>
  <Words>346</Words>
  <Application>Microsoft Office PowerPoint</Application>
  <PresentationFormat>Экран (4:3)</PresentationFormat>
  <Paragraphs>43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Берёза</vt:lpstr>
      <vt:lpstr>Структура работы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В. Г. Перов «Тройка»</vt:lpstr>
      <vt:lpstr>Слайд 10</vt:lpstr>
      <vt:lpstr>Слайд 11</vt:lpstr>
      <vt:lpstr>Слайд 12</vt:lpstr>
      <vt:lpstr>Слайд 13</vt:lpstr>
      <vt:lpstr>Слайд 14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Liliya</dc:creator>
  <cp:lastModifiedBy>МБОУ Лицей №1</cp:lastModifiedBy>
  <cp:revision>151</cp:revision>
  <dcterms:created xsi:type="dcterms:W3CDTF">2011-02-23T13:49:40Z</dcterms:created>
  <dcterms:modified xsi:type="dcterms:W3CDTF">2015-03-14T12:01:46Z</dcterms:modified>
</cp:coreProperties>
</file>